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1"/>
  </p:notesMasterIdLst>
  <p:sldIdLst>
    <p:sldId id="256" r:id="rId2"/>
    <p:sldId id="261" r:id="rId3"/>
    <p:sldId id="260" r:id="rId4"/>
    <p:sldId id="259" r:id="rId5"/>
    <p:sldId id="281" r:id="rId6"/>
    <p:sldId id="298" r:id="rId7"/>
    <p:sldId id="262" r:id="rId8"/>
    <p:sldId id="292" r:id="rId9"/>
    <p:sldId id="297" r:id="rId10"/>
    <p:sldId id="282" r:id="rId11"/>
    <p:sldId id="268" r:id="rId12"/>
    <p:sldId id="273" r:id="rId13"/>
    <p:sldId id="283" r:id="rId14"/>
    <p:sldId id="284" r:id="rId15"/>
    <p:sldId id="286" r:id="rId16"/>
    <p:sldId id="288" r:id="rId17"/>
    <p:sldId id="294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32CB-0A19-4ACF-8931-D2710937DC2B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D50E5-3F04-4728-B885-5E1281767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7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0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5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wilson@mt.gov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9144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97DF0F-D8B6-4EA7-84B9-1EF9B39F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574" y="3803009"/>
            <a:ext cx="8214852" cy="1604733"/>
          </a:xfrm>
        </p:spPr>
        <p:txBody>
          <a:bodyPr anchor="b">
            <a:normAutofit/>
          </a:bodyPr>
          <a:lstStyle/>
          <a:p>
            <a:pPr algn="ctr"/>
            <a:r>
              <a:rPr lang="en-US" sz="4500" b="1"/>
              <a:t>Upper Columbia conservation commission (UC</a:t>
            </a:r>
            <a:r>
              <a:rPr lang="en-US" sz="4500" b="1" baseline="30000"/>
              <a:t>3</a:t>
            </a:r>
            <a:r>
              <a:rPr lang="en-US" sz="4500" b="1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CFB3-A1C5-4E3D-8E7E-5A78124A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523" y="5407742"/>
            <a:ext cx="6212955" cy="865042"/>
          </a:xfrm>
        </p:spPr>
        <p:txBody>
          <a:bodyPr>
            <a:normAutofit/>
          </a:bodyPr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Kate Wilson</a:t>
            </a:r>
          </a:p>
          <a:p>
            <a:pPr algn="ctr"/>
            <a:r>
              <a:rPr lang="en-US" sz="1100" b="1">
                <a:solidFill>
                  <a:srgbClr val="000000"/>
                </a:solidFill>
              </a:rPr>
              <a:t>Montana Dept. of Natural Resources &amp; Conservation </a:t>
            </a:r>
          </a:p>
          <a:p>
            <a:pPr algn="ctr"/>
            <a:r>
              <a:rPr lang="en-US" sz="1100" b="1">
                <a:solidFill>
                  <a:srgbClr val="000000"/>
                </a:solidFill>
              </a:rPr>
              <a:t>CRB June 7,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B6719-1C2C-43CB-A64E-01CAC657A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848" y="337738"/>
            <a:ext cx="563880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C439-66A6-4DCD-A1EE-DE4A36A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crb</a:t>
            </a:r>
            <a:r>
              <a:rPr lang="en-US" b="1" dirty="0"/>
              <a:t> rapid response exercise: flathead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A8F8-28E7-4433-8395-09CEED89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4264805"/>
          </a:xfrm>
        </p:spPr>
        <p:txBody>
          <a:bodyPr>
            <a:normAutofit/>
          </a:bodyPr>
          <a:lstStyle/>
          <a:p>
            <a:r>
              <a:rPr lang="en-US" b="1" dirty="0"/>
              <a:t>Flathead Lake: shared management</a:t>
            </a:r>
          </a:p>
          <a:p>
            <a:pPr lvl="1"/>
            <a:r>
              <a:rPr lang="en-US" dirty="0"/>
              <a:t>BIG</a:t>
            </a:r>
          </a:p>
          <a:p>
            <a:pPr lvl="1"/>
            <a:r>
              <a:rPr lang="en-US" dirty="0"/>
              <a:t>Headwaters</a:t>
            </a:r>
          </a:p>
          <a:p>
            <a:pPr lvl="1"/>
            <a:r>
              <a:rPr lang="en-US" dirty="0"/>
              <a:t>Destination/high risk</a:t>
            </a:r>
          </a:p>
          <a:p>
            <a:pPr lvl="1"/>
            <a:r>
              <a:rPr lang="en-US" dirty="0"/>
              <a:t>CSKT/state management</a:t>
            </a:r>
          </a:p>
          <a:p>
            <a:pPr lvl="1"/>
            <a:r>
              <a:rPr lang="en-US" dirty="0"/>
              <a:t>2 counties</a:t>
            </a:r>
          </a:p>
          <a:p>
            <a:r>
              <a:rPr lang="en-US" dirty="0"/>
              <a:t>September 2018</a:t>
            </a:r>
          </a:p>
          <a:p>
            <a:r>
              <a:rPr lang="en-US" dirty="0"/>
              <a:t>Learn from lessons in 2016</a:t>
            </a:r>
          </a:p>
          <a:p>
            <a:r>
              <a:rPr lang="en-US" dirty="0"/>
              <a:t>Scenario development</a:t>
            </a:r>
          </a:p>
          <a:p>
            <a:r>
              <a:rPr lang="en-US" dirty="0"/>
              <a:t>Incident Command</a:t>
            </a:r>
          </a:p>
          <a:p>
            <a:r>
              <a:rPr lang="en-US" dirty="0"/>
              <a:t>Treatment option?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4B942-8003-4854-82ED-1FD7BC020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89" y="3713442"/>
            <a:ext cx="4014957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80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Geographic response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B3D5-6C1E-4AA9-AA95-D289ACFD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r>
              <a:rPr lang="en-US" dirty="0"/>
              <a:t>Geographic Response Plan concept &amp; </a:t>
            </a:r>
            <a:r>
              <a:rPr lang="en-US"/>
              <a:t>potential partnerships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7D074-8D5D-4829-A3E1-9929907F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79" y="2743200"/>
            <a:ext cx="65217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2AD76D-3D7F-4D93-9F5B-3C9C753CC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6" r="8547"/>
          <a:stretch/>
        </p:blipFill>
        <p:spPr>
          <a:xfrm>
            <a:off x="141390" y="2825531"/>
            <a:ext cx="3586550" cy="4114800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C42F2FF3-95EB-4744-BA0D-E28BFA01E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1" r="8384"/>
          <a:stretch/>
        </p:blipFill>
        <p:spPr>
          <a:xfrm>
            <a:off x="3727940" y="2825531"/>
            <a:ext cx="3833447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9543A-9935-476C-8FA3-7395389A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29" y="3353127"/>
            <a:ext cx="1184263" cy="1708446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113191" y="79595"/>
            <a:ext cx="8360769" cy="2871594"/>
          </a:xfrm>
        </p:spPr>
        <p:txBody>
          <a:bodyPr>
            <a:normAutofit/>
          </a:bodyPr>
          <a:lstStyle/>
          <a:p>
            <a:r>
              <a:rPr lang="en-US" dirty="0"/>
              <a:t>Look to industry for potential partnerships on </a:t>
            </a:r>
            <a:br>
              <a:rPr lang="en-US" dirty="0"/>
            </a:br>
            <a:r>
              <a:rPr lang="en-US" dirty="0"/>
              <a:t>map-based geographic response planning tools</a:t>
            </a:r>
          </a:p>
          <a:p>
            <a:r>
              <a:rPr lang="en-US" dirty="0"/>
              <a:t>Same approach/concept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Infrastructure &amp; water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Endangered/threatened species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Deployment of response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Incident Command System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576CCF-BA84-403B-8A42-C6299B71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3" y="140909"/>
            <a:ext cx="2699238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Rethinking Response </a:t>
            </a:r>
          </a:p>
        </p:txBody>
      </p:sp>
    </p:spTree>
    <p:extLst>
      <p:ext uri="{BB962C8B-B14F-4D97-AF65-F5344CB8AC3E}">
        <p14:creationId xmlns:p14="http://schemas.microsoft.com/office/powerpoint/2010/main" val="413973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tx1">
                    <a:lumMod val="85000"/>
                  </a:schemeClr>
                </a:solidFill>
                <a:latin typeface="Rockwell Condensed" panose="02060603050405020104" pitchFamily="18" charset="0"/>
              </a:rPr>
              <a:t>Northern Rockies coordination group (NRCG) mandatory protocols </a:t>
            </a:r>
            <a:endParaRPr lang="en-US" b="1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9A4FC43-31C2-4AD9-BE9F-77CA353277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2320925"/>
            <a:ext cx="7543800" cy="4364184"/>
          </a:xfrm>
        </p:spPr>
        <p:txBody>
          <a:bodyPr>
            <a:normAutofit/>
          </a:bodyPr>
          <a:lstStyle/>
          <a:p>
            <a:r>
              <a:rPr lang="en-US" altLang="en-US" dirty="0"/>
              <a:t>NWCG Guide to Preventing AIS Transport by Wildland Fire Operations (PMS 444) provides excellent science-based BMPs</a:t>
            </a:r>
          </a:p>
          <a:p>
            <a:r>
              <a:rPr lang="en-US" altLang="en-US" dirty="0"/>
              <a:t>Issues last season in region: </a:t>
            </a:r>
          </a:p>
          <a:p>
            <a:pPr lvl="1"/>
            <a:r>
              <a:rPr lang="en-US" altLang="en-US" dirty="0"/>
              <a:t>Confusion about which parts of Guide to apply</a:t>
            </a:r>
          </a:p>
          <a:p>
            <a:pPr lvl="1"/>
            <a:r>
              <a:rPr lang="en-US" altLang="en-US" dirty="0"/>
              <a:t>Lack of consistency </a:t>
            </a:r>
          </a:p>
          <a:p>
            <a:pPr lvl="1"/>
            <a:r>
              <a:rPr lang="en-US" altLang="en-US" dirty="0"/>
              <a:t>Voluntary (‘encouraged’ vs. ‘mandatory’ language)</a:t>
            </a:r>
          </a:p>
          <a:p>
            <a:pPr lvl="1"/>
            <a:r>
              <a:rPr lang="en-US" altLang="en-US" dirty="0"/>
              <a:t>Uncertainty with products and potential damage to equipment</a:t>
            </a:r>
          </a:p>
          <a:p>
            <a:r>
              <a:rPr lang="en-US" altLang="en-US" dirty="0"/>
              <a:t>NRCG Aviation and Equipment Committee: supplemental directive</a:t>
            </a:r>
          </a:p>
          <a:p>
            <a:pPr lvl="1"/>
            <a:r>
              <a:rPr lang="en-US" altLang="en-US" dirty="0"/>
              <a:t>Columbia River Basin </a:t>
            </a:r>
          </a:p>
          <a:p>
            <a:pPr lvl="1"/>
            <a:r>
              <a:rPr lang="en-US" altLang="en-US" dirty="0"/>
              <a:t>Focus on invasive mussels</a:t>
            </a:r>
          </a:p>
          <a:p>
            <a:pPr lvl="1"/>
            <a:r>
              <a:rPr lang="en-US" altLang="en-US" dirty="0"/>
              <a:t>Aviation and ground based equipment</a:t>
            </a:r>
          </a:p>
          <a:p>
            <a:pPr lvl="1"/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9701C-BB6B-42BE-968E-F1A88EEB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32" y="2883354"/>
            <a:ext cx="258492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9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</a:schemeClr>
                </a:solidFill>
                <a:latin typeface="Rockwell Condensed" panose="02060603050405020104" pitchFamily="18" charset="0"/>
              </a:rPr>
              <a:t>HOW TO GUIDE: Ground OPs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2820EF-6427-450D-906E-F51097F51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2320925"/>
            <a:ext cx="7543800" cy="43640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Focus on drafting techniques (not internal tanks)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ALWAYS prime water from drafting source (not engine tank)</a:t>
            </a:r>
          </a:p>
          <a:p>
            <a:pPr>
              <a:defRPr/>
            </a:pPr>
            <a:r>
              <a:rPr lang="en-US" altLang="en-US" dirty="0"/>
              <a:t>Do not leave draft hose full with foot valve engaged and submerged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Any apparatus with a tank must have a foot valve for drafting</a:t>
            </a:r>
          </a:p>
          <a:p>
            <a:pPr>
              <a:defRPr/>
            </a:pPr>
            <a:r>
              <a:rPr lang="en-US" altLang="en-US" dirty="0"/>
              <a:t>Avoid drafting from untreated (raw water) – use municipal sources or port-a-tanks as central drafting source </a:t>
            </a:r>
          </a:p>
          <a:p>
            <a:pPr lvl="1">
              <a:defRPr/>
            </a:pPr>
            <a:r>
              <a:rPr lang="en-US" altLang="en-US" dirty="0"/>
              <a:t>300’ from waterway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Bring extra (clean) foot valves</a:t>
            </a:r>
          </a:p>
          <a:p>
            <a:pPr>
              <a:defRPr/>
            </a:pPr>
            <a:r>
              <a:rPr lang="en-US" altLang="en-US" dirty="0"/>
              <a:t>Chemical decontamination station </a:t>
            </a:r>
            <a:br>
              <a:rPr lang="en-US" altLang="en-US" dirty="0"/>
            </a:br>
            <a:r>
              <a:rPr lang="en-US" altLang="en-US" dirty="0"/>
              <a:t>(chlorine solution) </a:t>
            </a:r>
          </a:p>
          <a:p>
            <a:pPr lvl="1">
              <a:defRPr/>
            </a:pPr>
            <a:r>
              <a:rPr lang="en-US" altLang="en-US" dirty="0"/>
              <a:t>Easy to use </a:t>
            </a:r>
          </a:p>
          <a:p>
            <a:pPr lvl="1">
              <a:defRPr/>
            </a:pPr>
            <a:r>
              <a:rPr lang="en-US" altLang="en-US" dirty="0"/>
              <a:t>Existing equipment</a:t>
            </a:r>
          </a:p>
          <a:p>
            <a:pPr lvl="1">
              <a:defRPr/>
            </a:pPr>
            <a:r>
              <a:rPr lang="en-US" altLang="en-US" dirty="0"/>
              <a:t>Comfort level with product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920C2-7F7E-4D4C-A682-A836B6D4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539" y="4417670"/>
            <a:ext cx="402546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Rockwell Condensed" panose="02060603050405020104" pitchFamily="18" charset="0"/>
              </a:rPr>
              <a:t>Aviation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2820EF-6427-450D-906E-F51097F51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2320925"/>
            <a:ext cx="7543800" cy="436403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611E70-2F27-48F1-A17A-97963889F795}"/>
              </a:ext>
            </a:extLst>
          </p:cNvPr>
          <p:cNvSpPr txBox="1">
            <a:spLocks noChangeArrowheads="1"/>
          </p:cNvSpPr>
          <p:nvPr/>
        </p:nvSpPr>
        <p:spPr>
          <a:xfrm>
            <a:off x="738378" y="2223294"/>
            <a:ext cx="7772400" cy="455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u="sng" dirty="0"/>
              <a:t>Avoid:</a:t>
            </a:r>
          </a:p>
          <a:p>
            <a:pPr lvl="1">
              <a:defRPr/>
            </a:pPr>
            <a:r>
              <a:rPr lang="en-US" altLang="en-US" dirty="0"/>
              <a:t> Dipping/scooping from multiple sources </a:t>
            </a:r>
          </a:p>
          <a:p>
            <a:pPr lvl="1">
              <a:defRPr/>
            </a:pPr>
            <a:r>
              <a:rPr lang="en-US" altLang="en-US" dirty="0"/>
              <a:t>Mud/plants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Use deepest water possible</a:t>
            </a:r>
          </a:p>
          <a:p>
            <a:pPr>
              <a:defRPr/>
            </a:pPr>
            <a:r>
              <a:rPr lang="en-US" altLang="en-US" dirty="0"/>
              <a:t>Switch out used bucket for new bucket (between water sources, when hot water or dry time not an option)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Visually inspect equipment</a:t>
            </a:r>
          </a:p>
          <a:p>
            <a:pPr>
              <a:defRPr/>
            </a:pPr>
            <a:r>
              <a:rPr lang="en-US" altLang="en-US" dirty="0"/>
              <a:t>Use hot water to decontaminate exposed surfaces (140 F, 5-10 seconds)</a:t>
            </a:r>
          </a:p>
          <a:p>
            <a:pPr lvl="1">
              <a:defRPr/>
            </a:pPr>
            <a:r>
              <a:rPr lang="en-US" altLang="en-US" dirty="0"/>
              <a:t>Do not use </a:t>
            </a:r>
            <a:r>
              <a:rPr lang="en-US" altLang="en-US" dirty="0" err="1"/>
              <a:t>Quat</a:t>
            </a:r>
            <a:r>
              <a:rPr lang="en-US" altLang="en-US" dirty="0"/>
              <a:t> or bleach products on fire equipment</a:t>
            </a:r>
          </a:p>
          <a:p>
            <a:pPr lvl="1">
              <a:defRPr/>
            </a:pPr>
            <a:r>
              <a:rPr lang="en-US" altLang="en-US" dirty="0"/>
              <a:t>For buckets with rubber valve seals: avoid prolonged exposure to hot water</a:t>
            </a:r>
          </a:p>
          <a:p>
            <a:pPr>
              <a:defRPr/>
            </a:pPr>
            <a:r>
              <a:rPr lang="en-US" altLang="en-US" dirty="0">
                <a:solidFill>
                  <a:schemeClr val="accent5"/>
                </a:solidFill>
              </a:rPr>
              <a:t>When hot water not available: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/>
                </a:solidFill>
              </a:rPr>
              <a:t>Municipal treated water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/>
                </a:solidFill>
              </a:rPr>
              <a:t>Dry time (varies by equipment type)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2B2D0-162A-4787-9489-1F01BE133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228" y="151889"/>
            <a:ext cx="3392557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3ED5B-D718-4590-835C-C935ADEA2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974" y="5263122"/>
            <a:ext cx="170702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3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Rockwell Condensed" panose="02060603050405020104" pitchFamily="18" charset="0"/>
              </a:rPr>
              <a:t>Other vectors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2820EF-6427-450D-906E-F51097F51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2170167"/>
            <a:ext cx="7543800" cy="45147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611E70-2F27-48F1-A17A-97963889F795}"/>
              </a:ext>
            </a:extLst>
          </p:cNvPr>
          <p:cNvSpPr txBox="1">
            <a:spLocks noChangeArrowheads="1"/>
          </p:cNvSpPr>
          <p:nvPr/>
        </p:nvSpPr>
        <p:spPr>
          <a:xfrm>
            <a:off x="738378" y="2298700"/>
            <a:ext cx="7772400" cy="455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dirty="0"/>
              <a:t>310/Joint Application – water-based equipment</a:t>
            </a:r>
          </a:p>
          <a:p>
            <a:pPr lvl="1">
              <a:defRPr/>
            </a:pPr>
            <a:r>
              <a:rPr lang="en-US" altLang="en-US" dirty="0"/>
              <a:t>‘Equipment’ definition (wholly or partially submerged) = subject to same rules as watercraft</a:t>
            </a:r>
          </a:p>
          <a:p>
            <a:pPr lvl="1">
              <a:defRPr/>
            </a:pPr>
            <a:r>
              <a:rPr lang="en-US" altLang="en-US" dirty="0"/>
              <a:t>Any in-stream work requires application, approval from local Conservation District</a:t>
            </a:r>
          </a:p>
          <a:p>
            <a:pPr lvl="1">
              <a:defRPr/>
            </a:pPr>
            <a:r>
              <a:rPr lang="en-US" altLang="en-US" dirty="0"/>
              <a:t>Add language to permit/instructions: CLEAN DRAIN DRY; inspection required in certain circumstances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b="1" dirty="0"/>
              <a:t>Seaplanes</a:t>
            </a:r>
          </a:p>
          <a:p>
            <a:pPr lvl="1">
              <a:defRPr/>
            </a:pPr>
            <a:r>
              <a:rPr lang="en-US" altLang="en-US" dirty="0"/>
              <a:t>WRP Committee – regional approach? </a:t>
            </a:r>
          </a:p>
          <a:p>
            <a:pPr lvl="1">
              <a:defRPr/>
            </a:pPr>
            <a:r>
              <a:rPr lang="en-US" altLang="en-US" dirty="0"/>
              <a:t>Can also be considered ‘equipment’ in Montana</a:t>
            </a:r>
          </a:p>
          <a:p>
            <a:pPr lvl="1">
              <a:defRPr/>
            </a:pPr>
            <a:r>
              <a:rPr lang="en-US" altLang="en-US" dirty="0"/>
              <a:t>Self-certification as possible way to manage</a:t>
            </a:r>
          </a:p>
          <a:p>
            <a:pPr lvl="1">
              <a:defRPr/>
            </a:pPr>
            <a:r>
              <a:rPr lang="en-US" altLang="en-US" dirty="0"/>
              <a:t>Evaluating current protocols </a:t>
            </a:r>
          </a:p>
          <a:p>
            <a:pPr lvl="1">
              <a:defRPr/>
            </a:pPr>
            <a:r>
              <a:rPr lang="en-US" altLang="en-US" dirty="0"/>
              <a:t>Partner state potential?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2A9EE-6B15-430E-B21A-2C0C8404E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16" y="4029675"/>
            <a:ext cx="312420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43FDF-59A0-448C-93F6-CB70E3184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992" y="190805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99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46965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Philosophy: Cultural &amp; organizational change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2820EF-6427-450D-906E-F51097F51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2170167"/>
            <a:ext cx="7543800" cy="45147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611E70-2F27-48F1-A17A-97963889F795}"/>
              </a:ext>
            </a:extLst>
          </p:cNvPr>
          <p:cNvSpPr txBox="1">
            <a:spLocks noChangeArrowheads="1"/>
          </p:cNvSpPr>
          <p:nvPr/>
        </p:nvSpPr>
        <p:spPr>
          <a:xfrm>
            <a:off x="738378" y="2298700"/>
            <a:ext cx="7772400" cy="455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Cultural shift required!</a:t>
            </a:r>
          </a:p>
          <a:p>
            <a:pPr>
              <a:defRPr/>
            </a:pPr>
            <a:r>
              <a:rPr lang="en-US" altLang="en-US" dirty="0"/>
              <a:t>Any BMP needed, we (GOV) should do it ourselves (not rely on others)</a:t>
            </a:r>
          </a:p>
          <a:p>
            <a:pPr>
              <a:defRPr/>
            </a:pPr>
            <a:r>
              <a:rPr lang="en-US" altLang="en-US" b="1" dirty="0"/>
              <a:t>CLEAN DRAIN DRY: </a:t>
            </a:r>
            <a:r>
              <a:rPr lang="en-US" altLang="en-US" dirty="0"/>
              <a:t>get it tattooed on your body people</a:t>
            </a:r>
          </a:p>
          <a:p>
            <a:pPr>
              <a:defRPr/>
            </a:pPr>
            <a:r>
              <a:rPr lang="en-US" altLang="en-US" dirty="0"/>
              <a:t>Keep it simple</a:t>
            </a:r>
          </a:p>
          <a:p>
            <a:pPr>
              <a:defRPr/>
            </a:pPr>
            <a:r>
              <a:rPr lang="en-US" altLang="en-US" dirty="0"/>
              <a:t>We got this!!!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25CDA-23D1-4CFC-AE16-5C8076C0A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054" y="4206240"/>
            <a:ext cx="3879946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D3F16-C341-4D5C-91DF-10AE604E1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36" y="4830460"/>
            <a:ext cx="2588029" cy="194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60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52780-D3FA-4622-96F9-233DFEAD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Related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B3D5-6C1E-4AA9-AA95-D289ACFD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170168"/>
            <a:ext cx="7543800" cy="4002032"/>
          </a:xfrm>
        </p:spPr>
        <p:txBody>
          <a:bodyPr>
            <a:normAutofit/>
          </a:bodyPr>
          <a:lstStyle/>
          <a:p>
            <a:r>
              <a:rPr lang="en-US" dirty="0"/>
              <a:t>Economic Analysis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Mussel impacts to statewide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Cost/Benefit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Statewide but able to be split into major basins</a:t>
            </a:r>
          </a:p>
          <a:p>
            <a:r>
              <a:rPr lang="en-US" dirty="0"/>
              <a:t>Missouri River Pilot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Enhance coordination with local partners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‘Central &amp; Eastern Montana Mussel Response Team’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Fork Peck Invasive Mussel Tabletop Exercise Aug 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November 14 Western Governor’s Association Initiative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November 15-16 Montana Invasive Species Council Summit (law review focus)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6F322-5158-464E-AC6D-4C4F2F17D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818" y="329184"/>
            <a:ext cx="32004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41A6-9E3D-42A4-9742-0504E78E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192" y="0"/>
            <a:ext cx="6108807" cy="4050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Kate Wilson</a:t>
            </a:r>
            <a:br>
              <a:rPr lang="en-US" sz="1800" b="1" dirty="0"/>
            </a:br>
            <a:r>
              <a:rPr lang="en-US" sz="1800" b="1" dirty="0"/>
              <a:t>Commission Administrator </a:t>
            </a:r>
            <a:br>
              <a:rPr lang="en-US" sz="1800" b="1" dirty="0"/>
            </a:br>
            <a:r>
              <a:rPr lang="en-US" sz="1800" b="1" dirty="0"/>
              <a:t>Montana Dept. of Natural Resources &amp; Conservation</a:t>
            </a:r>
            <a:br>
              <a:rPr lang="en-US" sz="1800" b="1" dirty="0"/>
            </a:br>
            <a:r>
              <a:rPr lang="en-US" sz="1800" b="1" dirty="0">
                <a:hlinkClick r:id="rId3"/>
              </a:rPr>
              <a:t>kate.wilson@mt.gov</a:t>
            </a:r>
            <a:br>
              <a:rPr lang="en-US" sz="1800" b="1" dirty="0"/>
            </a:br>
            <a:r>
              <a:rPr lang="en-US" sz="1800" b="1" dirty="0"/>
              <a:t>406-542-4282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4D867-A9D6-4D40-B65F-442A1A5F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 err="1"/>
              <a:t>BAckground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316E-74CE-4651-8870-E7B792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431859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Montana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Population 1,033,000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56 counties/624 cities &amp; towns/7 Indian 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 million visitors annually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Fishing, boating &amp; recreation destination </a:t>
            </a:r>
          </a:p>
          <a:p>
            <a:r>
              <a:rPr lang="en-US" b="1" dirty="0"/>
              <a:t>Roles &amp; Responsibilities for AIS in Montana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Fish, Wildlife &amp; Parks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Lead for AIS Program &amp;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Dept. of Natural Resources &amp; Conservation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Montana Invasive Species Council (MISC)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Upper Columbia Conservation Commission (UC3)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AIS Grants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Facilitate interagency coordination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House Bill 622</a:t>
            </a:r>
            <a:r>
              <a:rPr lang="en-US" dirty="0"/>
              <a:t>: 2017 Montana Legislative session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205740" lvl="1" indent="0">
              <a:buNone/>
            </a:pPr>
            <a:endParaRPr lang="en-US" dirty="0"/>
          </a:p>
        </p:txBody>
      </p:sp>
      <p:pic>
        <p:nvPicPr>
          <p:cNvPr id="5" name="Graphic 4" descr="Heart">
            <a:extLst>
              <a:ext uri="{FF2B5EF4-FFF2-40B4-BE49-F238E27FC236}">
                <a16:creationId xmlns:a16="http://schemas.microsoft.com/office/drawing/2014/main" id="{B088B41E-26D4-42C7-B236-509A0B473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8415" y="2144805"/>
            <a:ext cx="571501" cy="571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F7892-417D-4182-AB3C-015FC3C40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588" y="2793146"/>
            <a:ext cx="2422412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06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AD479A06-B92F-4C53-9198-055B7778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9" y="0"/>
            <a:ext cx="4380710" cy="67665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4721753" y="354154"/>
            <a:ext cx="3666109" cy="6319208"/>
          </a:xfrm>
        </p:spPr>
        <p:txBody>
          <a:bodyPr>
            <a:normAutofit/>
          </a:bodyPr>
          <a:lstStyle/>
          <a:p>
            <a:r>
              <a:rPr lang="en-US" dirty="0"/>
              <a:t>Montana Tributaries within Columbia River Basin: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Blackfoot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Bitterroot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Swan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 Regis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Thompson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Stillwater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Tobacco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Yaak</a:t>
            </a:r>
            <a:r>
              <a:rPr lang="en-US" dirty="0"/>
              <a:t>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Flathead River/Lake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Clark Fork River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Southern portion: Bitterroot Valley/Deer Lodge</a:t>
            </a:r>
          </a:p>
          <a:p>
            <a:r>
              <a:rPr lang="en-US" dirty="0"/>
              <a:t>Northern portion: Eureka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9AF47-1EDA-4BA6-98F8-A3A6D6C5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3" y="354154"/>
            <a:ext cx="669735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7B7A5-B2F2-4478-807D-7AEDF75E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Purpose &amp;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BC40B-FB95-4E43-81F7-A54FDE0BA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r>
              <a:rPr lang="en-US" sz="1700" dirty="0"/>
              <a:t>Monitor condition of aquatic resources </a:t>
            </a:r>
          </a:p>
          <a:p>
            <a:r>
              <a:rPr lang="en-US" sz="1700" dirty="0"/>
              <a:t>Coordinate development of </a:t>
            </a:r>
            <a:r>
              <a:rPr lang="en-US" sz="1700" b="1" dirty="0"/>
              <a:t>annual monitoring plan</a:t>
            </a:r>
          </a:p>
          <a:p>
            <a:r>
              <a:rPr lang="en-US" sz="1700" dirty="0"/>
              <a:t>Encourage close cooperation between federal, state, regional, tribal and local water resource managers</a:t>
            </a:r>
          </a:p>
          <a:p>
            <a:r>
              <a:rPr lang="en-US" sz="1700" dirty="0"/>
              <a:t>Encourage international coordination between Montana and BC</a:t>
            </a:r>
          </a:p>
          <a:p>
            <a:r>
              <a:rPr lang="en-US" sz="1700" dirty="0"/>
              <a:t>Develop and implement </a:t>
            </a:r>
            <a:r>
              <a:rPr lang="en-US" sz="1700" b="1" dirty="0"/>
              <a:t>education and outreach strategy </a:t>
            </a:r>
          </a:p>
          <a:p>
            <a:r>
              <a:rPr lang="en-US" sz="1700" dirty="0"/>
              <a:t>Encourage economic development by reducing and controlling invasive species</a:t>
            </a:r>
          </a:p>
          <a:p>
            <a:r>
              <a:rPr lang="en-US" sz="1700" dirty="0"/>
              <a:t>Provide </a:t>
            </a:r>
            <a:r>
              <a:rPr lang="en-US" sz="1700" b="1" dirty="0"/>
              <a:t>annual report</a:t>
            </a:r>
          </a:p>
          <a:p>
            <a:r>
              <a:rPr lang="en-US" sz="1700" dirty="0"/>
              <a:t>Make recommendations to Governor, federal/state/Tribal/local agencies for reducing threats of AIS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C1D31-3FED-4BF6-B22A-8A2FFC9C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63" y="6126417"/>
            <a:ext cx="338357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6BB76-02B9-4E74-A815-DBEFABEF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/>
              <a:t>APPOINTED/VOTING Members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1448-E2A0-4FF4-8D85-B07AB615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7DD0C8-085A-434C-8B55-E863D3D29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00960"/>
              </p:ext>
            </p:extLst>
          </p:nvPr>
        </p:nvGraphicFramePr>
        <p:xfrm>
          <a:off x="969824" y="2178657"/>
          <a:ext cx="7204352" cy="434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76">
                  <a:extLst>
                    <a:ext uri="{9D8B030D-6E8A-4147-A177-3AD203B41FA5}">
                      <a16:colId xmlns:a16="http://schemas.microsoft.com/office/drawing/2014/main" val="2914077885"/>
                    </a:ext>
                  </a:extLst>
                </a:gridCol>
                <a:gridCol w="3602176">
                  <a:extLst>
                    <a:ext uri="{9D8B030D-6E8A-4147-A177-3AD203B41FA5}">
                      <a16:colId xmlns:a16="http://schemas.microsoft.com/office/drawing/2014/main" val="2834576724"/>
                    </a:ext>
                  </a:extLst>
                </a:gridCol>
              </a:tblGrid>
              <a:tr h="57102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UC3 Representation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48498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Montana Invasive Species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17088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Conservation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Landowner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73824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Confederated Salish &amp; Kootenai Tribe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 at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30064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Recreation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Ex-Officio: Representatives (House, Senate)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42838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Electric Cooperative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Ex-Officio: </a:t>
                      </a:r>
                      <a:br>
                        <a:rPr lang="en-US" dirty="0"/>
                      </a:br>
                      <a:r>
                        <a:rPr lang="en-US" dirty="0"/>
                        <a:t>NWPPC, NRCS, BLM, NPS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39623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r>
                        <a:rPr lang="en-US" dirty="0" err="1"/>
                        <a:t>Hydropwer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Ex-Officio: </a:t>
                      </a:r>
                      <a:br>
                        <a:rPr lang="en-US" dirty="0"/>
                      </a:br>
                      <a:r>
                        <a:rPr lang="en-US" dirty="0"/>
                        <a:t>USFS, USFWS, BOR, USACE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3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59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980A-2AD2-40AD-8C54-D0DB6755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44E5-47D4-4F8C-A600-ADD573C3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EA26-41BC-42A6-862C-94A321CF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0"/>
            <a:ext cx="8875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8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C439-66A6-4DCD-A1EE-DE4A36A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UC</a:t>
            </a:r>
            <a:r>
              <a:rPr lang="en-US" b="1" baseline="30000" dirty="0"/>
              <a:t>3</a:t>
            </a:r>
            <a:r>
              <a:rPr lang="en-US" b="1" dirty="0"/>
              <a:t>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A8F8-28E7-4433-8395-09CEED89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4472274"/>
          </a:xfrm>
        </p:spPr>
        <p:txBody>
          <a:bodyPr>
            <a:normAutofit/>
          </a:bodyPr>
          <a:lstStyle/>
          <a:p>
            <a:r>
              <a:rPr lang="en-US" b="1" dirty="0"/>
              <a:t>Workshop on Watercraft Inspections &amp; 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Dec 11-12: Inspections &amp; 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Objective: Share information &amp; enhance cooperation among partners in the basin</a:t>
            </a:r>
          </a:p>
          <a:p>
            <a:r>
              <a:rPr lang="en-US" b="1" dirty="0"/>
              <a:t>Quarterly meetings</a:t>
            </a:r>
          </a:p>
          <a:p>
            <a:r>
              <a:rPr lang="en-US" b="1" dirty="0"/>
              <a:t>Sub-committees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Education &amp; Outreach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Response Preparedness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Early Detection/monitoring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Watercraft Inspections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b="1" dirty="0"/>
              <a:t>Flathead Basin Rule: mandatory inspection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4B942-8003-4854-82ED-1FD7BC020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780" y="3416291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5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C439-66A6-4DCD-A1EE-DE4A36A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UC</a:t>
            </a:r>
            <a:r>
              <a:rPr lang="en-US" b="1" baseline="30000" dirty="0"/>
              <a:t>3</a:t>
            </a:r>
            <a:r>
              <a:rPr lang="en-US" b="1" dirty="0"/>
              <a:t>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A8F8-28E7-4433-8395-09CEED89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43570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BOR Funding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E&amp;O: Training, website, 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Monitoring network expansion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Marina pilot project</a:t>
            </a:r>
            <a:endParaRPr lang="en-US" b="1" dirty="0"/>
          </a:p>
          <a:p>
            <a:r>
              <a:rPr lang="en-US" b="1" dirty="0"/>
              <a:t>Containment Recommendations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Close access points at Tiber that cannot be staffed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 ‘local boaters’ that reside west of the divide</a:t>
            </a:r>
          </a:p>
          <a:p>
            <a:r>
              <a:rPr lang="en-US" b="1" dirty="0"/>
              <a:t>Tiber status (current)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Compromise</a:t>
            </a:r>
          </a:p>
          <a:p>
            <a:r>
              <a:rPr lang="en-US" b="1" dirty="0"/>
              <a:t>Next: June 13</a:t>
            </a:r>
            <a:r>
              <a:rPr lang="en-US" b="1" baseline="30000" dirty="0"/>
              <a:t>th</a:t>
            </a:r>
            <a:r>
              <a:rPr lang="en-US" b="1" dirty="0"/>
              <a:t> meeting</a:t>
            </a:r>
          </a:p>
          <a:p>
            <a:pPr lvl="1"/>
            <a:r>
              <a:rPr lang="en-US" dirty="0"/>
              <a:t>State funding mechanism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Sticker, gas tax, angler pass, hydro???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2019 Legislative Session: magic solution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4B942-8003-4854-82ED-1FD7BC020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77" y="3964031"/>
            <a:ext cx="2743200" cy="183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77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B0465-3B07-49BF-BEA7-D81476246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C439-66A6-4DCD-A1EE-DE4A36A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b="1" dirty="0"/>
              <a:t>TIBER UPDATE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26B9F4D-D914-4624-B156-57AFB80BA608}"/>
              </a:ext>
            </a:extLst>
          </p:cNvPr>
          <p:cNvSpPr txBox="1">
            <a:spLocks/>
          </p:cNvSpPr>
          <p:nvPr/>
        </p:nvSpPr>
        <p:spPr>
          <a:xfrm>
            <a:off x="971551" y="2170167"/>
            <a:ext cx="7200897" cy="446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Tiber: May 11</a:t>
            </a:r>
            <a:r>
              <a:rPr lang="en-US" baseline="30000" dirty="0"/>
              <a:t>th</a:t>
            </a:r>
            <a:r>
              <a:rPr lang="en-US" dirty="0"/>
              <a:t> (7 days/daylight hours)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Tiber Marina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VFW West Campground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N. Bootlegger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Tiber Certified Boater Access (gate code):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S. Bootlegger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Willow Creek</a:t>
            </a:r>
            <a:br>
              <a:rPr lang="en-US" dirty="0"/>
            </a:br>
            <a:endParaRPr lang="en-US" dirty="0"/>
          </a:p>
          <a:p>
            <a:r>
              <a:rPr lang="en-US" dirty="0"/>
              <a:t>Certified Boater Program: East of Divide residents only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DECB4-56D5-4357-93FD-494692C0A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157" y="1630833"/>
            <a:ext cx="10012209" cy="4389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D0C96-12CF-429F-823B-80141A228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588" y="5767750"/>
            <a:ext cx="42254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2017</TotalTime>
  <Words>870</Words>
  <Application>Microsoft Office PowerPoint</Application>
  <PresentationFormat>On-screen Show 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Rockwell</vt:lpstr>
      <vt:lpstr>Rockwell Condensed</vt:lpstr>
      <vt:lpstr>Rockwell Extra Bold</vt:lpstr>
      <vt:lpstr>Wingdings</vt:lpstr>
      <vt:lpstr>Wood Type</vt:lpstr>
      <vt:lpstr>Upper Columbia conservation commission (UC3)</vt:lpstr>
      <vt:lpstr>BAckground</vt:lpstr>
      <vt:lpstr>PowerPoint Presentation</vt:lpstr>
      <vt:lpstr>Purpose &amp; Duties</vt:lpstr>
      <vt:lpstr>APPOINTED/VOTING Members</vt:lpstr>
      <vt:lpstr>PowerPoint Presentation</vt:lpstr>
      <vt:lpstr>UC3 Highlights </vt:lpstr>
      <vt:lpstr>UC3 Highlights </vt:lpstr>
      <vt:lpstr>TIBER UPDATE</vt:lpstr>
      <vt:lpstr>Next crb rapid response exercise: flathead lake</vt:lpstr>
      <vt:lpstr>Geographic response planning</vt:lpstr>
      <vt:lpstr>Rethinking Response </vt:lpstr>
      <vt:lpstr>Northern Rockies coordination group (NRCG) mandatory protocols </vt:lpstr>
      <vt:lpstr>HOW TO GUIDE: Ground OPs</vt:lpstr>
      <vt:lpstr>Aviation</vt:lpstr>
      <vt:lpstr>Other vectors</vt:lpstr>
      <vt:lpstr>Philosophy: Cultural &amp; organizational change </vt:lpstr>
      <vt:lpstr>Related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Columbia conservation commission</dc:title>
  <dc:creator>Wilson, Kate</dc:creator>
  <cp:lastModifiedBy>Wilson, Kate</cp:lastModifiedBy>
  <cp:revision>56</cp:revision>
  <dcterms:created xsi:type="dcterms:W3CDTF">2017-11-21T16:15:10Z</dcterms:created>
  <dcterms:modified xsi:type="dcterms:W3CDTF">2018-06-07T16:50:42Z</dcterms:modified>
</cp:coreProperties>
</file>