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2" r:id="rId2"/>
    <p:sldId id="666" r:id="rId3"/>
    <p:sldId id="304" r:id="rId4"/>
    <p:sldId id="673" r:id="rId5"/>
    <p:sldId id="680" r:id="rId6"/>
    <p:sldId id="676" r:id="rId7"/>
    <p:sldId id="679" r:id="rId8"/>
    <p:sldId id="682" r:id="rId9"/>
    <p:sldId id="675" r:id="rId10"/>
    <p:sldId id="681" r:id="rId11"/>
    <p:sldId id="677" r:id="rId12"/>
    <p:sldId id="683" r:id="rId13"/>
    <p:sldId id="693" r:id="rId14"/>
    <p:sldId id="694" r:id="rId15"/>
    <p:sldId id="259" r:id="rId16"/>
    <p:sldId id="257" r:id="rId17"/>
    <p:sldId id="256" r:id="rId18"/>
    <p:sldId id="695" r:id="rId19"/>
    <p:sldId id="696" r:id="rId20"/>
    <p:sldId id="644" r:id="rId2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B49467-C9AD-2893-2B6E-5D995AF0457F}" v="63" dt="2024-12-10T02:18:03.421"/>
    <p1510:client id="{466224CB-A130-15B0-AD43-E582DD019971}" v="55" dt="2024-12-10T19:59:38.791"/>
    <p1510:client id="{D11C4461-7672-E943-4B73-44132338248E}" v="17" dt="2024-12-10T19:42:49.410"/>
    <p1510:client id="{F0F10862-DEDD-54F9-EE8F-6E9ACCBB9760}" v="126" dt="2024-12-10T19:53:25.0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0039" autoAdjust="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2295093948f1829dd8fa361dfcac14f908d1e61dea507b12e5fd64dcbe339632::" providerId="AD" clId="Web-{466224CB-A130-15B0-AD43-E582DD019971}"/>
    <pc:docChg chg="modSld">
      <pc:chgData name="Guest User" userId="S::urn:spo:anon#2295093948f1829dd8fa361dfcac14f908d1e61dea507b12e5fd64dcbe339632::" providerId="AD" clId="Web-{466224CB-A130-15B0-AD43-E582DD019971}" dt="2024-12-10T19:59:38.791" v="30" actId="20577"/>
      <pc:docMkLst>
        <pc:docMk/>
      </pc:docMkLst>
      <pc:sldChg chg="modSp">
        <pc:chgData name="Guest User" userId="S::urn:spo:anon#2295093948f1829dd8fa361dfcac14f908d1e61dea507b12e5fd64dcbe339632::" providerId="AD" clId="Web-{466224CB-A130-15B0-AD43-E582DD019971}" dt="2024-12-10T19:59:38.791" v="30" actId="20577"/>
        <pc:sldMkLst>
          <pc:docMk/>
          <pc:sldMk cId="3010975391" sldId="683"/>
        </pc:sldMkLst>
        <pc:spChg chg="mod">
          <ac:chgData name="Guest User" userId="S::urn:spo:anon#2295093948f1829dd8fa361dfcac14f908d1e61dea507b12e5fd64dcbe339632::" providerId="AD" clId="Web-{466224CB-A130-15B0-AD43-E582DD019971}" dt="2024-12-10T19:59:38.791" v="30" actId="20577"/>
          <ac:spMkLst>
            <pc:docMk/>
            <pc:sldMk cId="3010975391" sldId="683"/>
            <ac:spMk id="8" creationId="{F397B210-AB7B-F572-A095-071F1927E0E4}"/>
          </ac:spMkLst>
        </pc:spChg>
      </pc:sldChg>
    </pc:docChg>
  </pc:docChgLst>
  <pc:docChgLst>
    <pc:chgData name="Guest User" userId="S::urn:spo:anon#2295093948f1829dd8fa361dfcac14f908d1e61dea507b12e5fd64dcbe339632::" providerId="AD" clId="Web-{F0F10862-DEDD-54F9-EE8F-6E9ACCBB9760}"/>
    <pc:docChg chg="modSld">
      <pc:chgData name="Guest User" userId="S::urn:spo:anon#2295093948f1829dd8fa361dfcac14f908d1e61dea507b12e5fd64dcbe339632::" providerId="AD" clId="Web-{F0F10862-DEDD-54F9-EE8F-6E9ACCBB9760}" dt="2024-12-10T19:53:25.084" v="66" actId="20577"/>
      <pc:docMkLst>
        <pc:docMk/>
      </pc:docMkLst>
      <pc:sldChg chg="modSp">
        <pc:chgData name="Guest User" userId="S::urn:spo:anon#2295093948f1829dd8fa361dfcac14f908d1e61dea507b12e5fd64dcbe339632::" providerId="AD" clId="Web-{F0F10862-DEDD-54F9-EE8F-6E9ACCBB9760}" dt="2024-12-10T19:53:25.084" v="66" actId="20577"/>
        <pc:sldMkLst>
          <pc:docMk/>
          <pc:sldMk cId="1433161382" sldId="696"/>
        </pc:sldMkLst>
        <pc:spChg chg="mod">
          <ac:chgData name="Guest User" userId="S::urn:spo:anon#2295093948f1829dd8fa361dfcac14f908d1e61dea507b12e5fd64dcbe339632::" providerId="AD" clId="Web-{F0F10862-DEDD-54F9-EE8F-6E9ACCBB9760}" dt="2024-12-10T19:53:25.084" v="66" actId="20577"/>
          <ac:spMkLst>
            <pc:docMk/>
            <pc:sldMk cId="1433161382" sldId="696"/>
            <ac:spMk id="9" creationId="{EA60A6AC-0DE8-3A04-4F42-630B7A33D737}"/>
          </ac:spMkLst>
        </pc:spChg>
      </pc:sldChg>
    </pc:docChg>
  </pc:docChgLst>
  <pc:docChgLst>
    <pc:chgData name="Guest User" userId="S::urn:spo:anon#2295093948f1829dd8fa361dfcac14f908d1e61dea507b12e5fd64dcbe339632::" providerId="AD" clId="Web-{02B49467-C9AD-2893-2B6E-5D995AF0457F}"/>
    <pc:docChg chg="modSld">
      <pc:chgData name="Guest User" userId="S::urn:spo:anon#2295093948f1829dd8fa361dfcac14f908d1e61dea507b12e5fd64dcbe339632::" providerId="AD" clId="Web-{02B49467-C9AD-2893-2B6E-5D995AF0457F}" dt="2024-12-10T02:18:03.421" v="33" actId="1076"/>
      <pc:docMkLst>
        <pc:docMk/>
      </pc:docMkLst>
      <pc:sldChg chg="modSp">
        <pc:chgData name="Guest User" userId="S::urn:spo:anon#2295093948f1829dd8fa361dfcac14f908d1e61dea507b12e5fd64dcbe339632::" providerId="AD" clId="Web-{02B49467-C9AD-2893-2B6E-5D995AF0457F}" dt="2024-12-10T02:18:03.421" v="33" actId="1076"/>
        <pc:sldMkLst>
          <pc:docMk/>
          <pc:sldMk cId="1433161382" sldId="696"/>
        </pc:sldMkLst>
        <pc:spChg chg="mod">
          <ac:chgData name="Guest User" userId="S::urn:spo:anon#2295093948f1829dd8fa361dfcac14f908d1e61dea507b12e5fd64dcbe339632::" providerId="AD" clId="Web-{02B49467-C9AD-2893-2B6E-5D995AF0457F}" dt="2024-12-10T02:18:03.421" v="33" actId="1076"/>
          <ac:spMkLst>
            <pc:docMk/>
            <pc:sldMk cId="1433161382" sldId="696"/>
            <ac:spMk id="9" creationId="{EA60A6AC-0DE8-3A04-4F42-630B7A33D737}"/>
          </ac:spMkLst>
        </pc:spChg>
      </pc:sldChg>
    </pc:docChg>
  </pc:docChgLst>
  <pc:docChgLst>
    <pc:chgData name="Guest User" userId="S::urn:spo:anon#2295093948f1829dd8fa361dfcac14f908d1e61dea507b12e5fd64dcbe339632::" providerId="AD" clId="Web-{D11C4461-7672-E943-4B73-44132338248E}"/>
    <pc:docChg chg="modSld">
      <pc:chgData name="Guest User" userId="S::urn:spo:anon#2295093948f1829dd8fa361dfcac14f908d1e61dea507b12e5fd64dcbe339632::" providerId="AD" clId="Web-{D11C4461-7672-E943-4B73-44132338248E}" dt="2024-12-10T19:42:13.346" v="9" actId="20577"/>
      <pc:docMkLst>
        <pc:docMk/>
      </pc:docMkLst>
      <pc:sldChg chg="modSp">
        <pc:chgData name="Guest User" userId="S::urn:spo:anon#2295093948f1829dd8fa361dfcac14f908d1e61dea507b12e5fd64dcbe339632::" providerId="AD" clId="Web-{D11C4461-7672-E943-4B73-44132338248E}" dt="2024-12-10T19:42:13.346" v="9" actId="20577"/>
        <pc:sldMkLst>
          <pc:docMk/>
          <pc:sldMk cId="1433161382" sldId="696"/>
        </pc:sldMkLst>
        <pc:spChg chg="mod">
          <ac:chgData name="Guest User" userId="S::urn:spo:anon#2295093948f1829dd8fa361dfcac14f908d1e61dea507b12e5fd64dcbe339632::" providerId="AD" clId="Web-{D11C4461-7672-E943-4B73-44132338248E}" dt="2024-12-10T19:42:13.346" v="9" actId="20577"/>
          <ac:spMkLst>
            <pc:docMk/>
            <pc:sldMk cId="1433161382" sldId="696"/>
            <ac:spMk id="9" creationId="{EA60A6AC-0DE8-3A04-4F42-630B7A33D73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D5DA2A2-68EC-4D5A-9D32-2BA70559496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0807F34-D9BB-4150-8A90-9B049EFB9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34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07F34-D9BB-4150-8A90-9B049EFB96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07F34-D9BB-4150-8A90-9B049EFB96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37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07F34-D9BB-4150-8A90-9B049EFB96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76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07F34-D9BB-4150-8A90-9B049EFB96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98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07F34-D9BB-4150-8A90-9B049EFB96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41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C117C-7FF6-5AA2-9AD2-E097BC95E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392343-C293-CF05-DCD4-47509D38C9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55F4B0-24F7-82B5-3BB4-DD0EB90652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Containment- protocols at ramps, drain assessments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Leverage overall program needs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Science- impacts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485B7-4125-BDB9-1FC4-404CB1534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07F34-D9BB-4150-8A90-9B049EFB96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97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 – NV beach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260E4-EBAB-4F5B-ABF5-3360C65CFF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83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FC8FD-B2CB-8627-3032-3CE786637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44EEDE-E511-A9EF-4938-21F752D5E0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025B6C-4836-43E0-CFDF-0BDF9468F7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Containment- protocols at ramps, drain assessments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Leverage overall program needs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Science- impacts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2D38D-FCFD-26C3-6923-EDF3F1E4EF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07F34-D9BB-4150-8A90-9B049EFB96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13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C8331-0086-659E-DC76-F91E02802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9A0810-E9DC-25F8-F8CD-5567F585B3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843D0E-4B6C-FC64-97C6-FDA8D0B2F2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Containment- protocols at ramps, drain assessments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Leverage overall program needs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Science- impacts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C5B39-C9E9-2E80-019B-EE5DCBD82E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07F34-D9BB-4150-8A90-9B049EFB96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87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9519F2C-0A41-4B5E-99B3-697A8430C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105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07F34-D9BB-4150-8A90-9B049EFB96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9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07F34-D9BB-4150-8A90-9B049EFB96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38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07F34-D9BB-4150-8A90-9B049EFB96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12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07F34-D9BB-4150-8A90-9B049EFB96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30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07F34-D9BB-4150-8A90-9B049EFB96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84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07F34-D9BB-4150-8A90-9B049EFB96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24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07F34-D9BB-4150-8A90-9B049EFB96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4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EC3BA-C218-4150-8733-57726D610F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8B116-4FC2-4E55-BE3A-78F1654D9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20A5A-AB8C-4A3F-948F-AD264A05F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60CF-54A1-43F2-887A-631902E6AEC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D2F94-D1F5-4C54-B5E3-A3B087902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ED596-D76C-4BA6-95EA-49CB2496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4B25-D04A-4C76-BBEB-1F31243D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61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B123D-834C-42BD-927C-996C92591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E975C0-61A1-44E5-80D9-7BB37A013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FEB17-717E-4A9A-B67D-EC518E2B1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60CF-54A1-43F2-887A-631902E6AEC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403A8-0807-49A7-9629-C6D4FD5B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61744-B422-4988-AF35-2F5FAAB3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4B25-D04A-4C76-BBEB-1F31243D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9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99FF3-7CD5-4FAC-A037-C993300D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2B6B73-C108-49DE-AB9D-C7E0D4E9A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B137E-540F-4834-9CDE-5B7E20054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60CF-54A1-43F2-887A-631902E6AEC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6CE99-42CD-4081-9273-B8495A1F6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A9F4A-C2CA-483F-ADE7-85D451F74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4B25-D04A-4C76-BBEB-1F31243D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04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B7153-0462-402D-A22D-CAEF39A45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B10BA-E577-4B64-81C2-D0CA0ECE2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791B4-C3B1-4F19-9C30-2E81BEC8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60CF-54A1-43F2-887A-631902E6AEC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D2DE9-9FB6-408A-B592-C68D5E3AF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55796-4B0E-422B-A370-473A19F28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4B25-D04A-4C76-BBEB-1F31243D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90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9A931-D81F-47F5-90AD-8207D69C1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0A09D-CCFC-4F07-9A9A-75CB55047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519EE-3706-411E-84D3-3585C1DB7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60CF-54A1-43F2-887A-631902E6AEC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1CE09-9628-4636-9C20-030DEA186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7812B-A45F-4C0F-A693-1652890AD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4B25-D04A-4C76-BBEB-1F31243D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4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0D014-CE4A-427C-8E55-83747DCB8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35BF9-EB26-46A4-BB42-4F9A98CDE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29BB2-FA03-48D2-8A33-0F1115499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AA783-20FD-4AA1-AB91-92FAC7D5C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60CF-54A1-43F2-887A-631902E6AEC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BEB3E4-A492-4B73-B192-705890B0F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59FD4-C066-4DE3-B3DD-86EBAA5AF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4B25-D04A-4C76-BBEB-1F31243D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03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103A4-CBCC-44B8-9DF2-FC7685509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A9BA8-E442-496A-8DE8-169B6080B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32403-0D5D-46FF-AA92-A083A890C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F05BE7-BA38-4004-A7CE-CDB05B339C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83ADEA-14B3-461F-AB4C-CC50F7F62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0534C3-816A-459C-8805-F0E0F8260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60CF-54A1-43F2-887A-631902E6AEC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028916-7868-442B-BB13-3B115B965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197347-BE5D-48C1-8ED9-6F0C4723A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4B25-D04A-4C76-BBEB-1F31243D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4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C14FB-BE69-4C99-A9BE-ADE2C3CED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D8CF94-CEB2-45D8-9572-7821DC4A5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60CF-54A1-43F2-887A-631902E6AEC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C5807-EFCC-4C74-87D3-3D49EECF1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2AC89-136A-463A-BA76-F8B71F36F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4B25-D04A-4C76-BBEB-1F31243D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A057FE-304A-438E-9A1C-7D5499877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60CF-54A1-43F2-887A-631902E6AEC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9E74A-EDC3-42C4-A1A9-41E24193F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1FD68-CA1B-460F-970F-21CC1DDC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4B25-D04A-4C76-BBEB-1F31243D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2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6DC15-AE75-41FB-911D-46A80146E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03D87-AD90-4B29-9258-4A976547A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726A5-429D-4400-B8D4-7EA9016F9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CD501-D43A-4E93-921A-68903D57A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60CF-54A1-43F2-887A-631902E6AEC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9772AE-2D58-41AD-8FED-E82BB17F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D4489-F5D3-4A47-A60D-EFD226BE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4B25-D04A-4C76-BBEB-1F31243D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22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EC24-A4D4-40D7-B2D0-856069FAC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723AB1-7B4C-4C0A-844F-2C1BC768A2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68AF5-B3DA-405A-A3AC-5924FE2DC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A8544-8E0B-48A0-86AB-746FEC593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60CF-54A1-43F2-887A-631902E6AEC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07A47-279E-4F9E-997E-0FB061DF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03E74-C803-4EC0-9754-00C26650A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64B25-D04A-4C76-BBEB-1F31243D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89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BE4C01-538A-468E-B018-297D4D10A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09072-DDD1-4384-A800-0E570D5E9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21368-A923-4668-A264-2D72B8DEA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B60CF-54A1-43F2-887A-631902E6AEC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D3FCD-1F9F-46F1-84A5-8822AC69E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EE80F-78F1-4E71-906A-351D2E249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64B25-D04A-4C76-BBEB-1F31243D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3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www.tahoesciencecouncil.org/_files/ugd/c115bf_a0f61adc5a0c4dd58240512e8652e6f8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7.jpg"/><Relationship Id="rId18" Type="http://schemas.openxmlformats.org/officeDocument/2006/relationships/image" Target="../media/image42.pn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12" Type="http://schemas.openxmlformats.org/officeDocument/2006/relationships/image" Target="../media/image36.jpg"/><Relationship Id="rId17" Type="http://schemas.openxmlformats.org/officeDocument/2006/relationships/image" Target="../media/image41.jpeg"/><Relationship Id="rId2" Type="http://schemas.openxmlformats.org/officeDocument/2006/relationships/image" Target="../media/image28.png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5.jpeg"/><Relationship Id="rId5" Type="http://schemas.openxmlformats.org/officeDocument/2006/relationships/image" Target="../media/image24.png"/><Relationship Id="rId15" Type="http://schemas.openxmlformats.org/officeDocument/2006/relationships/image" Target="../media/image39.jpg"/><Relationship Id="rId10" Type="http://schemas.openxmlformats.org/officeDocument/2006/relationships/image" Target="../media/image34.jpeg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dzabaglo@trpa.gov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BB41D3-2311-7CFD-6EAE-FEE0950F1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832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2F2486D-0ACD-4E2C-A45F-823973C13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568901"/>
            <a:ext cx="12192000" cy="5309419"/>
          </a:xfrm>
        </p:spPr>
        <p:txBody>
          <a:bodyPr>
            <a:normAutofit/>
          </a:bodyPr>
          <a:lstStyle/>
          <a:p>
            <a:r>
              <a:rPr lang="en-US" altLang="en-US" sz="8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Zealand Mudsnail Discovery in Lake Tahoe</a:t>
            </a:r>
          </a:p>
          <a:p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Columbia River Basin AIS Team Meeting</a:t>
            </a:r>
          </a:p>
          <a:p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 10, 2024</a:t>
            </a:r>
          </a:p>
          <a:p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Dennis M. Zabaglo, AIS Program Manager</a:t>
            </a:r>
          </a:p>
          <a:p>
            <a:pPr algn="r"/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Tahoe Regional Planning Agency</a:t>
            </a:r>
          </a:p>
          <a:p>
            <a:pPr algn="r"/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13622-BCEA-46CE-AE07-35FA5D422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89" y="-859325"/>
            <a:ext cx="3353091" cy="33591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6A43D2-083F-5F03-B67F-90134CEF1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0718" y="254053"/>
            <a:ext cx="1767993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24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13622-BCEA-46CE-AE07-35FA5D42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9" y="-859325"/>
            <a:ext cx="3353091" cy="3359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C02E9-5C22-7CBF-0EBD-C91AF2134DBE}"/>
              </a:ext>
            </a:extLst>
          </p:cNvPr>
          <p:cNvSpPr txBox="1"/>
          <p:nvPr/>
        </p:nvSpPr>
        <p:spPr>
          <a:xfrm>
            <a:off x="3864389" y="266270"/>
            <a:ext cx="5660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/>
                </a:solidFill>
              </a:rPr>
              <a:t>Rapid Response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7B210-AB7B-F572-A095-071F1927E0E4}"/>
              </a:ext>
            </a:extLst>
          </p:cNvPr>
          <p:cNvSpPr txBox="1"/>
          <p:nvPr/>
        </p:nvSpPr>
        <p:spPr>
          <a:xfrm>
            <a:off x="435389" y="1766243"/>
            <a:ext cx="549805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/>
              <a:t>Subsequent Actions</a:t>
            </a:r>
            <a:endParaRPr lang="en-US" sz="2400" dirty="0"/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Management actions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Decontamination protocols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Alert western partners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Reinforce “pull your plug” requirements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Clean, Drain, Dry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Tahoe Keys sample collection protocols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04CD45-AD0D-7032-3313-47EDD776B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236" y="2341126"/>
            <a:ext cx="6016862" cy="401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3B4833-B887-2FF4-EA2B-62B0F2E5D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0718" y="289870"/>
            <a:ext cx="1767993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05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13622-BCEA-46CE-AE07-35FA5D42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9" y="-859325"/>
            <a:ext cx="3353091" cy="3359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C02E9-5C22-7CBF-0EBD-C91AF2134DBE}"/>
              </a:ext>
            </a:extLst>
          </p:cNvPr>
          <p:cNvSpPr txBox="1"/>
          <p:nvPr/>
        </p:nvSpPr>
        <p:spPr>
          <a:xfrm>
            <a:off x="2997200" y="480447"/>
            <a:ext cx="7406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/>
                </a:solidFill>
              </a:rPr>
              <a:t>Science Engagement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7B210-AB7B-F572-A095-071F1927E0E4}"/>
              </a:ext>
            </a:extLst>
          </p:cNvPr>
          <p:cNvSpPr txBox="1"/>
          <p:nvPr/>
        </p:nvSpPr>
        <p:spPr>
          <a:xfrm>
            <a:off x="702089" y="1588443"/>
            <a:ext cx="10943811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/>
              <a:t>Tahoe Science Advisory Council Engagement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Technical Advisory Committee met 10/6 – 10/7/23</a:t>
            </a:r>
            <a:endParaRPr lang="en-US" sz="2400" dirty="0"/>
          </a:p>
          <a:p>
            <a:pPr marL="1371600" lvl="2" indent="-45720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400" dirty="0"/>
              <a:t>Dr. Michael P. Marchetti (St. Mary’s College of California)</a:t>
            </a:r>
          </a:p>
          <a:p>
            <a:pPr marL="1371600" lvl="2" indent="-45720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400" dirty="0"/>
              <a:t>Dr. Lars Anderson (USDA-retired)</a:t>
            </a:r>
          </a:p>
          <a:p>
            <a:pPr marL="1371600" lvl="2" indent="-45720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400" dirty="0"/>
              <a:t>Dr. Sudeep Chandra (Global Water Center, University of Nevada and Tahoe Science Advisory Council Scientist)</a:t>
            </a:r>
          </a:p>
          <a:p>
            <a:pPr marL="1371600" lvl="2" indent="-45720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400" dirty="0"/>
              <a:t>Dr. Christopher </a:t>
            </a:r>
            <a:r>
              <a:rPr lang="en-US" sz="2400" dirty="0" err="1"/>
              <a:t>Jerde</a:t>
            </a:r>
            <a:r>
              <a:rPr lang="en-US" sz="2400" dirty="0"/>
              <a:t> (University of California, Santa Barbara)</a:t>
            </a:r>
          </a:p>
          <a:p>
            <a:pPr marL="1371600" lvl="2" indent="-45720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400" dirty="0"/>
              <a:t>Kelly Stockton-</a:t>
            </a:r>
            <a:r>
              <a:rPr lang="en-US" sz="2400" dirty="0" err="1"/>
              <a:t>Fiti</a:t>
            </a:r>
            <a:r>
              <a:rPr lang="en-US" sz="2400" dirty="0"/>
              <a:t> (KASF Consulting)</a:t>
            </a:r>
          </a:p>
          <a:p>
            <a:pPr marL="1371600" lvl="2" indent="-45720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400" dirty="0"/>
              <a:t>Dr. Adam Sepulveda (USGS)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9F4B2C-AE8A-D357-AB50-DA04E1916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0718" y="289870"/>
            <a:ext cx="1767993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41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13622-BCEA-46CE-AE07-35FA5D42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9" y="-859325"/>
            <a:ext cx="3353091" cy="33591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97B210-AB7B-F572-A095-071F1927E0E4}"/>
              </a:ext>
            </a:extLst>
          </p:cNvPr>
          <p:cNvSpPr txBox="1"/>
          <p:nvPr/>
        </p:nvSpPr>
        <p:spPr>
          <a:xfrm>
            <a:off x="757306" y="1588443"/>
            <a:ext cx="10943811" cy="57092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/>
              <a:t>Tahoe Science Advisory Council Engagement 10/6/2023</a:t>
            </a:r>
          </a:p>
          <a:p>
            <a:pPr marL="1371600" lvl="2" indent="-45720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400" dirty="0"/>
              <a:t>Charge</a:t>
            </a:r>
          </a:p>
          <a:p>
            <a:pPr marL="1828800" lvl="3" indent="-457200">
              <a:spcAft>
                <a:spcPts val="600"/>
              </a:spcAft>
              <a:buSzPct val="75000"/>
              <a:buFont typeface="Wingdings" panose="05000000000000000000" pitchFamily="2" charset="2"/>
              <a:buChar char="v"/>
            </a:pPr>
            <a:r>
              <a:rPr lang="en-US" sz="2400" i="1" dirty="0">
                <a:solidFill>
                  <a:schemeClr val="accent1"/>
                </a:solidFill>
              </a:rPr>
              <a:t>How would you approach assessment of the extent and severity of the infestation? </a:t>
            </a:r>
          </a:p>
          <a:p>
            <a:pPr marL="1828800" lvl="3" indent="-457200">
              <a:spcAft>
                <a:spcPts val="600"/>
              </a:spcAft>
              <a:buSzPct val="75000"/>
              <a:buFont typeface="Wingdings" panose="05000000000000000000" pitchFamily="2" charset="2"/>
              <a:buChar char="v"/>
            </a:pPr>
            <a:r>
              <a:rPr lang="en-US" sz="2400" i="1" dirty="0">
                <a:solidFill>
                  <a:schemeClr val="accent1"/>
                </a:solidFill>
              </a:rPr>
              <a:t>What options are available to eradicate, contain, control, or manage the infestation? </a:t>
            </a:r>
          </a:p>
          <a:p>
            <a:pPr marL="1828800" lvl="3" indent="-457200">
              <a:spcAft>
                <a:spcPts val="600"/>
              </a:spcAft>
              <a:buSzPct val="75000"/>
              <a:buFont typeface="Wingdings" panose="05000000000000000000" pitchFamily="2" charset="2"/>
              <a:buChar char="v"/>
            </a:pPr>
            <a:r>
              <a:rPr lang="en-US" sz="2400" i="1" dirty="0">
                <a:solidFill>
                  <a:schemeClr val="accent1"/>
                </a:solidFill>
              </a:rPr>
              <a:t>What is the likely impact of the infestation and how could you assess the impacts (if any) from snails to the ecosystems in the Lake Tahoe basin? </a:t>
            </a:r>
          </a:p>
          <a:p>
            <a:pPr marL="1371600" lvl="2" indent="-45720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000" dirty="0"/>
              <a:t>Met with Incident Team to discuss report on 10/16/23</a:t>
            </a:r>
          </a:p>
          <a:p>
            <a:pPr marL="1371600" lvl="2" indent="-45720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000" dirty="0"/>
              <a:t>Report is global; not all actions will be appropriate or feasible for Lake Tahoe</a:t>
            </a:r>
          </a:p>
          <a:p>
            <a:pPr marL="1371600" lvl="2" indent="-45720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000" dirty="0"/>
              <a:t>Use science to inform priorities and policy</a:t>
            </a:r>
          </a:p>
          <a:p>
            <a:pPr marL="1371600" lvl="2" indent="-45720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  <a:hlinkClick r:id="rId4"/>
              </a:rPr>
              <a:t>https://www.tahoesciencecouncil.org/_files/ugd/c115bf_a0f61adc5a0c4dd58240512e8652e6f8.pdf</a:t>
            </a:r>
            <a:endParaRPr lang="en-US" sz="2000" dirty="0">
              <a:ea typeface="+mn-lt"/>
              <a:cs typeface="+mn-lt"/>
            </a:endParaRPr>
          </a:p>
          <a:p>
            <a:pPr marL="1371600" lvl="2" indent="-45720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</a:pPr>
            <a:endParaRPr lang="en-US" sz="20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031AA3-0F55-03A8-4D4A-208D369DF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0718" y="289870"/>
            <a:ext cx="1767993" cy="106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49A995-21B4-4257-F271-B270A195B56F}"/>
              </a:ext>
            </a:extLst>
          </p:cNvPr>
          <p:cNvSpPr txBox="1"/>
          <p:nvPr/>
        </p:nvSpPr>
        <p:spPr>
          <a:xfrm>
            <a:off x="2997200" y="480447"/>
            <a:ext cx="7406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/>
                </a:solidFill>
              </a:rPr>
              <a:t>Science Engagement</a:t>
            </a:r>
          </a:p>
        </p:txBody>
      </p:sp>
    </p:spTree>
    <p:extLst>
      <p:ext uri="{BB962C8B-B14F-4D97-AF65-F5344CB8AC3E}">
        <p14:creationId xmlns:p14="http://schemas.microsoft.com/office/powerpoint/2010/main" val="3010975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13622-BCEA-46CE-AE07-35FA5D42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9" y="-859325"/>
            <a:ext cx="3353091" cy="33591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97B210-AB7B-F572-A095-071F1927E0E4}"/>
              </a:ext>
            </a:extLst>
          </p:cNvPr>
          <p:cNvSpPr txBox="1"/>
          <p:nvPr/>
        </p:nvSpPr>
        <p:spPr>
          <a:xfrm>
            <a:off x="702089" y="1498991"/>
            <a:ext cx="11346622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Tahoe Science Advisory Council Engagement</a:t>
            </a:r>
            <a:endParaRPr lang="en-US" sz="2000" dirty="0"/>
          </a:p>
          <a:p>
            <a:pPr marL="914400" lvl="1" indent="-457200">
              <a:spcAft>
                <a:spcPts val="600"/>
              </a:spcAft>
              <a:buSzPct val="75000"/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chemeClr val="accent1"/>
                </a:solidFill>
              </a:rPr>
              <a:t>Recommended highest priority actions</a:t>
            </a:r>
            <a:endParaRPr lang="en-US" sz="2000" i="1" dirty="0">
              <a:solidFill>
                <a:schemeClr val="accent1"/>
              </a:solidFill>
            </a:endParaRPr>
          </a:p>
          <a:p>
            <a:pPr marL="1714500" lvl="3" indent="-34290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000" i="1" dirty="0"/>
              <a:t>Better understanding of distribution</a:t>
            </a:r>
          </a:p>
          <a:p>
            <a:pPr marL="2171700" lvl="4" indent="-342900">
              <a:spcAft>
                <a:spcPts val="600"/>
              </a:spcAft>
              <a:buSzPct val="5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/>
                </a:solidFill>
              </a:rPr>
              <a:t>eDNA, grid survey, lake-wide transects, deep water, Tahoe Keys</a:t>
            </a:r>
          </a:p>
          <a:p>
            <a:pPr marL="1714500" lvl="3" indent="-34290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000" i="1" dirty="0"/>
              <a:t>Coordinated baseline data</a:t>
            </a:r>
          </a:p>
          <a:p>
            <a:pPr marL="1714500" lvl="3" indent="-34290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000" i="1" dirty="0"/>
              <a:t>Focus on containment options vs control</a:t>
            </a:r>
          </a:p>
          <a:p>
            <a:pPr marL="2171700" lvl="4" indent="-342900">
              <a:spcAft>
                <a:spcPts val="600"/>
              </a:spcAft>
              <a:buSzPct val="5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/>
                </a:solidFill>
              </a:rPr>
              <a:t>HACCP</a:t>
            </a:r>
          </a:p>
          <a:p>
            <a:pPr marL="2171700" lvl="4" indent="-342900">
              <a:spcAft>
                <a:spcPts val="600"/>
              </a:spcAft>
              <a:buSzPct val="5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/>
                </a:solidFill>
              </a:rPr>
              <a:t>Imbedded in Prevention</a:t>
            </a:r>
          </a:p>
          <a:p>
            <a:pPr marL="1714500" lvl="3" indent="-34290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000" i="1" dirty="0"/>
              <a:t>Impact analysis</a:t>
            </a:r>
          </a:p>
          <a:p>
            <a:pPr marL="2171700" lvl="4" indent="-342900">
              <a:spcAft>
                <a:spcPts val="600"/>
              </a:spcAft>
              <a:buSzPct val="5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/>
                </a:solidFill>
              </a:rPr>
              <a:t>Further coordination with the Council, funding is needed</a:t>
            </a:r>
          </a:p>
          <a:p>
            <a:pPr marL="1714500" lvl="3" indent="-34290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000" i="1" dirty="0"/>
              <a:t>Prevention protocol options</a:t>
            </a:r>
          </a:p>
          <a:p>
            <a:pPr marL="2171700" lvl="4" indent="-342900">
              <a:spcAft>
                <a:spcPts val="600"/>
              </a:spcAft>
              <a:buSzPct val="5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/>
                </a:solidFill>
              </a:rPr>
              <a:t>CD3, signage, Tahoe Keepers outreach, protocols at ramps </a:t>
            </a:r>
          </a:p>
          <a:p>
            <a:pPr marL="1714500" lvl="3" indent="-342900"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000" i="1" dirty="0"/>
              <a:t>Risk assessments for other invasives</a:t>
            </a:r>
          </a:p>
          <a:p>
            <a:pPr marL="2171700" lvl="4" indent="-342900">
              <a:spcAft>
                <a:spcPts val="600"/>
              </a:spcAft>
              <a:buSzPct val="5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/>
                </a:solidFill>
              </a:rPr>
              <a:t>In progress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330D79-F8E9-B890-E1A1-7659E4E561F0}"/>
              </a:ext>
            </a:extLst>
          </p:cNvPr>
          <p:cNvSpPr txBox="1"/>
          <p:nvPr/>
        </p:nvSpPr>
        <p:spPr>
          <a:xfrm>
            <a:off x="5638800" y="27305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074A8D-C2CB-1BAA-E769-5E061969B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0718" y="289870"/>
            <a:ext cx="1767993" cy="106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DBB140-87C9-A895-6E1D-C77AE92F14B3}"/>
              </a:ext>
            </a:extLst>
          </p:cNvPr>
          <p:cNvSpPr txBox="1"/>
          <p:nvPr/>
        </p:nvSpPr>
        <p:spPr>
          <a:xfrm>
            <a:off x="2997200" y="480447"/>
            <a:ext cx="7406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/>
                </a:solidFill>
              </a:rPr>
              <a:t>Science Engagement</a:t>
            </a:r>
          </a:p>
        </p:txBody>
      </p:sp>
    </p:spTree>
    <p:extLst>
      <p:ext uri="{BB962C8B-B14F-4D97-AF65-F5344CB8AC3E}">
        <p14:creationId xmlns:p14="http://schemas.microsoft.com/office/powerpoint/2010/main" val="3043087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5EE22-91A3-47AF-169A-3F31D21B3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E688A4-8986-E019-A580-10C46F4D3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9" y="-859325"/>
            <a:ext cx="3353091" cy="3359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EDF892-9A75-0879-4FC1-A9F6FAD1D3F0}"/>
              </a:ext>
            </a:extLst>
          </p:cNvPr>
          <p:cNvSpPr txBox="1"/>
          <p:nvPr/>
        </p:nvSpPr>
        <p:spPr>
          <a:xfrm>
            <a:off x="3897087" y="289870"/>
            <a:ext cx="81516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New Zealand Mudsnail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E19610-C474-1B7E-0BC6-63AFB4B929E1}"/>
              </a:ext>
            </a:extLst>
          </p:cNvPr>
          <p:cNvSpPr txBox="1"/>
          <p:nvPr/>
        </p:nvSpPr>
        <p:spPr>
          <a:xfrm>
            <a:off x="143288" y="1669773"/>
            <a:ext cx="5223842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2024 Activities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Prevention &amp; Containment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Roving inspectors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Cleaning stations (CD3)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Protocols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Monitoring</a:t>
            </a:r>
          </a:p>
          <a:p>
            <a:pPr marL="1371600" lvl="2" indent="-457200">
              <a:buSzPct val="50000"/>
              <a:buFont typeface="Courier New" panose="02070309020205020404" pitchFamily="49" charset="0"/>
              <a:buChar char="o"/>
            </a:pPr>
            <a:r>
              <a:rPr lang="en-US" dirty="0"/>
              <a:t>Grid</a:t>
            </a:r>
          </a:p>
          <a:p>
            <a:pPr marL="1371600" lvl="2" indent="-457200">
              <a:buSzPct val="50000"/>
              <a:buFont typeface="Courier New" panose="02070309020205020404" pitchFamily="49" charset="0"/>
              <a:buChar char="o"/>
            </a:pPr>
            <a:r>
              <a:rPr lang="en-US" dirty="0"/>
              <a:t>eDNA</a:t>
            </a:r>
          </a:p>
          <a:p>
            <a:pPr marL="1371600" lvl="2" indent="-457200">
              <a:buSzPct val="50000"/>
              <a:buFont typeface="Courier New" panose="02070309020205020404" pitchFamily="49" charset="0"/>
              <a:buChar char="o"/>
            </a:pPr>
            <a:r>
              <a:rPr lang="en-US" dirty="0"/>
              <a:t>Tahoe Keys surveys</a:t>
            </a:r>
          </a:p>
          <a:p>
            <a:pPr marL="1371600" lvl="2" indent="-457200">
              <a:buSzPct val="50000"/>
              <a:buFont typeface="Courier New" panose="02070309020205020404" pitchFamily="49" charset="0"/>
              <a:buChar char="o"/>
            </a:pPr>
            <a:r>
              <a:rPr lang="en-US" dirty="0"/>
              <a:t>Site assessments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Education &amp; Outreach</a:t>
            </a:r>
          </a:p>
          <a:p>
            <a:pPr marL="1371600" lvl="2" indent="-457200">
              <a:buSzPct val="50000"/>
              <a:buFont typeface="Courier New" panose="02070309020205020404" pitchFamily="49" charset="0"/>
              <a:buChar char="o"/>
            </a:pPr>
            <a:r>
              <a:rPr lang="en-US" dirty="0"/>
              <a:t>Tahoe Keepers</a:t>
            </a:r>
          </a:p>
          <a:p>
            <a:pPr marL="1371600" lvl="2" indent="-457200">
              <a:buSzPct val="50000"/>
              <a:buFont typeface="Courier New" panose="02070309020205020404" pitchFamily="49" charset="0"/>
              <a:buChar char="o"/>
            </a:pPr>
            <a:r>
              <a:rPr lang="en-US" dirty="0"/>
              <a:t>Eyes on the Lake</a:t>
            </a:r>
          </a:p>
          <a:p>
            <a:pPr marL="1371600" lvl="2" indent="-457200">
              <a:buSzPct val="50000"/>
              <a:buFont typeface="Courier New" panose="02070309020205020404" pitchFamily="49" charset="0"/>
              <a:buChar char="o"/>
            </a:pPr>
            <a:r>
              <a:rPr lang="en-US" dirty="0"/>
              <a:t>Marina and contractor trainings</a:t>
            </a:r>
          </a:p>
          <a:p>
            <a:pPr marL="1371600" lvl="2" indent="-457200">
              <a:buSzPct val="50000"/>
              <a:buFont typeface="Courier New" panose="02070309020205020404" pitchFamily="49" charset="0"/>
              <a:buChar char="o"/>
            </a:pPr>
            <a:r>
              <a:rPr lang="en-US" dirty="0"/>
              <a:t>Signage</a:t>
            </a:r>
          </a:p>
          <a:p>
            <a:pPr marL="1371600" lvl="2" indent="-457200">
              <a:buSzPct val="50000"/>
              <a:buFont typeface="Courier New" panose="02070309020205020404" pitchFamily="49" charset="0"/>
              <a:buChar char="o"/>
            </a:pPr>
            <a:r>
              <a:rPr lang="en-US" dirty="0"/>
              <a:t>Tahoe Boating app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Risk assessments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AE45D-CB3E-ACE3-9D06-03E389E62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505" y="1285305"/>
            <a:ext cx="5625657" cy="56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09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C84023-D1ED-6110-5DA6-5E9A0D5ACF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19" t="19252" r="23125" b="14724"/>
          <a:stretch/>
        </p:blipFill>
        <p:spPr>
          <a:xfrm>
            <a:off x="3213100" y="1879600"/>
            <a:ext cx="8978900" cy="497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E5EC1A-73EB-79C0-CA24-A7C9B7E51717}"/>
              </a:ext>
            </a:extLst>
          </p:cNvPr>
          <p:cNvSpPr txBox="1"/>
          <p:nvPr/>
        </p:nvSpPr>
        <p:spPr>
          <a:xfrm>
            <a:off x="0" y="1240289"/>
            <a:ext cx="3213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Repeat of 2023 effort, plus: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Expanded northeast to Round Hill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3 additional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Deep Dive transects </a:t>
            </a:r>
            <a:r>
              <a:rPr lang="en-US" dirty="0"/>
              <a:t>(65-150’)</a:t>
            </a:r>
          </a:p>
          <a:p>
            <a:pPr marL="285750" indent="-285750">
              <a:buFontTx/>
              <a:buChar char="-"/>
            </a:pPr>
            <a:r>
              <a:rPr lang="en-US" dirty="0"/>
              <a:t>Some spread to the East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Furthest East = Nevada Beach</a:t>
            </a:r>
          </a:p>
          <a:p>
            <a:pPr marL="285750" indent="-285750">
              <a:buFontTx/>
              <a:buChar char="-"/>
            </a:pPr>
            <a:r>
              <a:rPr lang="en-US" dirty="0"/>
              <a:t>“Sparse” down to 150’ at half of deep dive transects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509818-8D43-E2EC-1DD1-A69255D626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355" t="20449" r="21267" b="14400"/>
          <a:stretch/>
        </p:blipFill>
        <p:spPr>
          <a:xfrm>
            <a:off x="3792250" y="11543"/>
            <a:ext cx="1391021" cy="187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8CA35F-1592-5C97-A405-BE84A4B2B0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359" t="12224" r="9244" b="1389"/>
          <a:stretch/>
        </p:blipFill>
        <p:spPr>
          <a:xfrm>
            <a:off x="5364651" y="11543"/>
            <a:ext cx="1854200" cy="18680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33C317-DAB8-F214-CF10-80CA113C06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068" t="22762" r="8846" b="13767"/>
          <a:stretch/>
        </p:blipFill>
        <p:spPr>
          <a:xfrm>
            <a:off x="7311455" y="-12700"/>
            <a:ext cx="1568574" cy="1892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578245-72C1-3125-5A0E-FE97055F211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227" t="25453" r="16184" b="16888"/>
          <a:stretch/>
        </p:blipFill>
        <p:spPr>
          <a:xfrm>
            <a:off x="8972633" y="-12700"/>
            <a:ext cx="1568574" cy="1892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AF331F-A221-BF43-3011-E43B192B8EE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068" t="7723" r="897" b="8242"/>
          <a:stretch/>
        </p:blipFill>
        <p:spPr>
          <a:xfrm>
            <a:off x="10633811" y="11543"/>
            <a:ext cx="1558189" cy="186805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452E748-0F92-0662-AAB1-058EDE4E6C00}"/>
              </a:ext>
            </a:extLst>
          </p:cNvPr>
          <p:cNvCxnSpPr/>
          <p:nvPr/>
        </p:nvCxnSpPr>
        <p:spPr>
          <a:xfrm flipV="1">
            <a:off x="9791700" y="1866900"/>
            <a:ext cx="1009650" cy="28623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EE282B-939F-8E8E-0499-6B4B75F8A2F1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9531557" y="1879600"/>
            <a:ext cx="225363" cy="30472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A4D5CA-94AC-AD0A-A7A8-C4BB3F1B5FF9}"/>
              </a:ext>
            </a:extLst>
          </p:cNvPr>
          <p:cNvCxnSpPr>
            <a:cxnSpLocks/>
          </p:cNvCxnSpPr>
          <p:nvPr/>
        </p:nvCxnSpPr>
        <p:spPr>
          <a:xfrm flipH="1" flipV="1">
            <a:off x="8401050" y="1866900"/>
            <a:ext cx="738363" cy="32048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3C6AA34-7048-9352-B778-E7A35F0F986B}"/>
              </a:ext>
            </a:extLst>
          </p:cNvPr>
          <p:cNvCxnSpPr>
            <a:cxnSpLocks/>
          </p:cNvCxnSpPr>
          <p:nvPr/>
        </p:nvCxnSpPr>
        <p:spPr>
          <a:xfrm flipH="1" flipV="1">
            <a:off x="7010400" y="1502875"/>
            <a:ext cx="1598553" cy="38345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BD7E109-7725-5B34-3F41-64E3F7048FC6}"/>
              </a:ext>
            </a:extLst>
          </p:cNvPr>
          <p:cNvCxnSpPr>
            <a:cxnSpLocks/>
          </p:cNvCxnSpPr>
          <p:nvPr/>
        </p:nvCxnSpPr>
        <p:spPr>
          <a:xfrm flipH="1" flipV="1">
            <a:off x="5818344" y="1801640"/>
            <a:ext cx="2646579" cy="36087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AEFEF2A-D7F9-777C-F8D2-49116CD60227}"/>
              </a:ext>
            </a:extLst>
          </p:cNvPr>
          <p:cNvCxnSpPr>
            <a:cxnSpLocks/>
          </p:cNvCxnSpPr>
          <p:nvPr/>
        </p:nvCxnSpPr>
        <p:spPr>
          <a:xfrm flipH="1" flipV="1">
            <a:off x="4707457" y="1801640"/>
            <a:ext cx="1395557" cy="38118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6BDE3508-2356-A20F-7C8C-E920D33CC4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513" y="4176928"/>
            <a:ext cx="2936412" cy="268107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E7AABA8-7665-1173-BEFD-51F19DCB05F5}"/>
              </a:ext>
            </a:extLst>
          </p:cNvPr>
          <p:cNvSpPr txBox="1"/>
          <p:nvPr/>
        </p:nvSpPr>
        <p:spPr>
          <a:xfrm>
            <a:off x="504497" y="420414"/>
            <a:ext cx="310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Grid Survey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F0E069B-6CC7-A7CA-5F9C-CDED51B516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2839" y="6504031"/>
            <a:ext cx="1834623" cy="373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7" name="Picture 2" descr="Tahoe Regional Planning Agency (TRPA) : California ...">
            <a:extLst>
              <a:ext uri="{FF2B5EF4-FFF2-40B4-BE49-F238E27FC236}">
                <a16:creationId xmlns:a16="http://schemas.microsoft.com/office/drawing/2014/main" id="{C40BD0AF-D44A-EAFD-B003-408161F48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550" y="6161605"/>
            <a:ext cx="1126450" cy="68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327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3CE977-7E40-DCC7-66F4-EA98CE8470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3" t="1" r="1640" b="16477"/>
          <a:stretch/>
        </p:blipFill>
        <p:spPr>
          <a:xfrm>
            <a:off x="4436852" y="0"/>
            <a:ext cx="6178598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99E4EA-3615-F5F0-B118-45F0295C5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712" y="0"/>
            <a:ext cx="1310904" cy="68880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8456D0-670A-9B1A-CB92-AFA104B59060}"/>
              </a:ext>
            </a:extLst>
          </p:cNvPr>
          <p:cNvSpPr txBox="1"/>
          <p:nvPr/>
        </p:nvSpPr>
        <p:spPr>
          <a:xfrm>
            <a:off x="504497" y="420414"/>
            <a:ext cx="4046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eDNA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8F0735-1615-3FC8-1EDC-B5DDCA87C9C9}"/>
              </a:ext>
            </a:extLst>
          </p:cNvPr>
          <p:cNvSpPr txBox="1"/>
          <p:nvPr/>
        </p:nvSpPr>
        <p:spPr>
          <a:xfrm>
            <a:off x="515007" y="1292772"/>
            <a:ext cx="3031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1A22A0-EE23-7D67-2A2E-E166CD9E6992}"/>
              </a:ext>
            </a:extLst>
          </p:cNvPr>
          <p:cNvGrpSpPr/>
          <p:nvPr/>
        </p:nvGrpSpPr>
        <p:grpSpPr>
          <a:xfrm>
            <a:off x="213097" y="2093710"/>
            <a:ext cx="3861101" cy="1226426"/>
            <a:chOff x="645426" y="1242741"/>
            <a:chExt cx="4391638" cy="15623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1B060B-2C44-D778-8B64-C94846943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426" y="1242741"/>
              <a:ext cx="4391638" cy="156231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8B92B17-1E43-DA34-9EDF-D6AEB9FB8EB1}"/>
                </a:ext>
              </a:extLst>
            </p:cNvPr>
            <p:cNvSpPr/>
            <p:nvPr/>
          </p:nvSpPr>
          <p:spPr>
            <a:xfrm>
              <a:off x="645426" y="2532992"/>
              <a:ext cx="4391638" cy="27206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AutoShape 8" descr="Tahoe Resource Conservation District">
            <a:extLst>
              <a:ext uri="{FF2B5EF4-FFF2-40B4-BE49-F238E27FC236}">
                <a16:creationId xmlns:a16="http://schemas.microsoft.com/office/drawing/2014/main" id="{666F5A7B-0388-087C-E9B5-1008819186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0" descr="Tahoe Resource Conservation District">
            <a:extLst>
              <a:ext uri="{FF2B5EF4-FFF2-40B4-BE49-F238E27FC236}">
                <a16:creationId xmlns:a16="http://schemas.microsoft.com/office/drawing/2014/main" id="{662257F9-C34F-07A5-59B3-A7C049DD76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B026E6-EA09-23DE-F282-2DCFE78D93D4}"/>
              </a:ext>
            </a:extLst>
          </p:cNvPr>
          <p:cNvSpPr txBox="1"/>
          <p:nvPr/>
        </p:nvSpPr>
        <p:spPr>
          <a:xfrm>
            <a:off x="740516" y="1179382"/>
            <a:ext cx="310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No Positive Detections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D52FCA-DBAF-3C1A-9ECD-9250116E6EBA}"/>
              </a:ext>
            </a:extLst>
          </p:cNvPr>
          <p:cNvSpPr txBox="1"/>
          <p:nvPr/>
        </p:nvSpPr>
        <p:spPr>
          <a:xfrm>
            <a:off x="230018" y="3733800"/>
            <a:ext cx="4025507" cy="28521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Site Selection Prioritization</a:t>
            </a:r>
          </a:p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Near known NZMS infestations</a:t>
            </a:r>
          </a:p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 traffic recreation areas</a:t>
            </a:r>
          </a:p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Areas with sensitive species (Sierra Nevada yellow-legged frog, Western </a:t>
            </a:r>
            <a:r>
              <a:rPr lang="en-US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pearlshell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mussel, Great Basin ramshorn) or target habitat for Lahontan cutthroat trout recovery</a:t>
            </a:r>
          </a:p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Culturally and/or socially important sites</a:t>
            </a:r>
          </a:p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Areas likely to have greater environmental or economic impact</a:t>
            </a:r>
          </a:p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Repeatability of long-term monitoring efforts</a:t>
            </a:r>
          </a:p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Existing sampling effort already established</a:t>
            </a:r>
          </a:p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Safety/accessibility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Basin-wide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1370055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Tahoe Environmental Research Center ...">
            <a:extLst>
              <a:ext uri="{FF2B5EF4-FFF2-40B4-BE49-F238E27FC236}">
                <a16:creationId xmlns:a16="http://schemas.microsoft.com/office/drawing/2014/main" id="{2B8197ED-B0C5-4172-582D-B4A4FBC5B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3" b="12710"/>
          <a:stretch/>
        </p:blipFill>
        <p:spPr bwMode="auto">
          <a:xfrm>
            <a:off x="4867723" y="870848"/>
            <a:ext cx="2518766" cy="75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on a wooden platform&#10;&#10;Description automatically generated">
            <a:extLst>
              <a:ext uri="{FF2B5EF4-FFF2-40B4-BE49-F238E27FC236}">
                <a16:creationId xmlns:a16="http://schemas.microsoft.com/office/drawing/2014/main" id="{0FEA87EB-56DF-D4B5-CED4-44C85A034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8" b="14282"/>
          <a:stretch/>
        </p:blipFill>
        <p:spPr>
          <a:xfrm>
            <a:off x="-22085" y="-29856"/>
            <a:ext cx="2910533" cy="3733842"/>
          </a:xfrm>
          <a:prstGeom prst="rect">
            <a:avLst/>
          </a:prstGeom>
        </p:spPr>
      </p:pic>
      <p:pic>
        <p:nvPicPr>
          <p:cNvPr id="1026" name="Picture 2" descr="CTC - Tahoe Rim Trail">
            <a:extLst>
              <a:ext uri="{FF2B5EF4-FFF2-40B4-BE49-F238E27FC236}">
                <a16:creationId xmlns:a16="http://schemas.microsoft.com/office/drawing/2014/main" id="{76ED4138-1024-203D-EFE3-432FC3924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168" y="324258"/>
            <a:ext cx="985297" cy="130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ahoe Regional Planning Agency (TRPA) : California ...">
            <a:extLst>
              <a:ext uri="{FF2B5EF4-FFF2-40B4-BE49-F238E27FC236}">
                <a16:creationId xmlns:a16="http://schemas.microsoft.com/office/drawing/2014/main" id="{BE55206E-41B9-10C7-25AD-2AF33933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481" y="44956"/>
            <a:ext cx="1324825" cy="80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ir Quality Awareness Week 2019 ...">
            <a:extLst>
              <a:ext uri="{FF2B5EF4-FFF2-40B4-BE49-F238E27FC236}">
                <a16:creationId xmlns:a16="http://schemas.microsoft.com/office/drawing/2014/main" id="{40F98BF0-1D32-D708-D76A-0C398C852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649" y="1971579"/>
            <a:ext cx="1241565" cy="80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 Page | Lahontan Regional Water Quality Control Board">
            <a:extLst>
              <a:ext uri="{FF2B5EF4-FFF2-40B4-BE49-F238E27FC236}">
                <a16:creationId xmlns:a16="http://schemas.microsoft.com/office/drawing/2014/main" id="{2E1DF346-8C92-4A41-BF7A-45E96215D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062" y="152812"/>
            <a:ext cx="1762853" cy="70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C97BD5-4FEB-60C0-77FB-FAC5A45EE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416" y="1830835"/>
            <a:ext cx="2672823" cy="543474"/>
          </a:xfrm>
          <a:prstGeom prst="rect">
            <a:avLst/>
          </a:prstGeom>
        </p:spPr>
      </p:pic>
      <p:pic>
        <p:nvPicPr>
          <p:cNvPr id="1044" name="Picture 20" descr="Keep Tahoe Blue">
            <a:extLst>
              <a:ext uri="{FF2B5EF4-FFF2-40B4-BE49-F238E27FC236}">
                <a16:creationId xmlns:a16="http://schemas.microsoft.com/office/drawing/2014/main" id="{0823E12D-3A68-47EC-1F42-FC9F0E337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174" y="1303029"/>
            <a:ext cx="955006" cy="59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erson sitting next to a bucket and a drill&#10;&#10;Description automatically generated">
            <a:extLst>
              <a:ext uri="{FF2B5EF4-FFF2-40B4-BE49-F238E27FC236}">
                <a16:creationId xmlns:a16="http://schemas.microsoft.com/office/drawing/2014/main" id="{885FC766-2507-E7D1-1839-A2E80B7858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42" y="2916273"/>
            <a:ext cx="2944884" cy="3926512"/>
          </a:xfrm>
          <a:prstGeom prst="rect">
            <a:avLst/>
          </a:prstGeom>
        </p:spPr>
      </p:pic>
      <p:pic>
        <p:nvPicPr>
          <p:cNvPr id="24" name="Picture 23" descr="A person standing in a stream holding a bottle of water&#10;&#10;Description automatically generated">
            <a:extLst>
              <a:ext uri="{FF2B5EF4-FFF2-40B4-BE49-F238E27FC236}">
                <a16:creationId xmlns:a16="http://schemas.microsoft.com/office/drawing/2014/main" id="{3E325E5D-B95E-4FD8-F1CC-1C33EA283D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708" y="-922064"/>
            <a:ext cx="2769292" cy="4923186"/>
          </a:xfrm>
          <a:prstGeom prst="rect">
            <a:avLst/>
          </a:prstGeom>
        </p:spPr>
      </p:pic>
      <p:pic>
        <p:nvPicPr>
          <p:cNvPr id="26" name="Picture 25" descr="A person sitting on a rock near water&#10;&#10;Description automatically generated">
            <a:extLst>
              <a:ext uri="{FF2B5EF4-FFF2-40B4-BE49-F238E27FC236}">
                <a16:creationId xmlns:a16="http://schemas.microsoft.com/office/drawing/2014/main" id="{FA4065B3-AA15-FD6F-606B-E0F69666E1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32"/>
          <a:stretch/>
        </p:blipFill>
        <p:spPr>
          <a:xfrm>
            <a:off x="0" y="3622558"/>
            <a:ext cx="2311400" cy="3220227"/>
          </a:xfrm>
          <a:prstGeom prst="rect">
            <a:avLst/>
          </a:prstGeom>
        </p:spPr>
      </p:pic>
      <p:pic>
        <p:nvPicPr>
          <p:cNvPr id="16" name="Picture 15" descr="A group of people working on a river&#10;&#10;Description automatically generated">
            <a:extLst>
              <a:ext uri="{FF2B5EF4-FFF2-40B4-BE49-F238E27FC236}">
                <a16:creationId xmlns:a16="http://schemas.microsoft.com/office/drawing/2014/main" id="{9E7BD6E9-8538-9F10-2ECF-24BD30B292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/>
          <a:stretch/>
        </p:blipFill>
        <p:spPr>
          <a:xfrm>
            <a:off x="7102466" y="3882267"/>
            <a:ext cx="5089534" cy="2975733"/>
          </a:xfrm>
          <a:prstGeom prst="rect">
            <a:avLst/>
          </a:prstGeom>
        </p:spPr>
      </p:pic>
      <p:pic>
        <p:nvPicPr>
          <p:cNvPr id="21" name="Picture 20" descr="A person and person in a river&#10;&#10;Description automatically generated">
            <a:extLst>
              <a:ext uri="{FF2B5EF4-FFF2-40B4-BE49-F238E27FC236}">
                <a16:creationId xmlns:a16="http://schemas.microsoft.com/office/drawing/2014/main" id="{73E31976-AE63-1C94-CD50-437D09A2C7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863" r="53755" b="7959"/>
          <a:stretch/>
        </p:blipFill>
        <p:spPr>
          <a:xfrm rot="5400000">
            <a:off x="6965646" y="2097452"/>
            <a:ext cx="3177727" cy="2867172"/>
          </a:xfrm>
          <a:prstGeom prst="rect">
            <a:avLst/>
          </a:prstGeom>
        </p:spPr>
      </p:pic>
      <p:pic>
        <p:nvPicPr>
          <p:cNvPr id="28" name="Picture 27" descr="A group of people in a stream&#10;&#10;Description automatically generated">
            <a:extLst>
              <a:ext uri="{FF2B5EF4-FFF2-40B4-BE49-F238E27FC236}">
                <a16:creationId xmlns:a16="http://schemas.microsoft.com/office/drawing/2014/main" id="{4EB6F2CB-AC99-5741-D3E7-806B9FA51A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9"/>
          <a:stretch/>
        </p:blipFill>
        <p:spPr>
          <a:xfrm rot="5400000">
            <a:off x="4435490" y="2644502"/>
            <a:ext cx="2977461" cy="2547617"/>
          </a:xfrm>
          <a:prstGeom prst="rect">
            <a:avLst/>
          </a:prstGeom>
        </p:spPr>
      </p:pic>
      <p:pic>
        <p:nvPicPr>
          <p:cNvPr id="30" name="Picture 29" descr="A crab in a net in the water&#10;&#10;Description automatically generated">
            <a:extLst>
              <a:ext uri="{FF2B5EF4-FFF2-40B4-BE49-F238E27FC236}">
                <a16:creationId xmlns:a16="http://schemas.microsoft.com/office/drawing/2014/main" id="{ABF3F8F7-391A-343A-B654-1B70E31CCA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86" r="24551" b="31225"/>
          <a:stretch/>
        </p:blipFill>
        <p:spPr>
          <a:xfrm>
            <a:off x="5167802" y="5381019"/>
            <a:ext cx="1939321" cy="146176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835F376-FFFD-168F-4286-837B1715C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919" y="1032942"/>
            <a:ext cx="1548249" cy="74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ited States Fish and Wildlife Service - Wikipedia">
            <a:extLst>
              <a:ext uri="{FF2B5EF4-FFF2-40B4-BE49-F238E27FC236}">
                <a16:creationId xmlns:a16="http://schemas.microsoft.com/office/drawing/2014/main" id="{817B2D3C-89E3-AACD-E9C3-AD20E6FB8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24" y="27212"/>
            <a:ext cx="794280" cy="94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856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09936-A238-33F2-ED08-C6AF40B74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B44EC-7C79-6619-0530-85D75C5A5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168" y="-1"/>
            <a:ext cx="5152745" cy="686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39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600C7-EF18-02AC-D047-8E3A8F12B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BBC5D9-7410-4A65-3284-8F194F14E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9" y="-859325"/>
            <a:ext cx="3353091" cy="3359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303676-C9C4-0C72-4008-AEB21149E9FA}"/>
              </a:ext>
            </a:extLst>
          </p:cNvPr>
          <p:cNvSpPr txBox="1"/>
          <p:nvPr/>
        </p:nvSpPr>
        <p:spPr>
          <a:xfrm>
            <a:off x="3897087" y="289870"/>
            <a:ext cx="81516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NZMS Takeaways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60A6AC-0DE8-3A04-4F42-630B7A33D737}"/>
              </a:ext>
            </a:extLst>
          </p:cNvPr>
          <p:cNvSpPr txBox="1"/>
          <p:nvPr/>
        </p:nvSpPr>
        <p:spPr>
          <a:xfrm>
            <a:off x="143288" y="1526208"/>
            <a:ext cx="11337512" cy="60016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Power of partnerships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Timing was fortuitous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914400" marR="0" lvl="1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Refocus non-motorized prevention efforts</a:t>
            </a:r>
            <a:endParaRPr lang="en-US" sz="2800" dirty="0">
              <a:solidFill>
                <a:prstClr val="black"/>
              </a:solidFill>
              <a:ea typeface="Calibri"/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Continue roving inspectors</a:t>
            </a:r>
            <a:endParaRPr lang="en-US" sz="28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No real treatment options</a:t>
            </a:r>
            <a:endParaRPr lang="en-US" sz="28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eDNA experience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Efforts that will address all AIS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EDRR- mussel focus</a:t>
            </a:r>
            <a:endParaRPr lang="en-US" sz="28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Routine EDRR exercises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Prioritize species for control</a:t>
            </a:r>
            <a:endParaRPr lang="en-US" sz="28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Movement but increase/decrease undetermined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Funding for future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work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3161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13622-BCEA-46CE-AE07-35FA5D42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9" y="-859325"/>
            <a:ext cx="3353091" cy="3359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C02E9-5C22-7CBF-0EBD-C91AF2134DBE}"/>
              </a:ext>
            </a:extLst>
          </p:cNvPr>
          <p:cNvSpPr txBox="1"/>
          <p:nvPr/>
        </p:nvSpPr>
        <p:spPr>
          <a:xfrm>
            <a:off x="4499680" y="266270"/>
            <a:ext cx="5025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/>
                </a:solidFill>
              </a:rPr>
              <a:t>NZMS Update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7B210-AB7B-F572-A095-071F1927E0E4}"/>
              </a:ext>
            </a:extLst>
          </p:cNvPr>
          <p:cNvSpPr txBox="1"/>
          <p:nvPr/>
        </p:nvSpPr>
        <p:spPr>
          <a:xfrm>
            <a:off x="575960" y="1882423"/>
            <a:ext cx="8200611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3200" dirty="0"/>
              <a:t>Introduction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3200" dirty="0"/>
              <a:t>NZMS Discovery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3200" dirty="0"/>
              <a:t>Rapid Response</a:t>
            </a:r>
            <a:endParaRPr lang="en-US" sz="2400" dirty="0"/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3200" dirty="0"/>
              <a:t>Science engagement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3200" dirty="0"/>
              <a:t>Actions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3200" dirty="0"/>
              <a:t>Takeaways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BA838-64A8-CB42-DF89-F0F292492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850" y="1374266"/>
            <a:ext cx="6954312" cy="52174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BB41EB-B033-A600-E540-7351CC8DC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0718" y="266270"/>
            <a:ext cx="1767993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51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B322F2-F0BC-432F-8703-407523636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143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913622-BCEA-46CE-AE07-35FA5D422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89" y="-859325"/>
            <a:ext cx="3353091" cy="3359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6C3608-A042-4DD1-8810-5457DB532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0718" y="289870"/>
            <a:ext cx="1767993" cy="106079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C889EA2-772C-4DBF-BA5C-EA4CAB89B2DE}"/>
              </a:ext>
            </a:extLst>
          </p:cNvPr>
          <p:cNvSpPr txBox="1">
            <a:spLocks/>
          </p:cNvSpPr>
          <p:nvPr/>
        </p:nvSpPr>
        <p:spPr>
          <a:xfrm>
            <a:off x="2949617" y="716782"/>
            <a:ext cx="6292765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6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Thank you!</a:t>
            </a:r>
            <a:endParaRPr lang="en-US" sz="44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685800" indent="-6858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+mj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4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CEA49E-738C-43CB-90C7-B61F4CA8FE3E}"/>
              </a:ext>
            </a:extLst>
          </p:cNvPr>
          <p:cNvSpPr txBox="1">
            <a:spLocks/>
          </p:cNvSpPr>
          <p:nvPr/>
        </p:nvSpPr>
        <p:spPr>
          <a:xfrm>
            <a:off x="143288" y="2406118"/>
            <a:ext cx="4436787" cy="4451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2500" dirty="0">
              <a:latin typeface="+mn-lt"/>
            </a:endParaRPr>
          </a:p>
          <a:p>
            <a:pPr algn="l"/>
            <a:endParaRPr lang="en-US" sz="1100" dirty="0">
              <a:latin typeface="+mn-lt"/>
            </a:endParaRP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+mj-lt"/>
            </a:endParaRPr>
          </a:p>
          <a:p>
            <a:pPr marL="685800" indent="-6858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685800" indent="-6858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+mj-lt"/>
            </a:endParaRPr>
          </a:p>
          <a:p>
            <a:pPr marL="685800" indent="-6858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+mj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578D96-A1E1-42E3-8653-D7FBB59A89A0}"/>
              </a:ext>
            </a:extLst>
          </p:cNvPr>
          <p:cNvSpPr txBox="1"/>
          <p:nvPr/>
        </p:nvSpPr>
        <p:spPr>
          <a:xfrm>
            <a:off x="0" y="5046545"/>
            <a:ext cx="1219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i="1" dirty="0">
                <a:solidFill>
                  <a:schemeClr val="bg1"/>
                </a:solidFill>
              </a:rPr>
              <a:t>”…those who learned to collaborate and improvise most effectively, have prevailed”</a:t>
            </a:r>
          </a:p>
          <a:p>
            <a:r>
              <a:rPr lang="en-US" sz="2700" b="1" i="1" dirty="0">
                <a:solidFill>
                  <a:schemeClr val="bg1"/>
                </a:solidFill>
              </a:rPr>
              <a:t>                                                                - Darwin</a:t>
            </a:r>
          </a:p>
          <a:p>
            <a:pPr algn="ctr"/>
            <a:endParaRPr lang="en-US" sz="2800" b="1" i="1" dirty="0">
              <a:solidFill>
                <a:schemeClr val="bg1"/>
              </a:solidFill>
            </a:endParaRPr>
          </a:p>
          <a:p>
            <a:pPr algn="ctr"/>
            <a:r>
              <a:rPr lang="en-US" sz="2800" b="1" i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dzabaglo@trpa.gov</a:t>
            </a:r>
            <a:r>
              <a:rPr lang="en-US" sz="2800" b="1" i="1" dirty="0">
                <a:solidFill>
                  <a:schemeClr val="bg1"/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49185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13622-BCEA-46CE-AE07-35FA5D42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9" y="-859325"/>
            <a:ext cx="3353091" cy="3359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6C3608-A042-4DD1-8810-5457DB532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0718" y="289870"/>
            <a:ext cx="1767993" cy="106079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C889EA2-772C-4DBF-BA5C-EA4CAB89B2DE}"/>
              </a:ext>
            </a:extLst>
          </p:cNvPr>
          <p:cNvSpPr txBox="1">
            <a:spLocks/>
          </p:cNvSpPr>
          <p:nvPr/>
        </p:nvSpPr>
        <p:spPr>
          <a:xfrm>
            <a:off x="143289" y="2836802"/>
            <a:ext cx="3533361" cy="44518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latin typeface="+mn-lt"/>
              </a:rPr>
              <a:t>TRPA</a:t>
            </a:r>
          </a:p>
          <a:p>
            <a:pPr algn="l"/>
            <a:endParaRPr lang="en-US" sz="1100" dirty="0"/>
          </a:p>
          <a:p>
            <a:pPr marL="685800" indent="-6858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Compact Agency</a:t>
            </a:r>
          </a:p>
          <a:p>
            <a:pPr marL="685800" indent="-6858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Create and enforce rules</a:t>
            </a:r>
          </a:p>
          <a:p>
            <a:pPr marL="685800" indent="-6858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Environmental Improvement Program</a:t>
            </a:r>
          </a:p>
          <a:p>
            <a:pPr marL="685800" indent="-6858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Environmental Thresholds</a:t>
            </a:r>
          </a:p>
          <a:p>
            <a:pPr marL="685800" indent="-6858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AIS Program Lead</a:t>
            </a:r>
          </a:p>
          <a:p>
            <a:pPr marL="685800" indent="-6858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+mj-lt"/>
            </a:endParaRPr>
          </a:p>
          <a:p>
            <a:pPr marL="685800" indent="-6858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+mj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18ABFF-C02D-4EFD-B03A-661DEED8D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650" y="1562100"/>
            <a:ext cx="8515350" cy="5295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4A8E65-D4DE-E7D2-235D-BA8066830136}"/>
              </a:ext>
            </a:extLst>
          </p:cNvPr>
          <p:cNvSpPr txBox="1"/>
          <p:nvPr/>
        </p:nvSpPr>
        <p:spPr>
          <a:xfrm>
            <a:off x="4499680" y="266270"/>
            <a:ext cx="5025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678968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13622-BCEA-46CE-AE07-35FA5D42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9" y="-859325"/>
            <a:ext cx="3353091" cy="3359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C02E9-5C22-7CBF-0EBD-C91AF2134DBE}"/>
              </a:ext>
            </a:extLst>
          </p:cNvPr>
          <p:cNvSpPr txBox="1"/>
          <p:nvPr/>
        </p:nvSpPr>
        <p:spPr>
          <a:xfrm>
            <a:off x="3496380" y="266270"/>
            <a:ext cx="6605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/>
                </a:solidFill>
              </a:rPr>
              <a:t>NZMS Discovery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7B210-AB7B-F572-A095-071F1927E0E4}"/>
              </a:ext>
            </a:extLst>
          </p:cNvPr>
          <p:cNvSpPr txBox="1"/>
          <p:nvPr/>
        </p:nvSpPr>
        <p:spPr>
          <a:xfrm>
            <a:off x="702089" y="1702743"/>
            <a:ext cx="1057551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/>
              <a:t>Discovery September 6, 2023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Discovered by program contract divers (Marine Taxonomic Services) during plant surveys, approximately 900m NE of the mouth of the Upper Truckee River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Samples collected for identification</a:t>
            </a:r>
            <a:endParaRPr lang="en-US" sz="2000" dirty="0"/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Rapid Response Plan initiated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TRPA and Tahoe Resource Conservation District form Incident Team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Concentrated survey around the point of discovery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NZMS Confirmed through physical observation (9/11) and DNA (9/15)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Grid Survey developed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Lake-wide transects modified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BF1968-D1BE-20D6-9DDA-011D6BA62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0718" y="289407"/>
            <a:ext cx="1767993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47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532077-CBB0-8EF7-7D5D-013549BB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0718" y="289870"/>
            <a:ext cx="1767993" cy="1060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913622-BCEA-46CE-AE07-35FA5D422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89" y="-859325"/>
            <a:ext cx="3353091" cy="3359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C02E9-5C22-7CBF-0EBD-C91AF2134DBE}"/>
              </a:ext>
            </a:extLst>
          </p:cNvPr>
          <p:cNvSpPr txBox="1"/>
          <p:nvPr/>
        </p:nvSpPr>
        <p:spPr>
          <a:xfrm>
            <a:off x="4499680" y="266270"/>
            <a:ext cx="5025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/>
                </a:solidFill>
              </a:rPr>
              <a:t>NZMS Update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760DB6-F11C-0A07-9302-9FC468E7B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382" y="266270"/>
            <a:ext cx="7890618" cy="6030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13AA15-D565-9EF0-92F6-644A293F59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652" r="13792"/>
          <a:stretch/>
        </p:blipFill>
        <p:spPr>
          <a:xfrm>
            <a:off x="0" y="370115"/>
            <a:ext cx="4287813" cy="5829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D475FCD-A9F0-3389-E64B-313B3FDAD1FC}"/>
              </a:ext>
            </a:extLst>
          </p:cNvPr>
          <p:cNvSpPr/>
          <p:nvPr/>
        </p:nvSpPr>
        <p:spPr>
          <a:xfrm>
            <a:off x="1832680" y="4844143"/>
            <a:ext cx="507749" cy="5225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82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13622-BCEA-46CE-AE07-35FA5D42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9" y="-859325"/>
            <a:ext cx="3353091" cy="3359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C02E9-5C22-7CBF-0EBD-C91AF2134DBE}"/>
              </a:ext>
            </a:extLst>
          </p:cNvPr>
          <p:cNvSpPr txBox="1"/>
          <p:nvPr/>
        </p:nvSpPr>
        <p:spPr>
          <a:xfrm>
            <a:off x="3789680" y="266270"/>
            <a:ext cx="5735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/>
                </a:solidFill>
              </a:rPr>
              <a:t>Rapid Response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7B210-AB7B-F572-A095-071F1927E0E4}"/>
              </a:ext>
            </a:extLst>
          </p:cNvPr>
          <p:cNvSpPr txBox="1"/>
          <p:nvPr/>
        </p:nvSpPr>
        <p:spPr>
          <a:xfrm>
            <a:off x="244889" y="1719783"/>
            <a:ext cx="5851111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/>
              <a:t>Subsequent Actions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Review existing monitoring                                 data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Enhanced monitoring</a:t>
            </a:r>
            <a:endParaRPr lang="en-US" sz="2000" dirty="0"/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Modified plant transects</a:t>
            </a:r>
            <a:endParaRPr lang="en-US" dirty="0"/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Deep water dives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Grid survey</a:t>
            </a:r>
          </a:p>
          <a:p>
            <a:pPr marL="1828800" lvl="3" indent="-457200">
              <a:spcAft>
                <a:spcPts val="600"/>
              </a:spcAft>
              <a:buSzPct val="50000"/>
              <a:buFont typeface="Courier New" panose="02070309020205020404" pitchFamily="49" charset="0"/>
              <a:buChar char="o"/>
            </a:pPr>
            <a:r>
              <a:rPr lang="en-US" dirty="0"/>
              <a:t>Emerald Point to Edgewood</a:t>
            </a:r>
          </a:p>
          <a:p>
            <a:pPr marL="1371600" lvl="2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Tahoe Keys Surveys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D7505A-70AC-8426-274C-B00E65F97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056" y="2362680"/>
            <a:ext cx="6802055" cy="36779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67FC8A-EA81-1051-CC33-BC448599C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0718" y="289870"/>
            <a:ext cx="1767993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49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13622-BCEA-46CE-AE07-35FA5D42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9" y="-859325"/>
            <a:ext cx="3353091" cy="3359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C02E9-5C22-7CBF-0EBD-C91AF2134DBE}"/>
              </a:ext>
            </a:extLst>
          </p:cNvPr>
          <p:cNvSpPr txBox="1"/>
          <p:nvPr/>
        </p:nvSpPr>
        <p:spPr>
          <a:xfrm>
            <a:off x="4499680" y="266270"/>
            <a:ext cx="5025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/>
                </a:solidFill>
              </a:rPr>
              <a:t>NZMS Update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862BD-5882-980A-B101-483F683A1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54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59281C-AD37-2EB5-A76A-E27A9070A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516" y="0"/>
            <a:ext cx="914096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BBA8FF-33E0-3C93-9DAB-C8D8CC9C1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516" y="0"/>
            <a:ext cx="9141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8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13622-BCEA-46CE-AE07-35FA5D42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9" y="-859325"/>
            <a:ext cx="3353091" cy="3359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C02E9-5C22-7CBF-0EBD-C91AF2134DBE}"/>
              </a:ext>
            </a:extLst>
          </p:cNvPr>
          <p:cNvSpPr txBox="1"/>
          <p:nvPr/>
        </p:nvSpPr>
        <p:spPr>
          <a:xfrm>
            <a:off x="3768725" y="266270"/>
            <a:ext cx="5756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/>
                </a:solidFill>
              </a:rPr>
              <a:t>Rapid Response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7B210-AB7B-F572-A095-071F1927E0E4}"/>
              </a:ext>
            </a:extLst>
          </p:cNvPr>
          <p:cNvSpPr txBox="1"/>
          <p:nvPr/>
        </p:nvSpPr>
        <p:spPr>
          <a:xfrm>
            <a:off x="238125" y="1588443"/>
            <a:ext cx="575627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/>
              <a:t>Subsequent Actions</a:t>
            </a:r>
            <a:endParaRPr lang="en-US" sz="2400" dirty="0"/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Outreach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Initial notifications to CDFW, NDOW, and USFWS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Notify local partners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Press Release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Social Media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Targeted messaging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2CD8DD-31E8-A2FC-E10C-29F7720A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450" y="1817043"/>
            <a:ext cx="6305550" cy="52006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5919DD-51D8-FFD9-7A26-08DCF9016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0718" y="289870"/>
            <a:ext cx="1767993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91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14172</TotalTime>
  <Words>750</Words>
  <Application>Microsoft Office PowerPoint</Application>
  <PresentationFormat>Widescreen</PresentationFormat>
  <Paragraphs>180</Paragraphs>
  <Slides>20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Scoping Comments</dc:title>
  <dc:creator>Dennis Zabaglo</dc:creator>
  <cp:lastModifiedBy>Dennis Zabaglo</cp:lastModifiedBy>
  <cp:revision>140</cp:revision>
  <cp:lastPrinted>2019-10-23T02:37:23Z</cp:lastPrinted>
  <dcterms:created xsi:type="dcterms:W3CDTF">2019-09-12T21:36:44Z</dcterms:created>
  <dcterms:modified xsi:type="dcterms:W3CDTF">2024-12-10T19:59:42Z</dcterms:modified>
</cp:coreProperties>
</file>