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3" r:id="rId1"/>
    <p:sldMasterId id="2147484105" r:id="rId2"/>
    <p:sldMasterId id="2147484132" r:id="rId3"/>
    <p:sldMasterId id="2147484144" r:id="rId4"/>
    <p:sldMasterId id="2147484157" r:id="rId5"/>
  </p:sldMasterIdLst>
  <p:notesMasterIdLst>
    <p:notesMasterId r:id="rId20"/>
  </p:notesMasterIdLst>
  <p:sldIdLst>
    <p:sldId id="859" r:id="rId6"/>
    <p:sldId id="323" r:id="rId7"/>
    <p:sldId id="331" r:id="rId8"/>
    <p:sldId id="866" r:id="rId9"/>
    <p:sldId id="867" r:id="rId10"/>
    <p:sldId id="868" r:id="rId11"/>
    <p:sldId id="861" r:id="rId12"/>
    <p:sldId id="318" r:id="rId13"/>
    <p:sldId id="2795" r:id="rId14"/>
    <p:sldId id="862" r:id="rId15"/>
    <p:sldId id="297" r:id="rId16"/>
    <p:sldId id="860" r:id="rId17"/>
    <p:sldId id="330" r:id="rId18"/>
    <p:sldId id="86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386" autoAdjust="0"/>
  </p:normalViewPr>
  <p:slideViewPr>
    <p:cSldViewPr snapToGrid="0">
      <p:cViewPr varScale="1">
        <p:scale>
          <a:sx n="56" d="100"/>
          <a:sy n="56" d="100"/>
        </p:scale>
        <p:origin x="22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25168-0409-48E2-9ECA-49614AFFA0A4}"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364B0-FEF7-4FBB-80D5-B131D6AE89B8}" type="slidenum">
              <a:rPr lang="en-US" smtClean="0"/>
              <a:t>‹#›</a:t>
            </a:fld>
            <a:endParaRPr lang="en-US"/>
          </a:p>
        </p:txBody>
      </p:sp>
    </p:spTree>
    <p:extLst>
      <p:ext uri="{BB962C8B-B14F-4D97-AF65-F5344CB8AC3E}">
        <p14:creationId xmlns:p14="http://schemas.microsoft.com/office/powerpoint/2010/main" val="61669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119" rtl="0" eaLnBrk="1" fontAlgn="base" latinLnBrk="0" hangingPunct="1">
              <a:lnSpc>
                <a:spcPct val="100000"/>
              </a:lnSpc>
              <a:spcBef>
                <a:spcPct val="0"/>
              </a:spcBef>
              <a:spcAft>
                <a:spcPct val="0"/>
              </a:spcAft>
              <a:buClrTx/>
              <a:buSzTx/>
              <a:buFontTx/>
              <a:buNone/>
              <a:tabLst/>
              <a:defRPr/>
            </a:pPr>
            <a:fld id="{4DA364B0-FEF7-4FBB-80D5-B131D6AE89B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8119"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5174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any case, we (the </a:t>
            </a:r>
            <a:r>
              <a:rPr lang="en-US" dirty="0" err="1"/>
              <a:t>CRFWCO</a:t>
            </a:r>
            <a:r>
              <a:rPr lang="en-US" dirty="0"/>
              <a:t>) will be continuing our </a:t>
            </a:r>
            <a:r>
              <a:rPr lang="en-US" dirty="0" err="1"/>
              <a:t>YY</a:t>
            </a:r>
            <a:r>
              <a:rPr lang="en-US" dirty="0"/>
              <a:t> brook trout stocking project out at Carson </a:t>
            </a:r>
            <a:r>
              <a:rPr lang="en-US" dirty="0" err="1"/>
              <a:t>NFH</a:t>
            </a:r>
            <a:r>
              <a:rPr lang="en-US" dirty="0"/>
              <a:t>. Activities will include coordinating the installation of a screen on the bypass channel to eliminate the egress of brook trout into the Wind River, performing annual brook trout removals, installing a PIT array to monitor movement (and potentially survival) of </a:t>
            </a:r>
            <a:r>
              <a:rPr lang="en-US" dirty="0" err="1"/>
              <a:t>YY</a:t>
            </a:r>
            <a:r>
              <a:rPr lang="en-US" dirty="0"/>
              <a:t> brook trout in </a:t>
            </a:r>
            <a:r>
              <a:rPr lang="en-US" dirty="0" err="1"/>
              <a:t>Tyee</a:t>
            </a:r>
            <a:r>
              <a:rPr lang="en-US" dirty="0"/>
              <a:t>, and finally stocking a new batch of </a:t>
            </a:r>
            <a:r>
              <a:rPr lang="en-US" dirty="0" err="1"/>
              <a:t>YY</a:t>
            </a:r>
            <a:r>
              <a:rPr lang="en-US" dirty="0"/>
              <a:t> fish into </a:t>
            </a:r>
            <a:r>
              <a:rPr lang="en-US" dirty="0" err="1"/>
              <a:t>Tyee</a:t>
            </a:r>
            <a:r>
              <a:rPr lang="en-US" dirty="0"/>
              <a:t>. </a:t>
            </a:r>
          </a:p>
          <a:p>
            <a:endParaRPr lang="en-US" dirty="0"/>
          </a:p>
          <a:p>
            <a:endParaRPr lang="en-US" dirty="0"/>
          </a:p>
          <a:p>
            <a:r>
              <a:rPr lang="en-US" dirty="0"/>
              <a:t>Region 1 Proposal for HQ 2018 Prevention Funding: Abernathy Fish Technology Center (FTC), Columbia River Fish and Wildlife Conservation Office (</a:t>
            </a:r>
            <a:r>
              <a:rPr lang="en-US" dirty="0" err="1"/>
              <a:t>FWCO</a:t>
            </a:r>
            <a:r>
              <a:rPr lang="en-US" dirty="0"/>
              <a:t>), and Carson </a:t>
            </a:r>
            <a:r>
              <a:rPr lang="en-US" dirty="0" err="1"/>
              <a:t>NFH</a:t>
            </a:r>
            <a:r>
              <a:rPr lang="en-US" dirty="0"/>
              <a:t> submitted a proposal for $150,000 for a proof-of-concept eradication of brook trout in </a:t>
            </a:r>
            <a:r>
              <a:rPr lang="en-US" dirty="0" err="1"/>
              <a:t>Tyee</a:t>
            </a:r>
            <a:r>
              <a:rPr lang="en-US" dirty="0"/>
              <a:t> Springs (above </a:t>
            </a:r>
            <a:r>
              <a:rPr lang="en-US" dirty="0" err="1"/>
              <a:t>ATC</a:t>
            </a:r>
            <a:r>
              <a:rPr lang="en-US" dirty="0"/>
              <a:t>) using the </a:t>
            </a:r>
            <a:r>
              <a:rPr lang="en-US" dirty="0" err="1"/>
              <a:t>YY</a:t>
            </a:r>
            <a:r>
              <a:rPr lang="en-US" dirty="0"/>
              <a:t> male approach. The proof-of-concept evaluation of the </a:t>
            </a:r>
            <a:r>
              <a:rPr lang="en-US" dirty="0" err="1"/>
              <a:t>YY</a:t>
            </a:r>
            <a:r>
              <a:rPr lang="en-US" dirty="0"/>
              <a:t> male methodology can help the Service and its partners determine if and how this approach could control nuisance brook trout populations in other locations, and for other nuisance AIS, like common carp.  A feasibility study for control of common carp at Malheur using the </a:t>
            </a:r>
            <a:r>
              <a:rPr lang="en-US" dirty="0" err="1"/>
              <a:t>YY</a:t>
            </a:r>
            <a:r>
              <a:rPr lang="en-US" dirty="0"/>
              <a:t> male approach has been proposed. The results of this brook trout eradication project will provide science to inform that effort.</a:t>
            </a:r>
          </a:p>
          <a:p>
            <a:endParaRPr lang="en-US" dirty="0"/>
          </a:p>
        </p:txBody>
      </p:sp>
      <p:sp>
        <p:nvSpPr>
          <p:cNvPr id="4" name="Slide Number Placeholder 3"/>
          <p:cNvSpPr>
            <a:spLocks noGrp="1"/>
          </p:cNvSpPr>
          <p:nvPr>
            <p:ph type="sldNum" sz="quarter" idx="10"/>
          </p:nvPr>
        </p:nvSpPr>
        <p:spPr/>
        <p:txBody>
          <a:bodyPr/>
          <a:lstStyle/>
          <a:p>
            <a:fld id="{218A6EDA-065A-4544-9418-FED444CA3B63}" type="slidenum">
              <a:rPr lang="en-US" smtClean="0"/>
              <a:t>11</a:t>
            </a:fld>
            <a:endParaRPr lang="en-US"/>
          </a:p>
        </p:txBody>
      </p:sp>
    </p:spTree>
    <p:extLst>
      <p:ext uri="{BB962C8B-B14F-4D97-AF65-F5344CB8AC3E}">
        <p14:creationId xmlns:p14="http://schemas.microsoft.com/office/powerpoint/2010/main" val="2699798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FY24 $4.08M ANS Mgt. Plans (</a:t>
            </a:r>
            <a:r>
              <a:rPr lang="en-US" dirty="0" err="1"/>
              <a:t>apprx</a:t>
            </a:r>
            <a:r>
              <a:rPr lang="en-US" dirty="0"/>
              <a:t>. $95K per state)</a:t>
            </a:r>
          </a:p>
          <a:p>
            <a:r>
              <a:rPr lang="en-US" dirty="0"/>
              <a:t>FY24 $2.25M QZAP</a:t>
            </a:r>
          </a:p>
          <a:p>
            <a:r>
              <a:rPr lang="en-US" dirty="0"/>
              <a:t>FY24 interagency agreement $250K</a:t>
            </a:r>
          </a:p>
          <a:p>
            <a:r>
              <a:rPr lang="en-US" dirty="0"/>
              <a:t>FY24 provide funding to PSMFC to maintain the efforts on CRB work, rapid response exercises</a:t>
            </a:r>
          </a:p>
        </p:txBody>
      </p:sp>
      <p:sp>
        <p:nvSpPr>
          <p:cNvPr id="4" name="Slide Number Placeholder 3"/>
          <p:cNvSpPr>
            <a:spLocks noGrp="1"/>
          </p:cNvSpPr>
          <p:nvPr>
            <p:ph type="sldNum" sz="quarter" idx="5"/>
          </p:nvPr>
        </p:nvSpPr>
        <p:spPr/>
        <p:txBody>
          <a:bodyPr/>
          <a:lstStyle/>
          <a:p>
            <a:fld id="{4DA364B0-FEF7-4FBB-80D5-B131D6AE89B8}" type="slidenum">
              <a:rPr lang="en-US" smtClean="0"/>
              <a:t>12</a:t>
            </a:fld>
            <a:endParaRPr lang="en-US"/>
          </a:p>
        </p:txBody>
      </p:sp>
    </p:spTree>
    <p:extLst>
      <p:ext uri="{BB962C8B-B14F-4D97-AF65-F5344CB8AC3E}">
        <p14:creationId xmlns:p14="http://schemas.microsoft.com/office/powerpoint/2010/main" val="978296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all very familiar with the invasive species invasion curve, that</a:t>
            </a:r>
            <a:r>
              <a:rPr lang="en-US" baseline="0" dirty="0"/>
              <a:t> helps visualize the importance of prevention.</a:t>
            </a:r>
            <a:endParaRPr lang="en-US" dirty="0"/>
          </a:p>
          <a:p>
            <a:r>
              <a:rPr lang="en-US" dirty="0"/>
              <a:t>Invasive Species Invasion Curve – (from</a:t>
            </a:r>
            <a:r>
              <a:rPr lang="en-US" baseline="0" dirty="0"/>
              <a:t> Invasive Species Council accessed 2021); adapted from Lodge et al 2006</a:t>
            </a:r>
          </a:p>
          <a:p>
            <a:r>
              <a:rPr lang="en-US" baseline="0" dirty="0"/>
              <a:t>Prevention can be at two levels – international and domestic – we all experienced this with moss balls earlier this year.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6EDA-065A-4544-9418-FED444CA3B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140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 your HACCP training with us, or contact us with any questions you might have!</a:t>
            </a:r>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2B469ED9-4E70-476B-AAD0-26DBBB31D41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18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HACCP is Hazard Analysis Critical Control Point risk assessment planning</a:t>
            </a:r>
          </a:p>
          <a:p>
            <a:r>
              <a:rPr lang="en-US" dirty="0"/>
              <a:t>Coordination and communication includes outreach and education internally to our staff, our leadership, our partners, and the public</a:t>
            </a:r>
          </a:p>
        </p:txBody>
      </p:sp>
      <p:sp>
        <p:nvSpPr>
          <p:cNvPr id="4" name="Slide Number Placeholder 3"/>
          <p:cNvSpPr>
            <a:spLocks noGrp="1"/>
          </p:cNvSpPr>
          <p:nvPr>
            <p:ph type="sldNum" sz="quarter" idx="5"/>
          </p:nvPr>
        </p:nvSpPr>
        <p:spPr/>
        <p:txBody>
          <a:bodyPr/>
          <a:lstStyle/>
          <a:p>
            <a:fld id="{4DA364B0-FEF7-4FBB-80D5-B131D6AE89B8}" type="slidenum">
              <a:rPr lang="en-US" smtClean="0"/>
              <a:t>3</a:t>
            </a:fld>
            <a:endParaRPr lang="en-US"/>
          </a:p>
        </p:txBody>
      </p:sp>
    </p:spTree>
    <p:extLst>
      <p:ext uri="{BB962C8B-B14F-4D97-AF65-F5344CB8AC3E}">
        <p14:creationId xmlns:p14="http://schemas.microsoft.com/office/powerpoint/2010/main" val="299076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all very familiar with the invasive species invasion curve, that</a:t>
            </a:r>
            <a:r>
              <a:rPr lang="en-US" baseline="0" dirty="0"/>
              <a:t> helps visualize the importance of prevention.</a:t>
            </a:r>
            <a:endParaRPr lang="en-US" dirty="0"/>
          </a:p>
          <a:p>
            <a:r>
              <a:rPr lang="en-US" dirty="0"/>
              <a:t>Invasive Species Invasion Curve – (from</a:t>
            </a:r>
            <a:r>
              <a:rPr lang="en-US" baseline="0" dirty="0"/>
              <a:t> Invasive Species Council accessed 2021); adapted from Lodge et al 2006</a:t>
            </a:r>
          </a:p>
          <a:p>
            <a:r>
              <a:rPr lang="en-US" baseline="0" dirty="0"/>
              <a:t>Prevention can be at two levels – international and domestic – we all experienced this with moss balls earlier this year.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A6EDA-065A-4544-9418-FED444CA3B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286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 scanning work was completed focused on watercraft, (pathway) and aquatic plants</a:t>
            </a:r>
          </a:p>
          <a:p>
            <a:endParaRPr lang="en-US" dirty="0"/>
          </a:p>
          <a:p>
            <a:r>
              <a:rPr lang="en-US" dirty="0"/>
              <a:t>Risk assessments - We evaluate risk based on similarity of climate and history of invasiveness. FOR MORE THAN 1700 species</a:t>
            </a:r>
          </a:p>
          <a:p>
            <a:endParaRPr lang="en-US" dirty="0"/>
          </a:p>
        </p:txBody>
      </p:sp>
      <p:sp>
        <p:nvSpPr>
          <p:cNvPr id="4" name="Slide Number Placeholder 3"/>
          <p:cNvSpPr>
            <a:spLocks noGrp="1"/>
          </p:cNvSpPr>
          <p:nvPr>
            <p:ph type="sldNum" sz="quarter" idx="5"/>
          </p:nvPr>
        </p:nvSpPr>
        <p:spPr/>
        <p:txBody>
          <a:bodyPr/>
          <a:lstStyle/>
          <a:p>
            <a:fld id="{4DA364B0-FEF7-4FBB-80D5-B131D6AE89B8}" type="slidenum">
              <a:rPr lang="en-US" smtClean="0"/>
              <a:t>5</a:t>
            </a:fld>
            <a:endParaRPr lang="en-US"/>
          </a:p>
        </p:txBody>
      </p:sp>
    </p:spTree>
    <p:extLst>
      <p:ext uri="{BB962C8B-B14F-4D97-AF65-F5344CB8AC3E}">
        <p14:creationId xmlns:p14="http://schemas.microsoft.com/office/powerpoint/2010/main" val="404619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 talk more about that tomorrow in the monitoring discussion</a:t>
            </a:r>
          </a:p>
          <a:p>
            <a:endParaRPr lang="en-US" dirty="0"/>
          </a:p>
        </p:txBody>
      </p:sp>
      <p:sp>
        <p:nvSpPr>
          <p:cNvPr id="4" name="Slide Number Placeholder 3"/>
          <p:cNvSpPr>
            <a:spLocks noGrp="1"/>
          </p:cNvSpPr>
          <p:nvPr>
            <p:ph type="sldNum" sz="quarter" idx="5"/>
          </p:nvPr>
        </p:nvSpPr>
        <p:spPr/>
        <p:txBody>
          <a:bodyPr/>
          <a:lstStyle/>
          <a:p>
            <a:fld id="{4DA364B0-FEF7-4FBB-80D5-B131D6AE89B8}" type="slidenum">
              <a:rPr lang="en-US" smtClean="0"/>
              <a:t>6</a:t>
            </a:fld>
            <a:endParaRPr lang="en-US"/>
          </a:p>
        </p:txBody>
      </p:sp>
    </p:spTree>
    <p:extLst>
      <p:ext uri="{BB962C8B-B14F-4D97-AF65-F5344CB8AC3E}">
        <p14:creationId xmlns:p14="http://schemas.microsoft.com/office/powerpoint/2010/main" val="1829229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eDNA surveys</a:t>
            </a:r>
            <a:r>
              <a:rPr lang="en-US" baseline="0" dirty="0"/>
              <a:t> </a:t>
            </a:r>
            <a:r>
              <a:rPr lang="en-US" dirty="0"/>
              <a:t>at Carson, Willard, Little White Salmon, Spring Creek, Eagle Creek and Warm Springs NFHs. </a:t>
            </a:r>
          </a:p>
          <a:p>
            <a:r>
              <a:rPr lang="en-US" dirty="0"/>
              <a:t>eDNA to test for NZMS at all of the facilities from 2015-Present. </a:t>
            </a:r>
          </a:p>
          <a:p>
            <a:r>
              <a:rPr lang="en-US" dirty="0"/>
              <a:t>eDNA for QZM in 2017 and 2018. </a:t>
            </a:r>
          </a:p>
          <a:p>
            <a:r>
              <a:rPr lang="en-US" dirty="0"/>
              <a:t>FY21 - tested the above facilities for NZMS, QZM, northern pike and common carp. </a:t>
            </a:r>
          </a:p>
          <a:p>
            <a:endParaRPr lang="en-US" dirty="0"/>
          </a:p>
          <a:p>
            <a:r>
              <a:rPr lang="en-US" dirty="0"/>
              <a:t>FWS approved</a:t>
            </a:r>
            <a:r>
              <a:rPr lang="en-US" baseline="0" dirty="0"/>
              <a:t> </a:t>
            </a:r>
            <a:r>
              <a:rPr lang="en-US" dirty="0"/>
              <a:t>funding for a pilot study to test the performance of the </a:t>
            </a:r>
            <a:r>
              <a:rPr lang="en-US" dirty="0" err="1"/>
              <a:t>Biomeme</a:t>
            </a:r>
            <a:r>
              <a:rPr lang="en-US" dirty="0"/>
              <a:t> portable PCR unit for real-time eDNA sample processing at National Fish Hatcheries. </a:t>
            </a:r>
          </a:p>
          <a:p>
            <a:endParaRPr lang="en-US" dirty="0"/>
          </a:p>
          <a:p>
            <a:r>
              <a:rPr lang="en-US" dirty="0"/>
              <a:t>Jen - NZMS surveys and eDNA sampling at our lower Columbia Basin NFHs and up to five reference locations;</a:t>
            </a:r>
            <a:r>
              <a:rPr lang="en-US" baseline="0" dirty="0"/>
              <a:t> Testing</a:t>
            </a:r>
            <a:r>
              <a:rPr lang="en-US" dirty="0"/>
              <a:t> for five species again in FY22 including: New Zealand </a:t>
            </a:r>
            <a:r>
              <a:rPr lang="en-US" dirty="0" err="1"/>
              <a:t>mudsnail</a:t>
            </a:r>
            <a:r>
              <a:rPr lang="en-US" dirty="0"/>
              <a:t>, zebra mussels, quagga mussels, northern pike and common carp. </a:t>
            </a:r>
          </a:p>
          <a:p>
            <a:endParaRPr lang="en-US" dirty="0"/>
          </a:p>
          <a:p>
            <a:r>
              <a:rPr lang="en-US" dirty="0"/>
              <a:t>pre-proposal to purchase a </a:t>
            </a:r>
            <a:r>
              <a:rPr lang="en-US" dirty="0" err="1"/>
              <a:t>Biomeme</a:t>
            </a:r>
            <a:r>
              <a:rPr lang="en-US" dirty="0"/>
              <a:t> mobile qPCR thermocycler for real-time eDNA sample processing at our National Fish Hatcheries. The objectives of the study would be to 1) sample 3-5 locations with known NZMS presence to evaluate the performance and detection probability of the </a:t>
            </a:r>
            <a:r>
              <a:rPr lang="en-US" dirty="0" err="1"/>
              <a:t>Biomeme</a:t>
            </a:r>
            <a:r>
              <a:rPr lang="en-US" dirty="0"/>
              <a:t> unit, and 2) compare </a:t>
            </a:r>
            <a:r>
              <a:rPr lang="en-US" dirty="0" err="1"/>
              <a:t>Biomeme</a:t>
            </a:r>
            <a:r>
              <a:rPr lang="en-US" dirty="0"/>
              <a:t> sample results and logistics (e.g., processing time, cost, results turnaround timeframe) with those from WSUs eDNA lab. I will be using the </a:t>
            </a:r>
            <a:r>
              <a:rPr lang="en-US" dirty="0" err="1"/>
              <a:t>Biomeme</a:t>
            </a:r>
            <a:r>
              <a:rPr lang="en-US" dirty="0"/>
              <a:t> thermocycler to test for NZMS, but you can also purchase test kits for zebra/quagga mussels and northern pike. </a:t>
            </a:r>
          </a:p>
          <a:p>
            <a:endParaRPr lang="en-US" dirty="0"/>
          </a:p>
        </p:txBody>
      </p:sp>
      <p:sp>
        <p:nvSpPr>
          <p:cNvPr id="4" name="Slide Number Placeholder 3"/>
          <p:cNvSpPr>
            <a:spLocks noGrp="1"/>
          </p:cNvSpPr>
          <p:nvPr>
            <p:ph type="sldNum" sz="quarter" idx="5"/>
          </p:nvPr>
        </p:nvSpPr>
        <p:spPr/>
        <p:txBody>
          <a:bodyPr/>
          <a:lstStyle/>
          <a:p>
            <a:fld id="{4DA364B0-FEF7-4FBB-80D5-B131D6AE89B8}" type="slidenum">
              <a:rPr lang="en-US" smtClean="0"/>
              <a:t>7</a:t>
            </a:fld>
            <a:endParaRPr lang="en-US"/>
          </a:p>
        </p:txBody>
      </p:sp>
    </p:spTree>
    <p:extLst>
      <p:ext uri="{BB962C8B-B14F-4D97-AF65-F5344CB8AC3E}">
        <p14:creationId xmlns:p14="http://schemas.microsoft.com/office/powerpoint/2010/main" val="276901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Multi-agency </a:t>
            </a:r>
            <a:r>
              <a:rPr lang="en-US" dirty="0" err="1"/>
              <a:t>MOU</a:t>
            </a:r>
            <a:r>
              <a:rPr lang="en-US" dirty="0"/>
              <a:t> for Rapid Response was finalized</a:t>
            </a:r>
            <a:r>
              <a:rPr lang="en-US" baseline="0" dirty="0"/>
              <a:t> in November 2020; between US Army Corps of Engineers, Department of the Interior, and USDA Forest Service.</a:t>
            </a:r>
          </a:p>
          <a:p>
            <a:r>
              <a:rPr lang="en-US" dirty="0"/>
              <a:t>https://www.doi.gov/sites/doi.gov/files/usace-usfs-doi-mou-2020.pdf</a:t>
            </a:r>
          </a:p>
          <a:p>
            <a:endParaRPr lang="en-US" dirty="0"/>
          </a:p>
        </p:txBody>
      </p:sp>
      <p:sp>
        <p:nvSpPr>
          <p:cNvPr id="4" name="Slide Number Placeholder 3"/>
          <p:cNvSpPr>
            <a:spLocks noGrp="1"/>
          </p:cNvSpPr>
          <p:nvPr>
            <p:ph type="sldNum" sz="quarter" idx="10"/>
          </p:nvPr>
        </p:nvSpPr>
        <p:spPr/>
        <p:txBody>
          <a:bodyPr/>
          <a:lstStyle/>
          <a:p>
            <a:fld id="{2B469ED9-4E70-476B-AAD0-26DBBB31D412}" type="slidenum">
              <a:rPr lang="en-US" smtClean="0"/>
              <a:t>8</a:t>
            </a:fld>
            <a:endParaRPr lang="en-US"/>
          </a:p>
        </p:txBody>
      </p:sp>
    </p:spTree>
    <p:extLst>
      <p:ext uri="{BB962C8B-B14F-4D97-AF65-F5344CB8AC3E}">
        <p14:creationId xmlns:p14="http://schemas.microsoft.com/office/powerpoint/2010/main" val="123789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1" i="0" dirty="0">
                <a:solidFill>
                  <a:srgbClr val="242424"/>
                </a:solidFill>
                <a:effectLst/>
                <a:latin typeface="Calibri" panose="020F0502020204030204" pitchFamily="34" charset="0"/>
              </a:rPr>
              <a:t>Rapid Response Funding</a:t>
            </a:r>
            <a:r>
              <a:rPr lang="en-US" sz="1800" b="0" i="0" dirty="0">
                <a:solidFill>
                  <a:srgbClr val="242424"/>
                </a:solidFill>
                <a:effectLst/>
                <a:latin typeface="Calibri" panose="020F0502020204030204" pitchFamily="34" charset="0"/>
              </a:rPr>
              <a:t>: Implement Rapid Response Fund for Aquatic Invasive Species Pilot Program to expedite rapid response led by states, tribes, territories, and federal land management agencies. </a:t>
            </a:r>
            <a:endParaRPr lang="en-US" sz="1800" b="0" i="0" dirty="0">
              <a:solidFill>
                <a:srgbClr val="000000"/>
              </a:solidFill>
              <a:effectLst/>
              <a:latin typeface="Calibri" panose="020F0502020204030204" pitchFamily="34" charset="0"/>
            </a:endParaRPr>
          </a:p>
          <a:p>
            <a:pPr algn="l" rtl="0" fontAlgn="base"/>
            <a:r>
              <a:rPr lang="en-US" sz="1800" b="0" i="0" dirty="0">
                <a:solidFill>
                  <a:srgbClr val="242424"/>
                </a:solidFill>
                <a:effectLst/>
                <a:latin typeface="Calibri" panose="020F0502020204030204" pitchFamily="34" charset="0"/>
              </a:rPr>
              <a:t> </a:t>
            </a:r>
            <a:endParaRPr lang="en-US" sz="2400" b="0" i="0" dirty="0">
              <a:solidFill>
                <a:srgbClr val="000000"/>
              </a:solidFill>
              <a:effectLst/>
              <a:latin typeface="Calibri" panose="020F0502020204030204" pitchFamily="34" charset="0"/>
            </a:endParaRPr>
          </a:p>
          <a:p>
            <a:pPr algn="l" rtl="0" fontAlgn="base">
              <a:buFont typeface="+mj-lt"/>
              <a:buAutoNum type="arabicPeriod" startAt="2"/>
            </a:pPr>
            <a:r>
              <a:rPr lang="en-US" sz="1800" b="1" i="0" dirty="0">
                <a:solidFill>
                  <a:srgbClr val="242424"/>
                </a:solidFill>
                <a:effectLst/>
                <a:latin typeface="Calibri" panose="020F0502020204030204" pitchFamily="34" charset="0"/>
              </a:rPr>
              <a:t>Rapid Response Capacity</a:t>
            </a:r>
            <a:r>
              <a:rPr lang="en-US" sz="1800" b="0" i="0" dirty="0">
                <a:solidFill>
                  <a:srgbClr val="242424"/>
                </a:solidFill>
                <a:effectLst/>
                <a:latin typeface="Calibri" panose="020F0502020204030204" pitchFamily="34" charset="0"/>
              </a:rPr>
              <a:t>: Strengthen response capacity (Interjurisdictional Invasive Species Rapid Response Teams (</a:t>
            </a:r>
            <a:r>
              <a:rPr lang="en-US" sz="1800" b="0" i="0" dirty="0" err="1">
                <a:solidFill>
                  <a:srgbClr val="242424"/>
                </a:solidFill>
                <a:effectLst/>
                <a:latin typeface="Calibri" panose="020F0502020204030204" pitchFamily="34" charset="0"/>
              </a:rPr>
              <a:t>IInSRRT</a:t>
            </a:r>
            <a:r>
              <a:rPr lang="en-US" sz="1800" b="0" i="0" dirty="0">
                <a:solidFill>
                  <a:srgbClr val="242424"/>
                </a:solidFill>
                <a:effectLst/>
                <a:latin typeface="Calibri" panose="020F0502020204030204" pitchFamily="34" charset="0"/>
              </a:rPr>
              <a:t>), and other response capacity and capabilities, including funding) to rapidly respond to new detections and achieve rapid response outcomes (e.g., containment, eradication).  </a:t>
            </a:r>
            <a:endParaRPr lang="en-US" sz="1800" b="0" i="0" dirty="0">
              <a:solidFill>
                <a:srgbClr val="000000"/>
              </a:solidFill>
              <a:effectLst/>
              <a:latin typeface="Calibri" panose="020F0502020204030204" pitchFamily="34" charset="0"/>
            </a:endParaRPr>
          </a:p>
          <a:p>
            <a:endParaRPr lang="en-US" sz="1600" dirty="0">
              <a:latin typeface="Titillium Web" panose="000005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70947" rtl="0" eaLnBrk="1" fontAlgn="auto" latinLnBrk="0" hangingPunct="1">
              <a:lnSpc>
                <a:spcPct val="100000"/>
              </a:lnSpc>
              <a:spcBef>
                <a:spcPts val="0"/>
              </a:spcBef>
              <a:spcAft>
                <a:spcPts val="0"/>
              </a:spcAft>
              <a:buClrTx/>
              <a:buSzTx/>
              <a:buFontTx/>
              <a:buNone/>
              <a:tabLst/>
              <a:defRPr/>
            </a:pPr>
            <a:fld id="{00BEF920-66C2-4CE1-9B43-915A0D22C1A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094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18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A364B0-FEF7-4FBB-80D5-B131D6AE89B8}" type="slidenum">
              <a:rPr lang="en-US" smtClean="0"/>
              <a:t>10</a:t>
            </a:fld>
            <a:endParaRPr lang="en-US"/>
          </a:p>
        </p:txBody>
      </p:sp>
    </p:spTree>
    <p:extLst>
      <p:ext uri="{BB962C8B-B14F-4D97-AF65-F5344CB8AC3E}">
        <p14:creationId xmlns:p14="http://schemas.microsoft.com/office/powerpoint/2010/main" val="354979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F7FB0BDE-73B2-4D98-A75A-9B09D939250D}" type="datetimeFigureOut">
              <a:rPr lang="en-US" smtClean="0"/>
              <a:t>12/10/2024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1A476BB-6204-40B5-A885-C8FCBFD1B8C0}"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3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B0BDE-73B2-4D98-A75A-9B09D939250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297055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B0BDE-73B2-4D98-A75A-9B09D939250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1057320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6FE62B-9B31-4468-AFB5-8D0DB678523C}" type="datetimeFigureOut">
              <a:rPr lang="en-US" smtClean="0"/>
              <a:t>12/10/2024</a:t>
            </a:fld>
            <a:endParaRPr lang="en-US"/>
          </a:p>
        </p:txBody>
      </p:sp>
      <p:sp>
        <p:nvSpPr>
          <p:cNvPr id="5" name="Footer Placeholder 4"/>
          <p:cNvSpPr>
            <a:spLocks noGrp="1"/>
          </p:cNvSpPr>
          <p:nvPr>
            <p:ph type="ftr" sz="quarter" idx="11"/>
          </p:nvPr>
        </p:nvSpPr>
        <p:spPr/>
        <p:txBody>
          <a:bodyPr/>
          <a:lstStyle/>
          <a:p>
            <a:r>
              <a:rPr lang="en-US"/>
              <a:t>DRAFT – DO NOT DISTRIBUTE</a:t>
            </a:r>
          </a:p>
        </p:txBody>
      </p:sp>
      <p:sp>
        <p:nvSpPr>
          <p:cNvPr id="6" name="Slide Number Placeholder 5"/>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204720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FE62B-9B31-4468-AFB5-8D0DB678523C}" type="datetimeFigureOut">
              <a:rPr lang="en-US" smtClean="0"/>
              <a:t>12/10/2024</a:t>
            </a:fld>
            <a:endParaRPr lang="en-US"/>
          </a:p>
        </p:txBody>
      </p:sp>
      <p:sp>
        <p:nvSpPr>
          <p:cNvPr id="5" name="Footer Placeholder 4"/>
          <p:cNvSpPr>
            <a:spLocks noGrp="1"/>
          </p:cNvSpPr>
          <p:nvPr>
            <p:ph type="ftr" sz="quarter" idx="11"/>
          </p:nvPr>
        </p:nvSpPr>
        <p:spPr/>
        <p:txBody>
          <a:bodyPr/>
          <a:lstStyle/>
          <a:p>
            <a:r>
              <a:rPr lang="en-US"/>
              <a:t>DRAFT – DO NOT DISTRIBUTE</a:t>
            </a:r>
          </a:p>
        </p:txBody>
      </p:sp>
      <p:sp>
        <p:nvSpPr>
          <p:cNvPr id="6" name="Slide Number Placeholder 5"/>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1405142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6FE62B-9B31-4468-AFB5-8D0DB678523C}" type="datetimeFigureOut">
              <a:rPr lang="en-US" smtClean="0"/>
              <a:t>12/10/2024</a:t>
            </a:fld>
            <a:endParaRPr lang="en-US"/>
          </a:p>
        </p:txBody>
      </p:sp>
      <p:sp>
        <p:nvSpPr>
          <p:cNvPr id="5" name="Footer Placeholder 4"/>
          <p:cNvSpPr>
            <a:spLocks noGrp="1"/>
          </p:cNvSpPr>
          <p:nvPr>
            <p:ph type="ftr" sz="quarter" idx="11"/>
          </p:nvPr>
        </p:nvSpPr>
        <p:spPr/>
        <p:txBody>
          <a:bodyPr/>
          <a:lstStyle/>
          <a:p>
            <a:r>
              <a:rPr lang="en-US"/>
              <a:t>DRAFT – DO NOT DISTRIBUTE</a:t>
            </a:r>
          </a:p>
        </p:txBody>
      </p:sp>
      <p:sp>
        <p:nvSpPr>
          <p:cNvPr id="6" name="Slide Number Placeholder 5"/>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2397937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FE62B-9B31-4468-AFB5-8D0DB678523C}" type="datetimeFigureOut">
              <a:rPr lang="en-US" smtClean="0"/>
              <a:t>12/10/2024</a:t>
            </a:fld>
            <a:endParaRPr lang="en-US"/>
          </a:p>
        </p:txBody>
      </p:sp>
      <p:sp>
        <p:nvSpPr>
          <p:cNvPr id="6" name="Footer Placeholder 5"/>
          <p:cNvSpPr>
            <a:spLocks noGrp="1"/>
          </p:cNvSpPr>
          <p:nvPr>
            <p:ph type="ftr" sz="quarter" idx="11"/>
          </p:nvPr>
        </p:nvSpPr>
        <p:spPr/>
        <p:txBody>
          <a:bodyPr/>
          <a:lstStyle/>
          <a:p>
            <a:r>
              <a:rPr lang="en-US"/>
              <a:t>DRAFT – DO NOT DISTRIBUTE</a:t>
            </a:r>
          </a:p>
        </p:txBody>
      </p:sp>
      <p:sp>
        <p:nvSpPr>
          <p:cNvPr id="7" name="Slide Number Placeholder 6"/>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711913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FE62B-9B31-4468-AFB5-8D0DB678523C}" type="datetimeFigureOut">
              <a:rPr lang="en-US" smtClean="0"/>
              <a:t>12/10/2024</a:t>
            </a:fld>
            <a:endParaRPr lang="en-US"/>
          </a:p>
        </p:txBody>
      </p:sp>
      <p:sp>
        <p:nvSpPr>
          <p:cNvPr id="8" name="Footer Placeholder 7"/>
          <p:cNvSpPr>
            <a:spLocks noGrp="1"/>
          </p:cNvSpPr>
          <p:nvPr>
            <p:ph type="ftr" sz="quarter" idx="11"/>
          </p:nvPr>
        </p:nvSpPr>
        <p:spPr/>
        <p:txBody>
          <a:bodyPr/>
          <a:lstStyle/>
          <a:p>
            <a:r>
              <a:rPr lang="en-US"/>
              <a:t>DRAFT – DO NOT DISTRIBUTE</a:t>
            </a:r>
          </a:p>
        </p:txBody>
      </p:sp>
      <p:sp>
        <p:nvSpPr>
          <p:cNvPr id="9" name="Slide Number Placeholder 8"/>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191598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FE62B-9B31-4468-AFB5-8D0DB678523C}" type="datetimeFigureOut">
              <a:rPr lang="en-US" smtClean="0"/>
              <a:t>12/10/2024</a:t>
            </a:fld>
            <a:endParaRPr lang="en-US"/>
          </a:p>
        </p:txBody>
      </p:sp>
      <p:sp>
        <p:nvSpPr>
          <p:cNvPr id="4" name="Footer Placeholder 3"/>
          <p:cNvSpPr>
            <a:spLocks noGrp="1"/>
          </p:cNvSpPr>
          <p:nvPr>
            <p:ph type="ftr" sz="quarter" idx="11"/>
          </p:nvPr>
        </p:nvSpPr>
        <p:spPr/>
        <p:txBody>
          <a:bodyPr/>
          <a:lstStyle>
            <a:lvl1pPr>
              <a:defRPr>
                <a:solidFill>
                  <a:schemeClr val="bg1">
                    <a:lumMod val="50000"/>
                  </a:schemeClr>
                </a:solidFill>
              </a:defRPr>
            </a:lvl1pPr>
          </a:lstStyle>
          <a:p>
            <a:r>
              <a:rPr lang="en-US"/>
              <a:t>DRAFT – DO NOT DISTRIBUTE</a:t>
            </a:r>
          </a:p>
        </p:txBody>
      </p:sp>
      <p:sp>
        <p:nvSpPr>
          <p:cNvPr id="5" name="Slide Number Placeholder 4"/>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3913793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FE62B-9B31-4468-AFB5-8D0DB678523C}" type="datetimeFigureOut">
              <a:rPr lang="en-US" smtClean="0"/>
              <a:t>12/10/2024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r>
              <a:rPr lang="en-US"/>
              <a:t>DRAFT – DO NOT DISTRIBUTE</a:t>
            </a:r>
          </a:p>
        </p:txBody>
      </p:sp>
      <p:sp>
        <p:nvSpPr>
          <p:cNvPr id="4" name="Slide Number Placeholder 3"/>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3407274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6FE62B-9B31-4468-AFB5-8D0DB678523C}" type="datetimeFigureOut">
              <a:rPr lang="en-US" smtClean="0"/>
              <a:t>12/10/2024</a:t>
            </a:fld>
            <a:endParaRPr lang="en-US"/>
          </a:p>
        </p:txBody>
      </p:sp>
      <p:sp>
        <p:nvSpPr>
          <p:cNvPr id="6" name="Footer Placeholder 5"/>
          <p:cNvSpPr>
            <a:spLocks noGrp="1"/>
          </p:cNvSpPr>
          <p:nvPr>
            <p:ph type="ftr" sz="quarter" idx="11"/>
          </p:nvPr>
        </p:nvSpPr>
        <p:spPr/>
        <p:txBody>
          <a:bodyPr/>
          <a:lstStyle/>
          <a:p>
            <a:r>
              <a:rPr lang="en-US"/>
              <a:t>DRAFT – DO NOT DISTRIBUTE</a:t>
            </a:r>
          </a:p>
        </p:txBody>
      </p:sp>
      <p:sp>
        <p:nvSpPr>
          <p:cNvPr id="7" name="Slide Number Placeholder 6"/>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146102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FB0BDE-73B2-4D98-A75A-9B09D939250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132594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6FE62B-9B31-4468-AFB5-8D0DB678523C}" type="datetimeFigureOut">
              <a:rPr lang="en-US" smtClean="0"/>
              <a:t>12/10/2024</a:t>
            </a:fld>
            <a:endParaRPr lang="en-US"/>
          </a:p>
        </p:txBody>
      </p:sp>
      <p:sp>
        <p:nvSpPr>
          <p:cNvPr id="6" name="Footer Placeholder 5"/>
          <p:cNvSpPr>
            <a:spLocks noGrp="1"/>
          </p:cNvSpPr>
          <p:nvPr>
            <p:ph type="ftr" sz="quarter" idx="11"/>
          </p:nvPr>
        </p:nvSpPr>
        <p:spPr/>
        <p:txBody>
          <a:bodyPr/>
          <a:lstStyle/>
          <a:p>
            <a:r>
              <a:rPr lang="en-US"/>
              <a:t>DRAFT – DO NOT DISTRIBUTE</a:t>
            </a:r>
          </a:p>
        </p:txBody>
      </p:sp>
      <p:sp>
        <p:nvSpPr>
          <p:cNvPr id="7" name="Slide Number Placeholder 6"/>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439902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FE62B-9B31-4468-AFB5-8D0DB678523C}" type="datetimeFigureOut">
              <a:rPr lang="en-US" smtClean="0"/>
              <a:t>12/10/2024</a:t>
            </a:fld>
            <a:endParaRPr lang="en-US"/>
          </a:p>
        </p:txBody>
      </p:sp>
      <p:sp>
        <p:nvSpPr>
          <p:cNvPr id="5" name="Footer Placeholder 4"/>
          <p:cNvSpPr>
            <a:spLocks noGrp="1"/>
          </p:cNvSpPr>
          <p:nvPr>
            <p:ph type="ftr" sz="quarter" idx="11"/>
          </p:nvPr>
        </p:nvSpPr>
        <p:spPr/>
        <p:txBody>
          <a:bodyPr/>
          <a:lstStyle/>
          <a:p>
            <a:r>
              <a:rPr lang="en-US"/>
              <a:t>DRAFT – DO NOT DISTRIBUTE</a:t>
            </a:r>
          </a:p>
        </p:txBody>
      </p:sp>
      <p:sp>
        <p:nvSpPr>
          <p:cNvPr id="6" name="Slide Number Placeholder 5"/>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11864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FE62B-9B31-4468-AFB5-8D0DB678523C}" type="datetimeFigureOut">
              <a:rPr lang="en-US" smtClean="0"/>
              <a:t>12/10/2024</a:t>
            </a:fld>
            <a:endParaRPr lang="en-US"/>
          </a:p>
        </p:txBody>
      </p:sp>
      <p:sp>
        <p:nvSpPr>
          <p:cNvPr id="5" name="Footer Placeholder 4"/>
          <p:cNvSpPr>
            <a:spLocks noGrp="1"/>
          </p:cNvSpPr>
          <p:nvPr>
            <p:ph type="ftr" sz="quarter" idx="11"/>
          </p:nvPr>
        </p:nvSpPr>
        <p:spPr/>
        <p:txBody>
          <a:bodyPr/>
          <a:lstStyle/>
          <a:p>
            <a:r>
              <a:rPr lang="en-US"/>
              <a:t>DRAFT – DO NOT DISTRIBUTE</a:t>
            </a:r>
          </a:p>
        </p:txBody>
      </p:sp>
      <p:sp>
        <p:nvSpPr>
          <p:cNvPr id="6" name="Slide Number Placeholder 5"/>
          <p:cNvSpPr>
            <a:spLocks noGrp="1"/>
          </p:cNvSpPr>
          <p:nvPr>
            <p:ph type="sldNum" sz="quarter" idx="12"/>
          </p:nvPr>
        </p:nvSpPr>
        <p:spPr/>
        <p:txBody>
          <a:bodyPr/>
          <a:lstStyle/>
          <a:p>
            <a:fld id="{3D70333F-C99E-4FB9-B6B8-4FBC27BF2BDC}" type="slidenum">
              <a:rPr lang="en-US" smtClean="0"/>
              <a:t>‹#›</a:t>
            </a:fld>
            <a:endParaRPr lang="en-US"/>
          </a:p>
        </p:txBody>
      </p:sp>
    </p:spTree>
    <p:extLst>
      <p:ext uri="{BB962C8B-B14F-4D97-AF65-F5344CB8AC3E}">
        <p14:creationId xmlns:p14="http://schemas.microsoft.com/office/powerpoint/2010/main" val="2915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DF05AF4-122C-4975-8E48-131A36D9ED5C}"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332212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F05AF4-122C-4975-8E48-131A36D9ED5C}"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2436226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F05AF4-122C-4975-8E48-131A36D9ED5C}"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2425647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F05AF4-122C-4975-8E48-131A36D9ED5C}"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492996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F05AF4-122C-4975-8E48-131A36D9ED5C}"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808584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F05AF4-122C-4975-8E48-131A36D9ED5C}"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797706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05AF4-122C-4975-8E48-131A36D9ED5C}"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3207102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FB0BDE-73B2-4D98-A75A-9B09D939250D}"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476BB-6204-40B5-A885-C8FCBFD1B8C0}"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370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DF05AF4-122C-4975-8E48-131A36D9ED5C}"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3690581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DF05AF4-122C-4975-8E48-131A36D9ED5C}"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2526697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F05AF4-122C-4975-8E48-131A36D9ED5C}"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2831776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F05AF4-122C-4975-8E48-131A36D9ED5C}"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442CCF-6D53-4A2E-B86B-40F399590C94}" type="slidenum">
              <a:rPr lang="en-US" smtClean="0"/>
              <a:t>‹#›</a:t>
            </a:fld>
            <a:endParaRPr lang="en-US"/>
          </a:p>
        </p:txBody>
      </p:sp>
    </p:spTree>
    <p:extLst>
      <p:ext uri="{BB962C8B-B14F-4D97-AF65-F5344CB8AC3E}">
        <p14:creationId xmlns:p14="http://schemas.microsoft.com/office/powerpoint/2010/main" val="4031489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8F88481-E8F7-491B-92FD-58B368078AA1}"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10;&#10;Description automatically generated">
            <a:extLst>
              <a:ext uri="{FF2B5EF4-FFF2-40B4-BE49-F238E27FC236}">
                <a16:creationId xmlns:a16="http://schemas.microsoft.com/office/drawing/2014/main" id="{4E56FCEC-DA9A-6EE8-2E0B-8F5D82F9CE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31861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1C7877-D6D9-41A0-A5E2-73334EDD3EF5}"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pic>
        <p:nvPicPr>
          <p:cNvPr id="7" name="Picture 6" descr="A picture containing text, sign&#10;&#10;Description automatically generated">
            <a:extLst>
              <a:ext uri="{FF2B5EF4-FFF2-40B4-BE49-F238E27FC236}">
                <a16:creationId xmlns:a16="http://schemas.microsoft.com/office/drawing/2014/main" id="{96A760EE-29FD-8D1A-7FE0-29866FA3C0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21940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99F316-6ED7-49C0-9AD6-AD1F15DAC19C}"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ext, sign&#10;&#10;Description automatically generated">
            <a:extLst>
              <a:ext uri="{FF2B5EF4-FFF2-40B4-BE49-F238E27FC236}">
                <a16:creationId xmlns:a16="http://schemas.microsoft.com/office/drawing/2014/main" id="{5649FD6C-4D3C-1D8D-83A9-0090203078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39604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19DAD5-82C5-4C9E-BB41-49B4485CA0FC}"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21383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1DEC11-D5B8-49D7-ADE5-96AB4D8B86AD}"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04614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86DE62-1AB1-4D7A-8F15-D157449EB1C1}"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81746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FB0BDE-73B2-4D98-A75A-9B09D939250D}"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2084076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74E7CF-A045-4DF4-BBC2-1D3D46A3EA45}" type="datetime1">
              <a:rPr lang="en-US" smtClean="0"/>
              <a:t>12/10/2024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pic>
        <p:nvPicPr>
          <p:cNvPr id="2" name="Picture 1" descr="A picture containing text, sign&#10;&#10;Description automatically generated">
            <a:extLst>
              <a:ext uri="{FF2B5EF4-FFF2-40B4-BE49-F238E27FC236}">
                <a16:creationId xmlns:a16="http://schemas.microsoft.com/office/drawing/2014/main" id="{BD0CCEAD-DF30-C1B3-AD18-5593E34FE7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10121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51BEF5-F9F0-471E-B038-9CF7845FB7AF}" type="datetime1">
              <a:rPr lang="en-US" smtClean="0"/>
              <a:t>12/10/2024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pic>
        <p:nvPicPr>
          <p:cNvPr id="10" name="Picture 9" descr="A picture containing text, sign&#10;&#10;Description automatically generated">
            <a:extLst>
              <a:ext uri="{FF2B5EF4-FFF2-40B4-BE49-F238E27FC236}">
                <a16:creationId xmlns:a16="http://schemas.microsoft.com/office/drawing/2014/main" id="{AC7DD31E-BC0E-C462-7ECF-9B5267DA68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348585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E0AD-470C-491C-B950-7893B5E7DE43}"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pic>
        <p:nvPicPr>
          <p:cNvPr id="10" name="Picture 9" descr="A picture containing text, sign&#10;&#10;Description automatically generated">
            <a:extLst>
              <a:ext uri="{FF2B5EF4-FFF2-40B4-BE49-F238E27FC236}">
                <a16:creationId xmlns:a16="http://schemas.microsoft.com/office/drawing/2014/main" id="{1BC8DCC7-9501-EE5F-C8C4-EA584ED9C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13593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F0198-D27E-439B-815B-2076E431EE70}"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77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0F3217-C815-4EEE-9609-828A13BDA2D7}"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pic>
        <p:nvPicPr>
          <p:cNvPr id="9" name="Picture 8" descr="A picture containing text, sign&#10;&#10;Description automatically generated">
            <a:extLst>
              <a:ext uri="{FF2B5EF4-FFF2-40B4-BE49-F238E27FC236}">
                <a16:creationId xmlns:a16="http://schemas.microsoft.com/office/drawing/2014/main" id="{6AEB0718-4C14-F439-6A8F-0A4E2C2A2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21914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838200" y="365125"/>
            <a:ext cx="10515600" cy="765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838200" y="1322387"/>
            <a:ext cx="10515600" cy="48548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67511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AAA70C58-7E4B-4450-B3E5-E8DAD1184D64}" type="datetime1">
              <a:rPr lang="en-US" smtClean="0"/>
              <a:t>12/10/2024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3826502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09F3B9-B03A-41AE-91CD-869164694522}"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2394016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863FE8B-91FE-4522-9066-FB0E6181B6FF}"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1387431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DF389FE-4157-464F-8CE1-8F91465D7BDB}"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2549508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FB0BDE-73B2-4D98-A75A-9B09D939250D}" type="datetimeFigureOut">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4087840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F2DB515D-024E-43C3-80FA-F7E11692D74A}" type="datetime1">
              <a:rPr lang="en-US" smtClean="0"/>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1249313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1232A80-2745-4FF8-8DA2-E131ADEDEF5D}" type="datetime1">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855298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446BA-49F8-4EC7-8D1D-624F84EC7746}" type="datetime1">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1546400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E87AA85-5400-4A35-A705-5EBB45471F41}"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1500991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DE031FB-8E62-4FC7-BE80-CAE4139A026D}" type="datetime1">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45A2F49D-B0E9-4B23-82C2-E7DC685091A4}"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3836874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3778AA-14BE-4723-9A6D-9792972E954F}"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1486100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4A29E8F-90A9-4D08-B07D-932DCCE3197B}" type="datetime1">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A2F49D-B0E9-4B23-82C2-E7DC685091A4}" type="slidenum">
              <a:rPr lang="en-US" smtClean="0"/>
              <a:pPr/>
              <a:t>‹#›</a:t>
            </a:fld>
            <a:endParaRPr lang="en-US"/>
          </a:p>
        </p:txBody>
      </p:sp>
    </p:spTree>
    <p:extLst>
      <p:ext uri="{BB962C8B-B14F-4D97-AF65-F5344CB8AC3E}">
        <p14:creationId xmlns:p14="http://schemas.microsoft.com/office/powerpoint/2010/main" val="3006852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17"/>
        <p:cNvGrpSpPr/>
        <p:nvPr/>
      </p:nvGrpSpPr>
      <p:grpSpPr>
        <a:xfrm>
          <a:off x="0" y="0"/>
          <a:ext cx="0" cy="0"/>
          <a:chOff x="0" y="0"/>
          <a:chExt cx="0" cy="0"/>
        </a:xfrm>
      </p:grpSpPr>
      <p:sp>
        <p:nvSpPr>
          <p:cNvPr id="18" name="Shape 18"/>
          <p:cNvSpPr/>
          <p:nvPr/>
        </p:nvSpPr>
        <p:spPr>
          <a:xfrm>
            <a:off x="0" y="2"/>
            <a:ext cx="12192000" cy="6857999"/>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 name="Shape 19"/>
          <p:cNvSpPr/>
          <p:nvPr/>
        </p:nvSpPr>
        <p:spPr>
          <a:xfrm rot="10800000" flipH="1">
            <a:off x="1096835" y="879602"/>
            <a:ext cx="1417999" cy="913999"/>
          </a:xfrm>
          <a:prstGeom prst="rtTriangl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0" name="Shape 20"/>
          <p:cNvSpPr/>
          <p:nvPr/>
        </p:nvSpPr>
        <p:spPr>
          <a:xfrm rot="10800000">
            <a:off x="1195632" y="879602"/>
            <a:ext cx="1319200" cy="913999"/>
          </a:xfrm>
          <a:prstGeom prst="rtTriangl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1" name="Shape 21"/>
          <p:cNvSpPr/>
          <p:nvPr/>
        </p:nvSpPr>
        <p:spPr>
          <a:xfrm>
            <a:off x="1096835" y="0"/>
            <a:ext cx="1417999" cy="1088000"/>
          </a:xfrm>
          <a:prstGeom prst="rect">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 name="Shape 22"/>
          <p:cNvSpPr txBox="1">
            <a:spLocks noGrp="1"/>
          </p:cNvSpPr>
          <p:nvPr>
            <p:ph type="title"/>
          </p:nvPr>
        </p:nvSpPr>
        <p:spPr>
          <a:xfrm>
            <a:off x="3321100" y="1088002"/>
            <a:ext cx="7808000" cy="20299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3600" b="1" i="0" u="none" strike="noStrike" cap="none">
                <a:solidFill>
                  <a:schemeClr val="dk1"/>
                </a:solidFill>
                <a:latin typeface="Oswald"/>
                <a:ea typeface="Oswald"/>
                <a:cs typeface="Oswald"/>
                <a:sym typeface="Oswald"/>
              </a:defRPr>
            </a:lvl1pPr>
            <a:lvl2pPr lvl="1"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2pPr>
            <a:lvl3pPr lvl="2"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3pPr>
            <a:lvl4pPr lvl="3"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4pPr>
            <a:lvl5pPr lvl="4"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5pPr>
            <a:lvl6pPr lvl="5"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6pPr>
            <a:lvl7pPr lvl="6"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7pPr>
            <a:lvl8pPr lvl="7"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8pPr>
            <a:lvl9pPr lvl="8" indent="0" algn="l">
              <a:lnSpc>
                <a:spcPct val="100000"/>
              </a:lnSpc>
              <a:spcBef>
                <a:spcPts val="0"/>
              </a:spcBef>
              <a:spcAft>
                <a:spcPts val="0"/>
              </a:spcAft>
              <a:buClr>
                <a:schemeClr val="dk1"/>
              </a:buClr>
              <a:buFont typeface="Oswald"/>
              <a:buNone/>
              <a:defRPr sz="3600" b="1">
                <a:solidFill>
                  <a:schemeClr val="dk1"/>
                </a:solidFill>
                <a:latin typeface="Oswald"/>
                <a:ea typeface="Oswald"/>
                <a:cs typeface="Oswald"/>
                <a:sym typeface="Oswald"/>
              </a:defRPr>
            </a:lvl9pPr>
          </a:lstStyle>
          <a:p>
            <a:endParaRPr/>
          </a:p>
        </p:txBody>
      </p:sp>
      <p:sp>
        <p:nvSpPr>
          <p:cNvPr id="23" name="Shape 23"/>
          <p:cNvSpPr txBox="1">
            <a:spLocks noGrp="1"/>
          </p:cNvSpPr>
          <p:nvPr>
            <p:ph type="body" idx="1"/>
          </p:nvPr>
        </p:nvSpPr>
        <p:spPr>
          <a:xfrm>
            <a:off x="3321100" y="3303200"/>
            <a:ext cx="7808000" cy="2543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verage"/>
              <a:buNone/>
              <a:defRPr sz="1600" b="0" i="0" u="none" strike="noStrike" cap="none">
                <a:solidFill>
                  <a:schemeClr val="dk2"/>
                </a:solidFill>
                <a:latin typeface="Average"/>
                <a:ea typeface="Average"/>
                <a:cs typeface="Average"/>
                <a:sym typeface="Average"/>
              </a:defRPr>
            </a:lvl1pPr>
            <a:lvl2pPr marL="457200" marR="0" lvl="1"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2pPr>
            <a:lvl3pPr marL="914400" marR="0" lvl="2"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3pPr>
            <a:lvl4pPr marL="1371600" marR="0" lvl="3"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4pPr>
            <a:lvl5pPr marL="1828800" marR="0" lvl="4"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5pPr>
            <a:lvl6pPr marL="2286000" marR="0" lvl="5"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6pPr>
            <a:lvl7pPr marL="2743200" marR="0" lvl="6"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7pPr>
            <a:lvl8pPr marL="3200400" marR="0" lvl="7"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8pPr>
            <a:lvl9pPr marL="3657600" marR="0" lvl="8" indent="0" algn="l" rtl="0">
              <a:lnSpc>
                <a:spcPct val="115000"/>
              </a:lnSpc>
              <a:spcBef>
                <a:spcPts val="0"/>
              </a:spcBef>
              <a:spcAft>
                <a:spcPts val="1600"/>
              </a:spcAft>
              <a:buClr>
                <a:schemeClr val="dk2"/>
              </a:buClr>
              <a:buFont typeface="Average"/>
              <a:buNone/>
              <a:defRPr sz="1400" b="0" i="0" u="none" strike="noStrike" cap="none">
                <a:solidFill>
                  <a:schemeClr val="dk2"/>
                </a:solidFill>
                <a:latin typeface="Average"/>
                <a:ea typeface="Average"/>
                <a:cs typeface="Average"/>
                <a:sym typeface="Average"/>
              </a:defRPr>
            </a:lvl9pPr>
          </a:lstStyle>
          <a:p>
            <a:endParaRPr/>
          </a:p>
        </p:txBody>
      </p:sp>
      <p:sp>
        <p:nvSpPr>
          <p:cNvPr id="24" name="Shape 24"/>
          <p:cNvSpPr txBox="1">
            <a:spLocks noGrp="1"/>
          </p:cNvSpPr>
          <p:nvPr>
            <p:ph type="sldNum" idx="12"/>
          </p:nvPr>
        </p:nvSpPr>
        <p:spPr>
          <a:xfrm>
            <a:off x="11296611" y="6217621"/>
            <a:ext cx="731599" cy="524800"/>
          </a:xfrm>
          <a:prstGeom prst="rect">
            <a:avLst/>
          </a:prstGeom>
          <a:noFill/>
          <a:ln>
            <a:noFill/>
          </a:ln>
        </p:spPr>
        <p:txBody>
          <a:bodyPr lIns="91425" tIns="91425" rIns="91425" bIns="91425" anchor="ctr" anchorCtr="0">
            <a:noAutofit/>
          </a:bodyPr>
          <a:lstStyle/>
          <a:p>
            <a:pPr>
              <a:buClr>
                <a:schemeClr val="dk2"/>
              </a:buClr>
              <a:buSzPct val="25000"/>
            </a:pPr>
            <a:fld id="{00000000-1234-1234-1234-123412341234}" type="slidenum">
              <a:rPr lang="en" sz="1000" smtClean="0">
                <a:solidFill>
                  <a:schemeClr val="dk2"/>
                </a:solidFill>
                <a:latin typeface="Arial"/>
                <a:ea typeface="Arial"/>
                <a:cs typeface="Arial"/>
                <a:sym typeface="Arial"/>
              </a:rPr>
              <a:pPr>
                <a:buClr>
                  <a:schemeClr val="dk2"/>
                </a:buClr>
                <a:buSzPct val="25000"/>
              </a:pPr>
              <a:t>‹#›</a:t>
            </a:fld>
            <a:endParaRPr lang="en" sz="1000">
              <a:solidFill>
                <a:schemeClr val="dk2"/>
              </a:solidFill>
              <a:latin typeface="Arial"/>
              <a:ea typeface="Arial"/>
              <a:cs typeface="Arial"/>
              <a:sym typeface="Arial"/>
            </a:endParaRPr>
          </a:p>
        </p:txBody>
      </p:sp>
    </p:spTree>
    <p:extLst>
      <p:ext uri="{BB962C8B-B14F-4D97-AF65-F5344CB8AC3E}">
        <p14:creationId xmlns:p14="http://schemas.microsoft.com/office/powerpoint/2010/main" val="197288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FB0BDE-73B2-4D98-A75A-9B09D939250D}" type="datetimeFigureOut">
              <a:rPr lang="en-US" smtClean="0"/>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402628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B0BDE-73B2-4D98-A75A-9B09D939250D}" type="datetimeFigureOut">
              <a:rPr lang="en-US" smtClean="0"/>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382196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FB0BDE-73B2-4D98-A75A-9B09D939250D}"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261584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7FB0BDE-73B2-4D98-A75A-9B09D939250D}" type="datetimeFigureOut">
              <a:rPr lang="en-US" smtClean="0"/>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476BB-6204-40B5-A885-C8FCBFD1B8C0}" type="slidenum">
              <a:rPr lang="en-US" smtClean="0"/>
              <a:t>‹#›</a:t>
            </a:fld>
            <a:endParaRPr lang="en-US"/>
          </a:p>
        </p:txBody>
      </p:sp>
    </p:spTree>
    <p:extLst>
      <p:ext uri="{BB962C8B-B14F-4D97-AF65-F5344CB8AC3E}">
        <p14:creationId xmlns:p14="http://schemas.microsoft.com/office/powerpoint/2010/main" val="95698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F7FB0BDE-73B2-4D98-A75A-9B09D939250D}" type="datetimeFigureOut">
              <a:rPr lang="en-US" smtClean="0"/>
              <a:t>12/10/2024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1A476BB-6204-40B5-A885-C8FCBFD1B8C0}" type="slidenum">
              <a:rPr lang="en-US" smtClean="0"/>
              <a:t>‹#›</a:t>
            </a:fld>
            <a:endParaRPr lang="en-US"/>
          </a:p>
        </p:txBody>
      </p:sp>
    </p:spTree>
    <p:extLst>
      <p:ext uri="{BB962C8B-B14F-4D97-AF65-F5344CB8AC3E}">
        <p14:creationId xmlns:p14="http://schemas.microsoft.com/office/powerpoint/2010/main" val="22145195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FE62B-9B31-4468-AFB5-8D0DB678523C}" type="datetimeFigureOut">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DRAFT – DO NOT DISTRIBUTE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0333F-C99E-4FB9-B6B8-4FBC27BF2BDC}" type="slidenum">
              <a:rPr lang="en-US" smtClean="0"/>
              <a:t>‹#›</a:t>
            </a:fld>
            <a:endParaRPr lang="en-US"/>
          </a:p>
        </p:txBody>
      </p:sp>
    </p:spTree>
    <p:extLst>
      <p:ext uri="{BB962C8B-B14F-4D97-AF65-F5344CB8AC3E}">
        <p14:creationId xmlns:p14="http://schemas.microsoft.com/office/powerpoint/2010/main" val="368378006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F05AF4-122C-4975-8E48-131A36D9ED5C}" type="datetimeFigureOut">
              <a:rPr lang="en-US" smtClean="0"/>
              <a:t>12/10/2024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442CCF-6D53-4A2E-B86B-40F399590C94}" type="slidenum">
              <a:rPr lang="en-US" smtClean="0"/>
              <a:t>‹#›</a:t>
            </a:fld>
            <a:endParaRPr lang="en-US"/>
          </a:p>
        </p:txBody>
      </p:sp>
    </p:spTree>
    <p:extLst>
      <p:ext uri="{BB962C8B-B14F-4D97-AF65-F5344CB8AC3E}">
        <p14:creationId xmlns:p14="http://schemas.microsoft.com/office/powerpoint/2010/main" val="3370812497"/>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A38E8BE-CB20-4FCB-B79A-BA65376B7576}" type="datetime1">
              <a:rPr lang="en-US" smtClean="0"/>
              <a:t>12/10/2024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sign&#10;&#10;Description automatically generated">
            <a:extLst>
              <a:ext uri="{FF2B5EF4-FFF2-40B4-BE49-F238E27FC236}">
                <a16:creationId xmlns:a16="http://schemas.microsoft.com/office/drawing/2014/main" id="{1C041AF2-2A24-C58B-3ECE-FD69A34BE6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372" y="6305550"/>
            <a:ext cx="478328" cy="552450"/>
          </a:xfrm>
          <a:prstGeom prst="rect">
            <a:avLst/>
          </a:prstGeom>
        </p:spPr>
      </p:pic>
    </p:spTree>
    <p:extLst>
      <p:ext uri="{BB962C8B-B14F-4D97-AF65-F5344CB8AC3E}">
        <p14:creationId xmlns:p14="http://schemas.microsoft.com/office/powerpoint/2010/main" val="427829243"/>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DB32B92-A208-40DF-BD68-C943621C258E}" type="datetime1">
              <a:rPr lang="en-US" smtClean="0"/>
              <a:t>12/10/2024</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5A2F49D-B0E9-4B23-82C2-E7DC685091A4}"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3447935439"/>
      </p:ext>
    </p:extLst>
  </p:cSld>
  <p:clrMap bg1="dk1" tx1="lt1" bg2="dk2" tx2="lt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bioone.org/journals/northwest-science/volume-97/issue-1-2"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fws.gov/story/ecological-risk-screening-summaries" TargetMode="External"/><Relationship Id="rId4" Type="http://schemas.openxmlformats.org/officeDocument/2006/relationships/hyperlink" Target="https://doi.org/10.3955/046.097.010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566036" y="315145"/>
            <a:ext cx="8507185" cy="4963886"/>
          </a:xfrm>
          <a:prstGeom prst="rect">
            <a:avLst/>
          </a:prstGeom>
        </p:spPr>
        <p:txBody>
          <a:bodyPr vert="horz" lIns="68580" tIns="34290" rIns="68580" bIns="34290" rtlCol="0"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base">
              <a:lnSpc>
                <a:spcPct val="85000"/>
              </a:lnSpc>
              <a:spcAft>
                <a:spcPts val="450"/>
              </a:spcAft>
            </a:pPr>
            <a:r>
              <a:rPr lang="en-US" sz="4800" b="1" cap="all" dirty="0">
                <a:solidFill>
                  <a:srgbClr val="FFFFFF"/>
                </a:solidFill>
                <a:effectLst>
                  <a:outerShdw blurRad="38100" dist="38100" dir="2700000" algn="tl">
                    <a:srgbClr val="000000">
                      <a:alpha val="43137"/>
                    </a:srgbClr>
                  </a:outerShdw>
                </a:effectLst>
                <a:latin typeface="Calibri Light" panose="020F0302020204030204"/>
              </a:rPr>
              <a:t>U.S. Fish and Wildlife Service Fish and aquatic conservation</a:t>
            </a:r>
          </a:p>
          <a:p>
            <a:pPr algn="ctr" defTabSz="685800" fontAlgn="base">
              <a:lnSpc>
                <a:spcPct val="85000"/>
              </a:lnSpc>
              <a:spcAft>
                <a:spcPts val="450"/>
              </a:spcAft>
            </a:pPr>
            <a:endParaRPr lang="en-US" sz="4800" b="1" cap="all" dirty="0">
              <a:solidFill>
                <a:srgbClr val="FFFFFF"/>
              </a:solidFill>
              <a:effectLst>
                <a:outerShdw blurRad="38100" dist="38100" dir="2700000" algn="tl">
                  <a:srgbClr val="000000">
                    <a:alpha val="43137"/>
                  </a:srgbClr>
                </a:outerShdw>
              </a:effectLst>
              <a:latin typeface="Calibri Light" panose="020F0302020204030204"/>
            </a:endParaRPr>
          </a:p>
          <a:p>
            <a:pPr algn="ctr" defTabSz="685800" fontAlgn="base">
              <a:lnSpc>
                <a:spcPct val="85000"/>
              </a:lnSpc>
              <a:spcAft>
                <a:spcPts val="450"/>
              </a:spcAft>
            </a:pPr>
            <a:r>
              <a:rPr lang="en-US" sz="4800" b="1" cap="all" dirty="0">
                <a:solidFill>
                  <a:srgbClr val="FFFFCC"/>
                </a:solidFill>
                <a:effectLst>
                  <a:outerShdw blurRad="38100" dist="38100" dir="2700000" algn="tl">
                    <a:srgbClr val="000000">
                      <a:alpha val="43137"/>
                    </a:srgbClr>
                  </a:outerShdw>
                </a:effectLst>
                <a:latin typeface="Calibri Light" panose="020F0302020204030204"/>
              </a:rPr>
              <a:t>Aquatic Invasive Species Program Update</a:t>
            </a:r>
          </a:p>
          <a:p>
            <a:pPr algn="ctr" defTabSz="685800" fontAlgn="base">
              <a:lnSpc>
                <a:spcPct val="85000"/>
              </a:lnSpc>
              <a:spcAft>
                <a:spcPts val="450"/>
              </a:spcAft>
            </a:pPr>
            <a:endParaRPr lang="en-US" sz="1950" b="1" cap="all" dirty="0">
              <a:solidFill>
                <a:srgbClr val="FFFFFF"/>
              </a:solidFill>
              <a:latin typeface="Calibri Light" panose="020F0302020204030204"/>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386" y="869337"/>
            <a:ext cx="3221486" cy="3855502"/>
          </a:xfrm>
          <a:prstGeom prst="rect">
            <a:avLst/>
          </a:prstGeom>
        </p:spPr>
      </p:pic>
      <p:sp>
        <p:nvSpPr>
          <p:cNvPr id="2" name="TextBox 1">
            <a:extLst>
              <a:ext uri="{FF2B5EF4-FFF2-40B4-BE49-F238E27FC236}">
                <a16:creationId xmlns:a16="http://schemas.microsoft.com/office/drawing/2014/main" id="{0A503654-5201-E188-B9CF-9FCCB64F28B1}"/>
              </a:ext>
            </a:extLst>
          </p:cNvPr>
          <p:cNvSpPr txBox="1"/>
          <p:nvPr/>
        </p:nvSpPr>
        <p:spPr>
          <a:xfrm>
            <a:off x="5094514" y="5474974"/>
            <a:ext cx="6978707"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Columbia River Basin 100</a:t>
            </a:r>
            <a:r>
              <a:rPr lang="en-US" sz="2400" baseline="30000" dirty="0">
                <a:effectLst>
                  <a:outerShdw blurRad="38100" dist="38100" dir="2700000" algn="tl">
                    <a:srgbClr val="000000">
                      <a:alpha val="43137"/>
                    </a:srgbClr>
                  </a:outerShdw>
                </a:effectLst>
              </a:rPr>
              <a:t>th</a:t>
            </a:r>
            <a:r>
              <a:rPr lang="en-US" sz="2400" dirty="0">
                <a:effectLst>
                  <a:outerShdw blurRad="38100" dist="38100" dir="2700000" algn="tl">
                    <a:srgbClr val="000000">
                      <a:alpha val="43137"/>
                    </a:srgbClr>
                  </a:outerShdw>
                </a:effectLst>
              </a:rPr>
              <a:t> Meridian Working Group Coordination Meeting - December 10-11, 2024</a:t>
            </a:r>
          </a:p>
        </p:txBody>
      </p:sp>
    </p:spTree>
    <p:extLst>
      <p:ext uri="{BB962C8B-B14F-4D97-AF65-F5344CB8AC3E}">
        <p14:creationId xmlns:p14="http://schemas.microsoft.com/office/powerpoint/2010/main" val="3524491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B4B8-DA9B-9E92-A7DA-A3E30E800D34}"/>
              </a:ext>
            </a:extLst>
          </p:cNvPr>
          <p:cNvSpPr>
            <a:spLocks noGrp="1"/>
          </p:cNvSpPr>
          <p:nvPr>
            <p:ph type="title"/>
          </p:nvPr>
        </p:nvSpPr>
        <p:spPr>
          <a:xfrm>
            <a:off x="1143000" y="228600"/>
            <a:ext cx="9875520" cy="1356360"/>
          </a:xfrm>
        </p:spPr>
        <p:txBody>
          <a:bodyPr/>
          <a:lstStyle/>
          <a:p>
            <a:r>
              <a:rPr lang="en-US" dirty="0">
                <a:effectLst>
                  <a:outerShdw blurRad="38100" dist="38100" dir="2700000" algn="tl">
                    <a:srgbClr val="000000">
                      <a:alpha val="43137"/>
                    </a:srgbClr>
                  </a:outerShdw>
                </a:effectLst>
              </a:rPr>
              <a:t>Priority Aquatic Invasive Species</a:t>
            </a:r>
          </a:p>
        </p:txBody>
      </p:sp>
      <p:sp>
        <p:nvSpPr>
          <p:cNvPr id="3" name="Content Placeholder 2">
            <a:extLst>
              <a:ext uri="{FF2B5EF4-FFF2-40B4-BE49-F238E27FC236}">
                <a16:creationId xmlns:a16="http://schemas.microsoft.com/office/drawing/2014/main" id="{3F1EEE0F-999A-5C22-C1F2-150482DCB10D}"/>
              </a:ext>
            </a:extLst>
          </p:cNvPr>
          <p:cNvSpPr>
            <a:spLocks noGrp="1"/>
          </p:cNvSpPr>
          <p:nvPr>
            <p:ph idx="1"/>
          </p:nvPr>
        </p:nvSpPr>
        <p:spPr>
          <a:xfrm>
            <a:off x="1065349" y="1508760"/>
            <a:ext cx="4822371" cy="4688840"/>
          </a:xfrm>
        </p:spPr>
        <p:txBody>
          <a:bodyPr>
            <a:normAutofit fontScale="85000" lnSpcReduction="20000"/>
          </a:bodyPr>
          <a:lstStyle/>
          <a:p>
            <a:r>
              <a:rPr lang="en-US" sz="3200" dirty="0"/>
              <a:t>New Zealand </a:t>
            </a:r>
            <a:r>
              <a:rPr lang="en-US" sz="3200" dirty="0" err="1"/>
              <a:t>Mudsnail</a:t>
            </a:r>
            <a:endParaRPr lang="en-US" sz="3200" dirty="0"/>
          </a:p>
          <a:p>
            <a:r>
              <a:rPr lang="en-US" sz="3200" dirty="0"/>
              <a:t>Zebra &amp; Quagga mussels </a:t>
            </a:r>
          </a:p>
          <a:p>
            <a:r>
              <a:rPr lang="en-US" sz="3200" dirty="0"/>
              <a:t>Golden mussels </a:t>
            </a:r>
          </a:p>
          <a:p>
            <a:r>
              <a:rPr lang="en-US" sz="3200" dirty="0"/>
              <a:t>Mystery snail(s)</a:t>
            </a:r>
          </a:p>
          <a:p>
            <a:r>
              <a:rPr lang="en-US" sz="3200" dirty="0"/>
              <a:t>Rusty crayfish</a:t>
            </a:r>
          </a:p>
          <a:p>
            <a:r>
              <a:rPr lang="en-US" sz="3200" dirty="0"/>
              <a:t>Marbled crayfish</a:t>
            </a:r>
          </a:p>
          <a:p>
            <a:r>
              <a:rPr lang="en-US" sz="3200" dirty="0"/>
              <a:t>Eurasian watermilfoil</a:t>
            </a:r>
          </a:p>
          <a:p>
            <a:r>
              <a:rPr lang="en-US" sz="3200" dirty="0"/>
              <a:t>Hydrilla</a:t>
            </a:r>
          </a:p>
          <a:p>
            <a:r>
              <a:rPr lang="en-US" sz="3200" dirty="0"/>
              <a:t>American bullfrog</a:t>
            </a:r>
          </a:p>
          <a:p>
            <a:r>
              <a:rPr lang="en-US" sz="3200" dirty="0"/>
              <a:t>Spiny </a:t>
            </a:r>
            <a:r>
              <a:rPr lang="en-US" sz="3200" dirty="0" err="1"/>
              <a:t>waterflea</a:t>
            </a:r>
            <a:endParaRPr lang="en-US" sz="3200" dirty="0"/>
          </a:p>
          <a:p>
            <a:endParaRPr lang="en-US" dirty="0"/>
          </a:p>
        </p:txBody>
      </p:sp>
      <p:sp>
        <p:nvSpPr>
          <p:cNvPr id="6" name="Content Placeholder 2">
            <a:extLst>
              <a:ext uri="{FF2B5EF4-FFF2-40B4-BE49-F238E27FC236}">
                <a16:creationId xmlns:a16="http://schemas.microsoft.com/office/drawing/2014/main" id="{7AD14DBC-7B83-D826-1FAF-F91FCF88BEEA}"/>
              </a:ext>
            </a:extLst>
          </p:cNvPr>
          <p:cNvSpPr txBox="1">
            <a:spLocks/>
          </p:cNvSpPr>
          <p:nvPr/>
        </p:nvSpPr>
        <p:spPr>
          <a:xfrm>
            <a:off x="6426200" y="1508760"/>
            <a:ext cx="5130800" cy="4688840"/>
          </a:xfrm>
          <a:prstGeom prst="rect">
            <a:avLst/>
          </a:prstGeom>
        </p:spPr>
        <p:txBody>
          <a:bodyPr vert="horz" lIns="91440" tIns="45720" rIns="91440" bIns="45720" rtlCol="0">
            <a:normAutofit lnSpcReduction="10000"/>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3200" dirty="0"/>
              <a:t>Northern pike</a:t>
            </a:r>
          </a:p>
          <a:p>
            <a:r>
              <a:rPr lang="en-US" sz="3200" dirty="0"/>
              <a:t>Largemouth bass</a:t>
            </a:r>
          </a:p>
          <a:p>
            <a:r>
              <a:rPr lang="en-US" sz="3200" dirty="0"/>
              <a:t>Smallmouth bass</a:t>
            </a:r>
          </a:p>
          <a:p>
            <a:r>
              <a:rPr lang="en-US" sz="3200" dirty="0"/>
              <a:t>walleye</a:t>
            </a:r>
          </a:p>
          <a:p>
            <a:r>
              <a:rPr lang="en-US" sz="3200" dirty="0"/>
              <a:t>Brook trout</a:t>
            </a:r>
          </a:p>
          <a:p>
            <a:r>
              <a:rPr lang="en-US" sz="3200" dirty="0"/>
              <a:t>Invasive carp species</a:t>
            </a:r>
          </a:p>
          <a:p>
            <a:r>
              <a:rPr lang="en-US" sz="3200" dirty="0"/>
              <a:t>Large scale loach</a:t>
            </a:r>
          </a:p>
          <a:p>
            <a:r>
              <a:rPr lang="en-US" sz="3200" dirty="0"/>
              <a:t>Round goby</a:t>
            </a:r>
          </a:p>
          <a:p>
            <a:endParaRPr lang="en-US" dirty="0"/>
          </a:p>
        </p:txBody>
      </p:sp>
    </p:spTree>
    <p:extLst>
      <p:ext uri="{BB962C8B-B14F-4D97-AF65-F5344CB8AC3E}">
        <p14:creationId xmlns:p14="http://schemas.microsoft.com/office/powerpoint/2010/main" val="293452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872" y="391798"/>
            <a:ext cx="10972800" cy="1143000"/>
          </a:xfrm>
        </p:spPr>
        <p:txBody>
          <a:bodyPr/>
          <a:lstStyle/>
          <a:p>
            <a:r>
              <a:rPr lang="en-US"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YY</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Brook Trout Stocking </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4842"/>
          <a:stretch/>
        </p:blipFill>
        <p:spPr>
          <a:xfrm>
            <a:off x="6260272" y="1810569"/>
            <a:ext cx="5569179" cy="4389437"/>
          </a:xfrm>
          <a:prstGeom prst="rect">
            <a:avLst/>
          </a:prstGeom>
          <a:ln>
            <a:noFill/>
          </a:ln>
          <a:effectLst>
            <a:outerShdw blurRad="190500" algn="tl" rotWithShape="0">
              <a:srgbClr val="000000">
                <a:alpha val="70000"/>
              </a:srgbClr>
            </a:outerShdw>
          </a:effectLst>
        </p:spPr>
      </p:pic>
      <p:sp>
        <p:nvSpPr>
          <p:cNvPr id="6" name="Content Placeholder 2"/>
          <p:cNvSpPr txBox="1">
            <a:spLocks/>
          </p:cNvSpPr>
          <p:nvPr/>
        </p:nvSpPr>
        <p:spPr>
          <a:xfrm>
            <a:off x="355064" y="1939884"/>
            <a:ext cx="5829352" cy="4770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0"/>
              </a:spcBef>
              <a:spcAft>
                <a:spcPts val="2400"/>
              </a:spcAft>
            </a:pPr>
            <a:r>
              <a:rPr lang="en-US" sz="3200" dirty="0" err="1">
                <a:latin typeface="+mj-lt"/>
              </a:rPr>
              <a:t>Tyee</a:t>
            </a:r>
            <a:r>
              <a:rPr lang="en-US" sz="3200" dirty="0">
                <a:latin typeface="+mj-lt"/>
              </a:rPr>
              <a:t> Springs / Wind River</a:t>
            </a:r>
          </a:p>
          <a:p>
            <a:pPr>
              <a:spcBef>
                <a:spcPts val="0"/>
              </a:spcBef>
              <a:spcAft>
                <a:spcPts val="2400"/>
              </a:spcAft>
            </a:pPr>
            <a:r>
              <a:rPr lang="en-US" sz="3200" dirty="0">
                <a:latin typeface="+mj-lt"/>
              </a:rPr>
              <a:t>Stocking </a:t>
            </a:r>
            <a:r>
              <a:rPr lang="en-US" sz="3200" dirty="0" err="1">
                <a:latin typeface="+mj-lt"/>
              </a:rPr>
              <a:t>YY</a:t>
            </a:r>
            <a:r>
              <a:rPr lang="en-US" sz="3200" dirty="0">
                <a:latin typeface="+mj-lt"/>
              </a:rPr>
              <a:t> Brook Trout</a:t>
            </a:r>
          </a:p>
          <a:p>
            <a:pPr>
              <a:spcBef>
                <a:spcPts val="0"/>
              </a:spcBef>
              <a:spcAft>
                <a:spcPts val="2400"/>
              </a:spcAft>
            </a:pPr>
            <a:r>
              <a:rPr lang="en-US" sz="3200" dirty="0">
                <a:latin typeface="+mj-lt"/>
              </a:rPr>
              <a:t>Annual Brook Trout removal</a:t>
            </a:r>
          </a:p>
          <a:p>
            <a:pPr>
              <a:spcBef>
                <a:spcPts val="0"/>
              </a:spcBef>
              <a:spcAft>
                <a:spcPts val="2400"/>
              </a:spcAft>
            </a:pPr>
            <a:r>
              <a:rPr lang="en-US" sz="3200" dirty="0">
                <a:latin typeface="+mj-lt"/>
              </a:rPr>
              <a:t>PIT array to monitor movement and survival of </a:t>
            </a:r>
            <a:r>
              <a:rPr lang="en-US" sz="3200" dirty="0" err="1">
                <a:latin typeface="+mj-lt"/>
              </a:rPr>
              <a:t>YY</a:t>
            </a:r>
            <a:r>
              <a:rPr lang="en-US" sz="3200" dirty="0">
                <a:latin typeface="+mj-lt"/>
              </a:rPr>
              <a:t> brook trout</a:t>
            </a:r>
          </a:p>
        </p:txBody>
      </p:sp>
    </p:spTree>
    <p:extLst>
      <p:ext uri="{BB962C8B-B14F-4D97-AF65-F5344CB8AC3E}">
        <p14:creationId xmlns:p14="http://schemas.microsoft.com/office/powerpoint/2010/main" val="125910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98E2-9D7B-DC6B-39A8-DEBE2C45FF9B}"/>
              </a:ext>
            </a:extLst>
          </p:cNvPr>
          <p:cNvSpPr>
            <a:spLocks noGrp="1"/>
          </p:cNvSpPr>
          <p:nvPr>
            <p:ph type="title"/>
          </p:nvPr>
        </p:nvSpPr>
        <p:spPr/>
        <p:txBody>
          <a:bodyPr>
            <a:normAutofit/>
          </a:bodyPr>
          <a:lstStyle/>
          <a:p>
            <a:r>
              <a:rPr lang="en-US" sz="8000" dirty="0">
                <a:effectLst>
                  <a:outerShdw blurRad="38100" dist="38100" dir="2700000" algn="tl">
                    <a:srgbClr val="000000">
                      <a:alpha val="43137"/>
                    </a:srgbClr>
                  </a:outerShdw>
                </a:effectLst>
              </a:rPr>
              <a:t>Funding</a:t>
            </a:r>
          </a:p>
        </p:txBody>
      </p:sp>
      <p:sp>
        <p:nvSpPr>
          <p:cNvPr id="3" name="Content Placeholder 2">
            <a:extLst>
              <a:ext uri="{FF2B5EF4-FFF2-40B4-BE49-F238E27FC236}">
                <a16:creationId xmlns:a16="http://schemas.microsoft.com/office/drawing/2014/main" id="{FD8ED383-99CA-C44A-AAD1-FD0D77193A4D}"/>
              </a:ext>
            </a:extLst>
          </p:cNvPr>
          <p:cNvSpPr>
            <a:spLocks noGrp="1"/>
          </p:cNvSpPr>
          <p:nvPr>
            <p:ph idx="1"/>
          </p:nvPr>
        </p:nvSpPr>
        <p:spPr>
          <a:xfrm>
            <a:off x="1143000" y="2057400"/>
            <a:ext cx="9872871" cy="4191000"/>
          </a:xfrm>
        </p:spPr>
        <p:txBody>
          <a:bodyPr>
            <a:normAutofit/>
          </a:bodyPr>
          <a:lstStyle/>
          <a:p>
            <a:pPr marL="45720" indent="0">
              <a:buNone/>
            </a:pPr>
            <a:r>
              <a:rPr lang="en-US" sz="4000" dirty="0">
                <a:latin typeface="Arial" panose="020B0604020202020204" pitchFamily="34" charset="0"/>
                <a:cs typeface="Arial" panose="020B0604020202020204" pitchFamily="34" charset="0"/>
              </a:rPr>
              <a:t>State ANS Plan Grants</a:t>
            </a:r>
          </a:p>
          <a:p>
            <a:pPr marL="45720" indent="0">
              <a:buNone/>
            </a:pPr>
            <a:r>
              <a:rPr lang="en-US" sz="4000" dirty="0">
                <a:latin typeface="Arial" panose="020B0604020202020204" pitchFamily="34" charset="0"/>
                <a:cs typeface="Arial" panose="020B0604020202020204" pitchFamily="34" charset="0"/>
              </a:rPr>
              <a:t>Quagga / Zebra Mussel Action Plan Funds</a:t>
            </a:r>
          </a:p>
          <a:p>
            <a:pPr marL="45720" indent="0">
              <a:buNone/>
            </a:pPr>
            <a:r>
              <a:rPr lang="en-US" sz="4000" dirty="0">
                <a:latin typeface="Arial" panose="020B0604020202020204" pitchFamily="34" charset="0"/>
                <a:cs typeface="Arial" panose="020B0604020202020204" pitchFamily="34" charset="0"/>
              </a:rPr>
              <a:t>Inter-Agency Agreement</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Watercraft Inspection database</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Watercraft Inspection &amp; Decontamination training</a:t>
            </a:r>
          </a:p>
          <a:p>
            <a:pPr marL="45720" indent="0">
              <a:buNone/>
            </a:pPr>
            <a:r>
              <a:rPr lang="en-US" sz="4000" dirty="0">
                <a:latin typeface="Arial" panose="020B0604020202020204" pitchFamily="34" charset="0"/>
                <a:cs typeface="Arial" panose="020B0604020202020204" pitchFamily="34" charset="0"/>
              </a:rPr>
              <a:t>Rapid Response Preparedness </a:t>
            </a:r>
          </a:p>
        </p:txBody>
      </p:sp>
    </p:spTree>
    <p:extLst>
      <p:ext uri="{BB962C8B-B14F-4D97-AF65-F5344CB8AC3E}">
        <p14:creationId xmlns:p14="http://schemas.microsoft.com/office/powerpoint/2010/main" val="5151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493" y="290989"/>
            <a:ext cx="10058400" cy="6276022"/>
          </a:xfrm>
          <a:prstGeom prst="rect">
            <a:avLst/>
          </a:prstGeom>
        </p:spPr>
      </p:pic>
    </p:spTree>
    <p:extLst>
      <p:ext uri="{BB962C8B-B14F-4D97-AF65-F5344CB8AC3E}">
        <p14:creationId xmlns:p14="http://schemas.microsoft.com/office/powerpoint/2010/main" val="194065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775" y="-61187"/>
            <a:ext cx="7905655" cy="1143000"/>
          </a:xfrm>
        </p:spPr>
        <p:txBody>
          <a:bodyPr/>
          <a:lstStyle/>
          <a:p>
            <a:r>
              <a:rPr lang="en-US" dirty="0">
                <a:effectLst>
                  <a:outerShdw blurRad="38100" dist="38100" dir="2700000" algn="tl">
                    <a:srgbClr val="000000">
                      <a:alpha val="43137"/>
                    </a:srgbClr>
                  </a:outerShdw>
                </a:effectLst>
              </a:rPr>
              <a:t>Please contact us!</a:t>
            </a:r>
          </a:p>
        </p:txBody>
      </p:sp>
      <p:sp>
        <p:nvSpPr>
          <p:cNvPr id="3" name="Content Placeholder 2"/>
          <p:cNvSpPr>
            <a:spLocks noGrp="1"/>
          </p:cNvSpPr>
          <p:nvPr>
            <p:ph sz="half" idx="1"/>
          </p:nvPr>
        </p:nvSpPr>
        <p:spPr>
          <a:xfrm>
            <a:off x="151369" y="5080888"/>
            <a:ext cx="3003333" cy="1893025"/>
          </a:xfrm>
        </p:spPr>
        <p:txBody>
          <a:bodyPr vert="horz" lIns="91440" tIns="45720" rIns="91440" bIns="45720" anchor="t">
            <a:normAutofit/>
          </a:bodyPr>
          <a:lstStyle/>
          <a:p>
            <a:pPr marL="0" indent="0">
              <a:spcBef>
                <a:spcPts val="0"/>
              </a:spcBef>
              <a:buNone/>
            </a:pPr>
            <a:r>
              <a:rPr lang="en-US" sz="2000" dirty="0">
                <a:solidFill>
                  <a:srgbClr val="FFFF00"/>
                </a:solidFill>
                <a:effectLst>
                  <a:outerShdw blurRad="38100" dist="38100" dir="2700000" algn="tl">
                    <a:srgbClr val="000000">
                      <a:alpha val="43137"/>
                    </a:srgbClr>
                  </a:outerShdw>
                </a:effectLst>
                <a:latin typeface="Arial"/>
                <a:cs typeface="Arial"/>
              </a:rPr>
              <a:t>Theresa Thom</a:t>
            </a:r>
          </a:p>
          <a:p>
            <a:pPr marL="0" indent="0">
              <a:spcBef>
                <a:spcPts val="0"/>
              </a:spcBef>
              <a:buNone/>
            </a:pPr>
            <a:r>
              <a:rPr lang="en-US" sz="1800" dirty="0">
                <a:latin typeface="Arial" panose="020B0604020202020204" pitchFamily="34" charset="0"/>
                <a:cs typeface="Arial" panose="020B0604020202020204" pitchFamily="34" charset="0"/>
              </a:rPr>
              <a:t>FWS – Region 1</a:t>
            </a:r>
          </a:p>
          <a:p>
            <a:pPr marL="0" indent="0">
              <a:spcBef>
                <a:spcPts val="0"/>
              </a:spcBef>
              <a:buNone/>
            </a:pPr>
            <a:r>
              <a:rPr lang="en-US" sz="1800" dirty="0">
                <a:latin typeface="Arial" panose="020B0604020202020204" pitchFamily="34" charset="0"/>
                <a:cs typeface="Arial" panose="020B0604020202020204" pitchFamily="34" charset="0"/>
              </a:rPr>
              <a:t>Pacific Region</a:t>
            </a:r>
          </a:p>
          <a:p>
            <a:pPr marL="0" indent="0">
              <a:spcBef>
                <a:spcPts val="0"/>
              </a:spcBef>
              <a:buNone/>
            </a:pPr>
            <a:r>
              <a:rPr lang="en-US" sz="1800" dirty="0">
                <a:latin typeface="Arial" panose="020B0604020202020204" pitchFamily="34" charset="0"/>
                <a:cs typeface="Arial" panose="020B0604020202020204" pitchFamily="34" charset="0"/>
              </a:rPr>
              <a:t>971-278-8029 (cell)</a:t>
            </a:r>
          </a:p>
          <a:p>
            <a:pPr marL="0" indent="0">
              <a:spcBef>
                <a:spcPts val="0"/>
              </a:spcBef>
              <a:buNone/>
            </a:pPr>
            <a:r>
              <a:rPr lang="en-US" sz="1800" dirty="0">
                <a:latin typeface="Arial" panose="020B0604020202020204" pitchFamily="34" charset="0"/>
                <a:cs typeface="Arial" panose="020B0604020202020204" pitchFamily="34" charset="0"/>
              </a:rPr>
              <a:t>theresa_thom@fws.gov</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333" t="7394" b="5144"/>
          <a:stretch/>
        </p:blipFill>
        <p:spPr>
          <a:xfrm rot="5400000">
            <a:off x="-8474" y="2177091"/>
            <a:ext cx="3028036" cy="2590800"/>
          </a:xfrm>
          <a:prstGeom prst="rect">
            <a:avLst/>
          </a:prstGeom>
          <a:ln>
            <a:noFill/>
          </a:ln>
          <a:effectLst>
            <a:outerShdw blurRad="292100" dist="139700" dir="2700000" algn="tl" rotWithShape="0">
              <a:srgbClr val="333333">
                <a:alpha val="65000"/>
              </a:srgbClr>
            </a:outerShdw>
          </a:effectLst>
        </p:spPr>
      </p:pic>
      <p:sp>
        <p:nvSpPr>
          <p:cNvPr id="8" name="Content Placeholder 2"/>
          <p:cNvSpPr>
            <a:spLocks noGrp="1"/>
          </p:cNvSpPr>
          <p:nvPr>
            <p:ph sz="half" idx="1"/>
          </p:nvPr>
        </p:nvSpPr>
        <p:spPr>
          <a:xfrm>
            <a:off x="2974716" y="5177353"/>
            <a:ext cx="3144218" cy="1973914"/>
          </a:xfrm>
        </p:spPr>
        <p:txBody>
          <a:bodyPr vert="horz" lIns="91440" tIns="45720" rIns="91440" bIns="45720" anchor="t">
            <a:normAutofit/>
          </a:bodyPr>
          <a:lstStyle/>
          <a:p>
            <a:pPr marL="0" indent="0">
              <a:spcBef>
                <a:spcPts val="0"/>
              </a:spcBef>
              <a:buNone/>
            </a:pPr>
            <a:r>
              <a:rPr lang="en-US" sz="2000" dirty="0">
                <a:solidFill>
                  <a:srgbClr val="FFFF00"/>
                </a:solidFill>
                <a:effectLst>
                  <a:outerShdw blurRad="38100" dist="38100" dir="2700000" algn="tl">
                    <a:srgbClr val="000000">
                      <a:alpha val="43137"/>
                    </a:srgbClr>
                  </a:outerShdw>
                </a:effectLst>
                <a:latin typeface="Arial"/>
                <a:cs typeface="Arial"/>
              </a:rPr>
              <a:t>Barak </a:t>
            </a:r>
            <a:r>
              <a:rPr lang="en-US" sz="2000" dirty="0" err="1">
                <a:solidFill>
                  <a:srgbClr val="FFFF00"/>
                </a:solidFill>
                <a:effectLst>
                  <a:outerShdw blurRad="38100" dist="38100" dir="2700000" algn="tl">
                    <a:srgbClr val="000000">
                      <a:alpha val="43137"/>
                    </a:srgbClr>
                  </a:outerShdw>
                </a:effectLst>
                <a:latin typeface="Arial"/>
                <a:cs typeface="Arial"/>
              </a:rPr>
              <a:t>Shemai</a:t>
            </a:r>
            <a:endParaRPr lang="en-US" sz="2000" dirty="0">
              <a:solidFill>
                <a:srgbClr val="FFFF00"/>
              </a:solidFill>
              <a:effectLst>
                <a:outerShdw blurRad="38100" dist="38100" dir="2700000" algn="tl">
                  <a:srgbClr val="000000">
                    <a:alpha val="43137"/>
                  </a:srgbClr>
                </a:outerShdw>
              </a:effectLst>
              <a:latin typeface="Arial"/>
              <a:cs typeface="Arial"/>
            </a:endParaRPr>
          </a:p>
          <a:p>
            <a:pPr marL="0" indent="0">
              <a:spcBef>
                <a:spcPts val="0"/>
              </a:spcBef>
              <a:buNone/>
            </a:pPr>
            <a:r>
              <a:rPr lang="en-US" sz="1800" dirty="0">
                <a:latin typeface="Arial"/>
                <a:cs typeface="Arial"/>
              </a:rPr>
              <a:t>FWS – Region 2</a:t>
            </a:r>
          </a:p>
          <a:p>
            <a:pPr marL="0" indent="0">
              <a:spcBef>
                <a:spcPts val="0"/>
              </a:spcBef>
              <a:buNone/>
            </a:pPr>
            <a:r>
              <a:rPr lang="en-US" sz="1800" dirty="0">
                <a:latin typeface="Arial"/>
                <a:cs typeface="Arial"/>
              </a:rPr>
              <a:t>Southwest Region</a:t>
            </a:r>
            <a:endParaRPr lang="en-US" sz="1800" dirty="0">
              <a:latin typeface="Arial" panose="020B0604020202020204" pitchFamily="34" charset="0"/>
              <a:cs typeface="Arial" panose="020B0604020202020204" pitchFamily="34" charset="0"/>
            </a:endParaRPr>
          </a:p>
          <a:p>
            <a:pPr marL="0" indent="0">
              <a:spcBef>
                <a:spcPts val="0"/>
              </a:spcBef>
              <a:buNone/>
            </a:pPr>
            <a:r>
              <a:rPr lang="en-US" sz="1800" dirty="0">
                <a:latin typeface="Arial"/>
                <a:cs typeface="Arial"/>
              </a:rPr>
              <a:t>505-366-9565 (office/cell)</a:t>
            </a:r>
          </a:p>
          <a:p>
            <a:pPr marL="0" indent="0">
              <a:spcBef>
                <a:spcPts val="0"/>
              </a:spcBef>
              <a:buNone/>
            </a:pPr>
            <a:r>
              <a:rPr lang="en-US" sz="1800" dirty="0">
                <a:latin typeface="Arial"/>
                <a:cs typeface="Arial"/>
              </a:rPr>
              <a:t>barak_shemai@fws.gov</a:t>
            </a:r>
          </a:p>
          <a:p>
            <a:endParaRPr lang="en-US" dirty="0">
              <a:latin typeface="Arial" panose="020B0604020202020204" pitchFamily="34" charset="0"/>
              <a:cs typeface="Arial" panose="020B0604020202020204" pitchFamily="34" charset="0"/>
            </a:endParaRPr>
          </a:p>
        </p:txBody>
      </p:sp>
      <p:pic>
        <p:nvPicPr>
          <p:cNvPr id="6" name="Picture 9" descr="IMG_0103.jpg">
            <a:extLst>
              <a:ext uri="{FF2B5EF4-FFF2-40B4-BE49-F238E27FC236}">
                <a16:creationId xmlns:a16="http://schemas.microsoft.com/office/drawing/2014/main" id="{2A21B926-00FA-E507-56CC-5B2F123419DB}"/>
              </a:ext>
            </a:extLst>
          </p:cNvPr>
          <p:cNvPicPr>
            <a:picLocks noChangeAspect="1"/>
          </p:cNvPicPr>
          <p:nvPr/>
        </p:nvPicPr>
        <p:blipFill>
          <a:blip r:embed="rId4"/>
          <a:stretch>
            <a:fillRect/>
          </a:stretch>
        </p:blipFill>
        <p:spPr>
          <a:xfrm rot="5400000">
            <a:off x="2652464" y="2352502"/>
            <a:ext cx="3042826" cy="2303669"/>
          </a:xfrm>
          <a:prstGeom prst="rect">
            <a:avLst/>
          </a:prstGeom>
          <a:ln>
            <a:noFill/>
          </a:ln>
          <a:effectLst>
            <a:outerShdw blurRad="292100" dist="139700" dir="2700000" algn="tl" rotWithShape="0">
              <a:srgbClr val="333333">
                <a:alpha val="65000"/>
              </a:srgbClr>
            </a:outerShdw>
          </a:effectLst>
        </p:spPr>
      </p:pic>
      <p:sp>
        <p:nvSpPr>
          <p:cNvPr id="10" name="Content Placeholder 2">
            <a:extLst>
              <a:ext uri="{FF2B5EF4-FFF2-40B4-BE49-F238E27FC236}">
                <a16:creationId xmlns:a16="http://schemas.microsoft.com/office/drawing/2014/main" id="{8A01ADEF-4352-7BA4-F0B7-005C08DF8658}"/>
              </a:ext>
            </a:extLst>
          </p:cNvPr>
          <p:cNvSpPr txBox="1">
            <a:spLocks/>
          </p:cNvSpPr>
          <p:nvPr/>
        </p:nvSpPr>
        <p:spPr>
          <a:xfrm>
            <a:off x="5819495" y="5212296"/>
            <a:ext cx="3384984" cy="1973914"/>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Liz Sunshine</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FWS – Region 6</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Mountain Prairie Region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720-450-6601(office/cell)</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elizabeth_sunshine@fws.gov</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Content Placeholder 2">
            <a:extLst>
              <a:ext uri="{FF2B5EF4-FFF2-40B4-BE49-F238E27FC236}">
                <a16:creationId xmlns:a16="http://schemas.microsoft.com/office/drawing/2014/main" id="{7F60BB02-BD9B-52DE-F0F6-6AFC54772AB9}"/>
              </a:ext>
            </a:extLst>
          </p:cNvPr>
          <p:cNvSpPr txBox="1">
            <a:spLocks/>
          </p:cNvSpPr>
          <p:nvPr/>
        </p:nvSpPr>
        <p:spPr>
          <a:xfrm>
            <a:off x="9215430" y="4673384"/>
            <a:ext cx="3144218" cy="1973914"/>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Kim Holzer</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FWS – Region 7</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Alaska Region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907-213-9792 (office/cell)</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kim_holzer@fws.gov</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Content Placeholder 2">
            <a:extLst>
              <a:ext uri="{FF2B5EF4-FFF2-40B4-BE49-F238E27FC236}">
                <a16:creationId xmlns:a16="http://schemas.microsoft.com/office/drawing/2014/main" id="{13F2E0C4-0877-B141-B725-8BE013FB3112}"/>
              </a:ext>
            </a:extLst>
          </p:cNvPr>
          <p:cNvSpPr txBox="1">
            <a:spLocks/>
          </p:cNvSpPr>
          <p:nvPr/>
        </p:nvSpPr>
        <p:spPr>
          <a:xfrm>
            <a:off x="9169958" y="2895035"/>
            <a:ext cx="3144218" cy="1973914"/>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0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18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2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Arial"/>
              </a:rPr>
              <a:t>Cesar Blanco</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FWS – Region 8</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Pacific Southwest</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916-335-7817 (office/cell)</a:t>
            </a:r>
          </a:p>
          <a:p>
            <a:pPr marL="0" marR="0" lvl="0" indent="0" algn="l" defTabSz="914400" rtl="0" eaLnBrk="1" fontAlgn="auto" latinLnBrk="0" hangingPunct="1">
              <a:lnSpc>
                <a:spcPct val="100000"/>
              </a:lnSpc>
              <a:spcBef>
                <a:spcPts val="0"/>
              </a:spcBef>
              <a:spcAft>
                <a:spcPts val="0"/>
              </a:spcAft>
              <a:buClr>
                <a:srgbClr val="0BD0D9"/>
              </a:buClr>
              <a:buSzPct val="95000"/>
              <a:buFont typeface="Wingdings 2"/>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Arial"/>
              </a:rPr>
              <a:t>cesar_blanco@fws.gov</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1" name="Picture 20" descr="Map&#10;&#10;Description automatically generated">
            <a:extLst>
              <a:ext uri="{FF2B5EF4-FFF2-40B4-BE49-F238E27FC236}">
                <a16:creationId xmlns:a16="http://schemas.microsoft.com/office/drawing/2014/main" id="{AA6D973D-ADAB-F75D-C75F-E35936A09C0E}"/>
              </a:ext>
            </a:extLst>
          </p:cNvPr>
          <p:cNvPicPr>
            <a:picLocks noChangeAspect="1"/>
          </p:cNvPicPr>
          <p:nvPr/>
        </p:nvPicPr>
        <p:blipFill rotWithShape="1">
          <a:blip r:embed="rId5">
            <a:extLst>
              <a:ext uri="{28A0092B-C50C-407E-A947-70E740481C1C}">
                <a14:useLocalDpi xmlns:a14="http://schemas.microsoft.com/office/drawing/2010/main" val="0"/>
              </a:ext>
            </a:extLst>
          </a:blip>
          <a:srcRect t="2857"/>
          <a:stretch/>
        </p:blipFill>
        <p:spPr>
          <a:xfrm>
            <a:off x="7246840" y="93757"/>
            <a:ext cx="4844850" cy="2406766"/>
          </a:xfrm>
          <a:prstGeom prst="rect">
            <a:avLst/>
          </a:prstGeom>
        </p:spPr>
      </p:pic>
      <p:pic>
        <p:nvPicPr>
          <p:cNvPr id="7" name="Picture 6" descr="A picture containing person, indoor holding a large salmon fish">
            <a:extLst>
              <a:ext uri="{FF2B5EF4-FFF2-40B4-BE49-F238E27FC236}">
                <a16:creationId xmlns:a16="http://schemas.microsoft.com/office/drawing/2014/main" id="{8E45FB10-B733-98E5-59E5-D2D4B49F62F6}"/>
              </a:ext>
            </a:extLst>
          </p:cNvPr>
          <p:cNvPicPr>
            <a:picLocks noChangeAspect="1"/>
          </p:cNvPicPr>
          <p:nvPr/>
        </p:nvPicPr>
        <p:blipFill rotWithShape="1">
          <a:blip r:embed="rId6">
            <a:extLst>
              <a:ext uri="{28A0092B-C50C-407E-A947-70E740481C1C}">
                <a14:useLocalDpi xmlns:a14="http://schemas.microsoft.com/office/drawing/2010/main" val="0"/>
              </a:ext>
            </a:extLst>
          </a:blip>
          <a:srcRect l="30424" t="10345" r="17727" b="15792"/>
          <a:stretch/>
        </p:blipFill>
        <p:spPr>
          <a:xfrm>
            <a:off x="5583778" y="1993162"/>
            <a:ext cx="2153253" cy="3067531"/>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B77D2B4D-B0C8-E0D8-B4D6-1B4264545B9C}"/>
              </a:ext>
            </a:extLst>
          </p:cNvPr>
          <p:cNvSpPr txBox="1"/>
          <p:nvPr/>
        </p:nvSpPr>
        <p:spPr>
          <a:xfrm>
            <a:off x="151369" y="1352821"/>
            <a:ext cx="72721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https://www.fws.gov/program/aquatic-invasive-species/contact-us</a:t>
            </a:r>
          </a:p>
        </p:txBody>
      </p:sp>
    </p:spTree>
    <p:extLst>
      <p:ext uri="{BB962C8B-B14F-4D97-AF65-F5344CB8AC3E}">
        <p14:creationId xmlns:p14="http://schemas.microsoft.com/office/powerpoint/2010/main" val="365842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E200A9-4FEF-4A9C-A38A-AD7138D9ED50}"/>
              </a:ext>
            </a:extLst>
          </p:cNvPr>
          <p:cNvSpPr>
            <a:spLocks noGrp="1"/>
          </p:cNvSpPr>
          <p:nvPr>
            <p:ph type="title"/>
          </p:nvPr>
        </p:nvSpPr>
        <p:spPr>
          <a:xfrm>
            <a:off x="558018" y="638029"/>
            <a:ext cx="5049032" cy="3108471"/>
          </a:xfrm>
        </p:spPr>
        <p:txBody>
          <a:bodyPr>
            <a:noAutofit/>
          </a:bodyPr>
          <a:lstStyle/>
          <a:p>
            <a:r>
              <a:rPr lang="en-US" sz="8000" dirty="0">
                <a:effectLst>
                  <a:outerShdw blurRad="38100" dist="38100" dir="2700000" algn="tl">
                    <a:srgbClr val="000000">
                      <a:alpha val="43137"/>
                    </a:srgbClr>
                  </a:outerShdw>
                </a:effectLst>
              </a:rPr>
              <a:t>Program Priorities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080" t="186" r="-104" b="-186"/>
          <a:stretch/>
        </p:blipFill>
        <p:spPr>
          <a:xfrm>
            <a:off x="4845269" y="536028"/>
            <a:ext cx="6842234" cy="5657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661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DC0A38-3088-4D10-A8A9-A58BDD470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5">
            <a:extLst>
              <a:ext uri="{FF2B5EF4-FFF2-40B4-BE49-F238E27FC236}">
                <a16:creationId xmlns:a16="http://schemas.microsoft.com/office/drawing/2014/main" id="{5871F11B-1FC9-48D4-894F-3771006534F6}"/>
              </a:ext>
            </a:extLst>
          </p:cNvPr>
          <p:cNvPicPr>
            <a:picLocks noChangeAspect="1"/>
          </p:cNvPicPr>
          <p:nvPr/>
        </p:nvPicPr>
        <p:blipFill rotWithShape="1">
          <a:blip r:embed="rId3">
            <a:alphaModFix amt="60000"/>
          </a:blip>
          <a:srcRect t="18500" r="1" b="1"/>
          <a:stretch/>
        </p:blipFill>
        <p:spPr>
          <a:xfrm>
            <a:off x="231140" y="243840"/>
            <a:ext cx="11732261" cy="6382512"/>
          </a:xfrm>
          <a:prstGeom prst="rect">
            <a:avLst/>
          </a:prstGeom>
        </p:spPr>
      </p:pic>
      <p:sp>
        <p:nvSpPr>
          <p:cNvPr id="4" name="TextBox 3">
            <a:extLst>
              <a:ext uri="{FF2B5EF4-FFF2-40B4-BE49-F238E27FC236}">
                <a16:creationId xmlns:a16="http://schemas.microsoft.com/office/drawing/2014/main" id="{EB9B1DFB-C9D7-4ACC-90DC-4619996431A3}"/>
              </a:ext>
            </a:extLst>
          </p:cNvPr>
          <p:cNvSpPr txBox="1"/>
          <p:nvPr/>
        </p:nvSpPr>
        <p:spPr>
          <a:xfrm>
            <a:off x="882869" y="239267"/>
            <a:ext cx="10552386" cy="638251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457200" indent="-182880" defTabSz="914400">
              <a:lnSpc>
                <a:spcPct val="90000"/>
              </a:lnSpc>
              <a:spcAft>
                <a:spcPts val="600"/>
              </a:spcAft>
              <a:buClr>
                <a:schemeClr val="accent1"/>
              </a:buClr>
              <a:buSzPct val="80000"/>
              <a:buFont typeface="Corbel" pitchFamily="34" charset="0"/>
              <a:buChar char="•"/>
            </a:pPr>
            <a:r>
              <a:rPr lang="en-US" sz="4400" dirty="0">
                <a:solidFill>
                  <a:schemeClr val="bg1"/>
                </a:solidFill>
              </a:rPr>
              <a:t>Prevention</a:t>
            </a:r>
          </a:p>
          <a:p>
            <a:pPr marL="914400" lvl="1"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Horizon Scanning</a:t>
            </a:r>
          </a:p>
          <a:p>
            <a:pPr marL="914400" lvl="1" indent="-182880" defTabSz="914400">
              <a:lnSpc>
                <a:spcPct val="90000"/>
              </a:lnSpc>
              <a:spcAft>
                <a:spcPts val="600"/>
              </a:spcAft>
              <a:buClr>
                <a:schemeClr val="accent1"/>
              </a:buClr>
              <a:buSzPct val="80000"/>
              <a:buFont typeface="Corbel" pitchFamily="34" charset="0"/>
              <a:buChar char="•"/>
            </a:pPr>
            <a:r>
              <a:rPr lang="en-US" sz="3200" dirty="0">
                <a:solidFill>
                  <a:schemeClr val="bg1"/>
                </a:solidFill>
              </a:rPr>
              <a:t>Risk Assessments (species), HACCP (activities)</a:t>
            </a:r>
          </a:p>
          <a:p>
            <a:pPr marL="457200" indent="-182880" defTabSz="914400">
              <a:lnSpc>
                <a:spcPct val="90000"/>
              </a:lnSpc>
              <a:spcAft>
                <a:spcPts val="600"/>
              </a:spcAft>
              <a:buClr>
                <a:schemeClr val="accent1"/>
              </a:buClr>
              <a:buSzPct val="80000"/>
              <a:buFont typeface="Corbel" pitchFamily="34" charset="0"/>
              <a:buChar char="•"/>
            </a:pPr>
            <a:r>
              <a:rPr lang="en-US" sz="4400" dirty="0">
                <a:solidFill>
                  <a:schemeClr val="bg1"/>
                </a:solidFill>
              </a:rPr>
              <a:t>Early Detection </a:t>
            </a:r>
          </a:p>
          <a:p>
            <a:pPr marL="914400" lvl="1" indent="-182880" defTabSz="914400">
              <a:lnSpc>
                <a:spcPct val="90000"/>
              </a:lnSpc>
              <a:spcAft>
                <a:spcPts val="600"/>
              </a:spcAft>
              <a:buClr>
                <a:schemeClr val="accent1"/>
              </a:buClr>
              <a:buSzPct val="80000"/>
              <a:buFont typeface="Corbel" pitchFamily="34" charset="0"/>
              <a:buChar char="•"/>
            </a:pPr>
            <a:r>
              <a:rPr lang="en-US" sz="3600" dirty="0">
                <a:solidFill>
                  <a:schemeClr val="bg1"/>
                </a:solidFill>
              </a:rPr>
              <a:t>Broad Spectrum Monitoring</a:t>
            </a:r>
          </a:p>
          <a:p>
            <a:pPr marL="914400" lvl="1" indent="-182880" defTabSz="914400">
              <a:lnSpc>
                <a:spcPct val="90000"/>
              </a:lnSpc>
              <a:spcAft>
                <a:spcPts val="600"/>
              </a:spcAft>
              <a:buClr>
                <a:schemeClr val="accent1"/>
              </a:buClr>
              <a:buSzPct val="80000"/>
              <a:buFont typeface="Corbel" pitchFamily="34" charset="0"/>
              <a:buChar char="•"/>
            </a:pPr>
            <a:r>
              <a:rPr lang="en-US" sz="3600" dirty="0">
                <a:solidFill>
                  <a:schemeClr val="bg1"/>
                </a:solidFill>
              </a:rPr>
              <a:t>Targeted Species Monitoring</a:t>
            </a:r>
          </a:p>
          <a:p>
            <a:pPr marL="457200" indent="-182880" defTabSz="914400">
              <a:lnSpc>
                <a:spcPct val="90000"/>
              </a:lnSpc>
              <a:spcAft>
                <a:spcPts val="600"/>
              </a:spcAft>
              <a:buClr>
                <a:schemeClr val="accent1"/>
              </a:buClr>
              <a:buSzPct val="80000"/>
              <a:buFont typeface="Corbel" pitchFamily="34" charset="0"/>
              <a:buChar char="•"/>
            </a:pPr>
            <a:r>
              <a:rPr lang="en-US" sz="4400" dirty="0">
                <a:solidFill>
                  <a:schemeClr val="bg1"/>
                </a:solidFill>
              </a:rPr>
              <a:t>Rapid Response</a:t>
            </a:r>
          </a:p>
          <a:p>
            <a:pPr marL="457200" indent="-182880" defTabSz="914400">
              <a:lnSpc>
                <a:spcPct val="90000"/>
              </a:lnSpc>
              <a:spcAft>
                <a:spcPts val="600"/>
              </a:spcAft>
              <a:buClr>
                <a:schemeClr val="accent1"/>
              </a:buClr>
              <a:buSzPct val="80000"/>
              <a:buFont typeface="Corbel" pitchFamily="34" charset="0"/>
              <a:buChar char="•"/>
            </a:pPr>
            <a:r>
              <a:rPr lang="en-US" sz="4400" dirty="0">
                <a:solidFill>
                  <a:schemeClr val="bg1"/>
                </a:solidFill>
              </a:rPr>
              <a:t>Control / Management</a:t>
            </a:r>
          </a:p>
          <a:p>
            <a:pPr marL="914400" lvl="1" indent="-182880" defTabSz="914400">
              <a:lnSpc>
                <a:spcPct val="90000"/>
              </a:lnSpc>
              <a:spcAft>
                <a:spcPts val="600"/>
              </a:spcAft>
              <a:buClr>
                <a:schemeClr val="accent1"/>
              </a:buClr>
              <a:buSzPct val="80000"/>
              <a:buFont typeface="Corbel" pitchFamily="34" charset="0"/>
              <a:buChar char="•"/>
            </a:pPr>
            <a:r>
              <a:rPr lang="en-US" sz="3600" dirty="0">
                <a:solidFill>
                  <a:schemeClr val="bg1"/>
                </a:solidFill>
              </a:rPr>
              <a:t>YY male fish (brook trout) pilot project</a:t>
            </a:r>
          </a:p>
          <a:p>
            <a:pPr marL="457200" indent="-182880" defTabSz="914400">
              <a:lnSpc>
                <a:spcPct val="90000"/>
              </a:lnSpc>
              <a:spcAft>
                <a:spcPts val="600"/>
              </a:spcAft>
              <a:buClr>
                <a:schemeClr val="accent1"/>
              </a:buClr>
              <a:buSzPct val="80000"/>
              <a:buFont typeface="Corbel" pitchFamily="34" charset="0"/>
              <a:buChar char="•"/>
            </a:pPr>
            <a:r>
              <a:rPr lang="en-US" sz="4400" dirty="0">
                <a:solidFill>
                  <a:schemeClr val="bg1"/>
                </a:solidFill>
              </a:rPr>
              <a:t>Coordination / Communication</a:t>
            </a:r>
          </a:p>
        </p:txBody>
      </p:sp>
    </p:spTree>
    <p:extLst>
      <p:ext uri="{BB962C8B-B14F-4D97-AF65-F5344CB8AC3E}">
        <p14:creationId xmlns:p14="http://schemas.microsoft.com/office/powerpoint/2010/main" val="305047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43" y="1"/>
            <a:ext cx="7660037" cy="6858000"/>
          </a:xfrm>
          <a:prstGeom prst="rect">
            <a:avLst/>
          </a:prstGeom>
        </p:spPr>
      </p:pic>
      <p:sp>
        <p:nvSpPr>
          <p:cNvPr id="3" name="Oval 2"/>
          <p:cNvSpPr/>
          <p:nvPr/>
        </p:nvSpPr>
        <p:spPr>
          <a:xfrm>
            <a:off x="4413767" y="1010092"/>
            <a:ext cx="3391787" cy="193512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999" y="581979"/>
            <a:ext cx="10058400" cy="6276022"/>
          </a:xfrm>
          <a:prstGeom prst="rect">
            <a:avLst/>
          </a:prstGeom>
        </p:spPr>
      </p:pic>
    </p:spTree>
    <p:extLst>
      <p:ext uri="{BB962C8B-B14F-4D97-AF65-F5344CB8AC3E}">
        <p14:creationId xmlns:p14="http://schemas.microsoft.com/office/powerpoint/2010/main" val="397290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ED0F-F4B7-6722-393D-3BBFCFC899BA}"/>
              </a:ext>
            </a:extLst>
          </p:cNvPr>
          <p:cNvSpPr>
            <a:spLocks noGrp="1"/>
          </p:cNvSpPr>
          <p:nvPr>
            <p:ph type="title"/>
          </p:nvPr>
        </p:nvSpPr>
        <p:spPr>
          <a:xfrm>
            <a:off x="824412" y="457201"/>
            <a:ext cx="9875520" cy="1356360"/>
          </a:xfrm>
        </p:spPr>
        <p:txBody>
          <a:bodyPr>
            <a:normAutofit/>
          </a:bodyPr>
          <a:lstStyle/>
          <a:p>
            <a:r>
              <a:rPr lang="en-US" sz="6000" dirty="0">
                <a:effectLst>
                  <a:outerShdw blurRad="38100" dist="38100" dir="2700000" algn="tl">
                    <a:srgbClr val="000000">
                      <a:alpha val="43137"/>
                    </a:srgbClr>
                  </a:outerShdw>
                </a:effectLst>
              </a:rPr>
              <a:t>PREVENTION</a:t>
            </a:r>
          </a:p>
        </p:txBody>
      </p:sp>
      <p:sp>
        <p:nvSpPr>
          <p:cNvPr id="3" name="Content Placeholder 2">
            <a:extLst>
              <a:ext uri="{FF2B5EF4-FFF2-40B4-BE49-F238E27FC236}">
                <a16:creationId xmlns:a16="http://schemas.microsoft.com/office/drawing/2014/main" id="{2FF68370-4A9A-FB3A-9990-8A04CE97F39E}"/>
              </a:ext>
            </a:extLst>
          </p:cNvPr>
          <p:cNvSpPr>
            <a:spLocks noGrp="1"/>
          </p:cNvSpPr>
          <p:nvPr>
            <p:ph idx="1"/>
          </p:nvPr>
        </p:nvSpPr>
        <p:spPr>
          <a:xfrm>
            <a:off x="1140351" y="1690777"/>
            <a:ext cx="8952555" cy="4840651"/>
          </a:xfrm>
        </p:spPr>
        <p:txBody>
          <a:bodyPr>
            <a:normAutofit lnSpcReduction="10000"/>
          </a:bodyPr>
          <a:lstStyle/>
          <a:p>
            <a:r>
              <a:rPr lang="en-US" sz="3200" dirty="0">
                <a:latin typeface="Arial" panose="020B0604020202020204" pitchFamily="34" charset="0"/>
                <a:cs typeface="Arial" panose="020B0604020202020204" pitchFamily="34" charset="0"/>
              </a:rPr>
              <a:t> Horizon Scanning</a:t>
            </a:r>
            <a:br>
              <a:rPr lang="en-US" sz="3200" dirty="0">
                <a:latin typeface="Arial" panose="020B0604020202020204" pitchFamily="34" charset="0"/>
                <a:cs typeface="Arial" panose="020B0604020202020204" pitchFamily="34" charset="0"/>
              </a:rPr>
            </a:br>
            <a:r>
              <a:rPr lang="en-US" sz="2400" b="0" i="0" u="sng" dirty="0">
                <a:solidFill>
                  <a:srgbClr val="404041"/>
                </a:solidFill>
                <a:effectLst/>
                <a:latin typeface="proxima-nova"/>
                <a:hlinkClick r:id="rId3"/>
              </a:rPr>
              <a:t>Northwest Science, 97(1-2)</a:t>
            </a:r>
            <a:r>
              <a:rPr lang="en-US" sz="2400" b="0" i="0" dirty="0">
                <a:solidFill>
                  <a:srgbClr val="404041"/>
                </a:solidFill>
                <a:effectLst/>
                <a:latin typeface="proxima-nova"/>
              </a:rPr>
              <a:t>:26-36 (2024). </a:t>
            </a:r>
            <a:r>
              <a:rPr lang="en-US" sz="2400" b="0" i="0" u="sng" dirty="0">
                <a:solidFill>
                  <a:srgbClr val="404041"/>
                </a:solidFill>
                <a:effectLst/>
                <a:latin typeface="proxima-nova"/>
                <a:hlinkClick r:id="rId4"/>
              </a:rPr>
              <a:t>https://doi.org/10.3955/046.097.0104</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Risk Assessment Screening</a:t>
            </a:r>
            <a:br>
              <a:rPr lang="en-US" sz="32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hlinkClick r:id="rId5"/>
              </a:rPr>
              <a:t>https://www.fws.gov/story/ecological-risk-screening-summaries</a:t>
            </a:r>
            <a:r>
              <a:rPr lang="en-US" sz="2400" dirty="0">
                <a:latin typeface="Arial" panose="020B0604020202020204" pitchFamily="34" charset="0"/>
                <a:cs typeface="Arial" panose="020B0604020202020204" pitchFamily="34" charset="0"/>
              </a:rPr>
              <a:t> </a:t>
            </a:r>
          </a:p>
          <a:p>
            <a:pPr>
              <a:spcBef>
                <a:spcPts val="3000"/>
              </a:spcBef>
            </a:pPr>
            <a:r>
              <a:rPr lang="en-US" sz="3200" dirty="0">
                <a:latin typeface="Arial" panose="020B0604020202020204" pitchFamily="34" charset="0"/>
                <a:cs typeface="Arial" panose="020B0604020202020204" pitchFamily="34" charset="0"/>
              </a:rPr>
              <a:t>Hazard Analysis Critical Control Point (HACCP) planning</a:t>
            </a:r>
          </a:p>
          <a:p>
            <a:pPr lvl="1"/>
            <a:r>
              <a:rPr lang="en-US" sz="2400" dirty="0">
                <a:latin typeface="Arial" panose="020B0604020202020204" pitchFamily="34" charset="0"/>
                <a:cs typeface="Arial" panose="020B0604020202020204" pitchFamily="34" charset="0"/>
              </a:rPr>
              <a:t>2-day certification classes (hosted in March and Sept. 2024)</a:t>
            </a:r>
          </a:p>
          <a:p>
            <a:pPr lvl="1"/>
            <a:r>
              <a:rPr lang="en-US" sz="2400" dirty="0">
                <a:latin typeface="Arial" panose="020B0604020202020204" pitchFamily="34" charset="0"/>
                <a:cs typeface="Arial" panose="020B0604020202020204" pitchFamily="34" charset="0"/>
              </a:rPr>
              <a:t>3-day Train-the-Trainer workshop (Jan. 2025)</a:t>
            </a:r>
          </a:p>
          <a:p>
            <a:pPr lvl="1"/>
            <a:r>
              <a:rPr lang="en-US" sz="2400" dirty="0">
                <a:latin typeface="Arial" panose="020B0604020202020204" pitchFamily="34" charset="0"/>
                <a:cs typeface="Arial" panose="020B0604020202020204" pitchFamily="34" charset="0"/>
              </a:rPr>
              <a:t>Multiple classes scheduled in 2025</a:t>
            </a:r>
          </a:p>
          <a:p>
            <a:pPr marL="45720" indent="0">
              <a:buNone/>
            </a:pPr>
            <a:endParaRPr lang="en-US" sz="13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122C815-A7B6-5D09-48DA-6BCA1BBD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1886" y="851712"/>
            <a:ext cx="4130545" cy="2577288"/>
          </a:xfrm>
          <a:prstGeom prst="rect">
            <a:avLst/>
          </a:prstGeom>
        </p:spPr>
      </p:pic>
    </p:spTree>
    <p:extLst>
      <p:ext uri="{BB962C8B-B14F-4D97-AF65-F5344CB8AC3E}">
        <p14:creationId xmlns:p14="http://schemas.microsoft.com/office/powerpoint/2010/main" val="300583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ED0F-F4B7-6722-393D-3BBFCFC899BA}"/>
              </a:ext>
            </a:extLst>
          </p:cNvPr>
          <p:cNvSpPr>
            <a:spLocks noGrp="1"/>
          </p:cNvSpPr>
          <p:nvPr>
            <p:ph type="title"/>
          </p:nvPr>
        </p:nvSpPr>
        <p:spPr>
          <a:xfrm>
            <a:off x="824412" y="457201"/>
            <a:ext cx="9875520" cy="1356360"/>
          </a:xfrm>
        </p:spPr>
        <p:txBody>
          <a:bodyPr>
            <a:normAutofit/>
          </a:bodyPr>
          <a:lstStyle/>
          <a:p>
            <a:r>
              <a:rPr lang="en-US" sz="6000" dirty="0">
                <a:effectLst>
                  <a:outerShdw blurRad="38100" dist="38100" dir="2700000" algn="tl">
                    <a:srgbClr val="000000">
                      <a:alpha val="43137"/>
                    </a:srgbClr>
                  </a:outerShdw>
                </a:effectLst>
              </a:rPr>
              <a:t>EARLY DETECTION</a:t>
            </a:r>
          </a:p>
        </p:txBody>
      </p:sp>
      <p:sp>
        <p:nvSpPr>
          <p:cNvPr id="3" name="Content Placeholder 2">
            <a:extLst>
              <a:ext uri="{FF2B5EF4-FFF2-40B4-BE49-F238E27FC236}">
                <a16:creationId xmlns:a16="http://schemas.microsoft.com/office/drawing/2014/main" id="{2FF68370-4A9A-FB3A-9990-8A04CE97F39E}"/>
              </a:ext>
            </a:extLst>
          </p:cNvPr>
          <p:cNvSpPr>
            <a:spLocks noGrp="1"/>
          </p:cNvSpPr>
          <p:nvPr>
            <p:ph idx="1"/>
          </p:nvPr>
        </p:nvSpPr>
        <p:spPr>
          <a:xfrm>
            <a:off x="1140351" y="1690777"/>
            <a:ext cx="8952555" cy="4840651"/>
          </a:xfrm>
        </p:spPr>
        <p:txBody>
          <a:bodyPr>
            <a:normAutofit/>
          </a:bodyPr>
          <a:lstStyle/>
          <a:p>
            <a:r>
              <a:rPr lang="en-US" sz="3200" dirty="0">
                <a:latin typeface="Arial" panose="020B0604020202020204" pitchFamily="34" charset="0"/>
                <a:cs typeface="Arial" panose="020B0604020202020204" pitchFamily="34" charset="0"/>
              </a:rPr>
              <a:t> Monitoring (targeted species &amp; multi-species)</a:t>
            </a:r>
          </a:p>
          <a:p>
            <a:pPr>
              <a:spcBef>
                <a:spcPts val="3000"/>
              </a:spcBef>
            </a:pPr>
            <a:r>
              <a:rPr lang="en-US" sz="3200" dirty="0">
                <a:latin typeface="Arial" panose="020B0604020202020204" pitchFamily="34" charset="0"/>
                <a:cs typeface="Arial" panose="020B0604020202020204" pitchFamily="34" charset="0"/>
              </a:rPr>
              <a:t> Expanding laboratory capacity</a:t>
            </a:r>
          </a:p>
          <a:p>
            <a:pPr lvl="3"/>
            <a:r>
              <a:rPr lang="en-US" sz="2400" dirty="0">
                <a:latin typeface="Arial" panose="020B0604020202020204" pitchFamily="34" charset="0"/>
                <a:cs typeface="Arial" panose="020B0604020202020204" pitchFamily="34" charset="0"/>
              </a:rPr>
              <a:t>Molecular Laboratory Expansion</a:t>
            </a:r>
          </a:p>
          <a:p>
            <a:pPr lvl="3"/>
            <a:r>
              <a:rPr lang="en-US" sz="2400" dirty="0">
                <a:latin typeface="Arial" panose="020B0604020202020204" pitchFamily="34" charset="0"/>
                <a:cs typeface="Arial" panose="020B0604020202020204" pitchFamily="34" charset="0"/>
              </a:rPr>
              <a:t>Validated genetic marker development</a:t>
            </a:r>
          </a:p>
          <a:p>
            <a:pPr lvl="3"/>
            <a:endParaRPr lang="en-US" sz="24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Classroom learning </a:t>
            </a:r>
          </a:p>
          <a:p>
            <a:pPr lvl="3"/>
            <a:r>
              <a:rPr lang="en-US" sz="2600" dirty="0">
                <a:latin typeface="Arial" panose="020B0604020202020204" pitchFamily="34" charset="0"/>
                <a:cs typeface="Arial" panose="020B0604020202020204" pitchFamily="34" charset="0"/>
              </a:rPr>
              <a:t>eDNA: study design, implementation &amp; application</a:t>
            </a:r>
          </a:p>
          <a:p>
            <a:pPr lvl="3"/>
            <a:r>
              <a:rPr lang="en-US" sz="2600" dirty="0">
                <a:latin typeface="Arial" panose="020B0604020202020204" pitchFamily="34" charset="0"/>
                <a:cs typeface="Arial" panose="020B0604020202020204" pitchFamily="34" charset="0"/>
              </a:rPr>
              <a:t>Class FWS-CSP2010</a:t>
            </a:r>
          </a:p>
          <a:p>
            <a:pPr lvl="3"/>
            <a:r>
              <a:rPr lang="en-US" sz="2600" dirty="0">
                <a:latin typeface="Arial" panose="020B0604020202020204" pitchFamily="34" charset="0"/>
                <a:cs typeface="Arial" panose="020B0604020202020204" pitchFamily="34" charset="0"/>
              </a:rPr>
              <a:t>March 24-28, 2025 in San Marcos, TX</a:t>
            </a:r>
          </a:p>
        </p:txBody>
      </p:sp>
    </p:spTree>
    <p:extLst>
      <p:ext uri="{BB962C8B-B14F-4D97-AF65-F5344CB8AC3E}">
        <p14:creationId xmlns:p14="http://schemas.microsoft.com/office/powerpoint/2010/main" val="4114084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6ED0F-F4B7-6722-393D-3BBFCFC899BA}"/>
              </a:ext>
            </a:extLst>
          </p:cNvPr>
          <p:cNvSpPr>
            <a:spLocks noGrp="1"/>
          </p:cNvSpPr>
          <p:nvPr>
            <p:ph type="title"/>
          </p:nvPr>
        </p:nvSpPr>
        <p:spPr>
          <a:xfrm>
            <a:off x="824412" y="457201"/>
            <a:ext cx="9875520" cy="1356360"/>
          </a:xfrm>
        </p:spPr>
        <p:txBody>
          <a:bodyPr>
            <a:normAutofit/>
          </a:bodyPr>
          <a:lstStyle/>
          <a:p>
            <a:r>
              <a:rPr lang="en-US" sz="6000" dirty="0">
                <a:effectLst>
                  <a:outerShdw blurRad="38100" dist="38100" dir="2700000" algn="tl">
                    <a:srgbClr val="000000">
                      <a:alpha val="43137"/>
                    </a:srgbClr>
                  </a:outerShdw>
                </a:effectLst>
              </a:rPr>
              <a:t>EARLY DETECTION</a:t>
            </a:r>
          </a:p>
        </p:txBody>
      </p:sp>
      <p:sp>
        <p:nvSpPr>
          <p:cNvPr id="3" name="Content Placeholder 2">
            <a:extLst>
              <a:ext uri="{FF2B5EF4-FFF2-40B4-BE49-F238E27FC236}">
                <a16:creationId xmlns:a16="http://schemas.microsoft.com/office/drawing/2014/main" id="{2FF68370-4A9A-FB3A-9990-8A04CE97F39E}"/>
              </a:ext>
            </a:extLst>
          </p:cNvPr>
          <p:cNvSpPr>
            <a:spLocks noGrp="1"/>
          </p:cNvSpPr>
          <p:nvPr>
            <p:ph idx="1"/>
          </p:nvPr>
        </p:nvSpPr>
        <p:spPr>
          <a:xfrm>
            <a:off x="1140352" y="1965959"/>
            <a:ext cx="9875520" cy="4565469"/>
          </a:xfrm>
        </p:spPr>
        <p:txBody>
          <a:bodyPr>
            <a:normAutofit lnSpcReduction="10000"/>
          </a:bodyPr>
          <a:lstStyle/>
          <a:p>
            <a:r>
              <a:rPr lang="en-US" sz="3200" dirty="0">
                <a:latin typeface="Arial" panose="020B0604020202020204" pitchFamily="34" charset="0"/>
                <a:cs typeface="Arial" panose="020B0604020202020204" pitchFamily="34" charset="0"/>
              </a:rPr>
              <a:t> Visual inspection surveys</a:t>
            </a:r>
          </a:p>
          <a:p>
            <a:pPr marL="45720" indent="0">
              <a:buNone/>
            </a:pPr>
            <a:endParaRPr lang="en-US" sz="13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eDNA monitoring </a:t>
            </a:r>
          </a:p>
          <a:p>
            <a:pPr lvl="2"/>
            <a:r>
              <a:rPr lang="en-US" sz="2800" dirty="0">
                <a:latin typeface="Arial" panose="020B0604020202020204" pitchFamily="34" charset="0"/>
                <a:cs typeface="Arial" panose="020B0604020202020204" pitchFamily="34" charset="0"/>
              </a:rPr>
              <a:t>Zebra &amp; Quagga mussel</a:t>
            </a:r>
          </a:p>
          <a:p>
            <a:pPr lvl="2"/>
            <a:r>
              <a:rPr lang="en-US" sz="2800" dirty="0">
                <a:latin typeface="Arial" panose="020B0604020202020204" pitchFamily="34" charset="0"/>
                <a:cs typeface="Arial" panose="020B0604020202020204" pitchFamily="34" charset="0"/>
              </a:rPr>
              <a:t>Northern pike</a:t>
            </a:r>
          </a:p>
          <a:p>
            <a:pPr lvl="2"/>
            <a:r>
              <a:rPr lang="en-US" sz="2800" dirty="0">
                <a:latin typeface="Arial" panose="020B0604020202020204" pitchFamily="34" charset="0"/>
                <a:cs typeface="Arial" panose="020B0604020202020204" pitchFamily="34" charset="0"/>
              </a:rPr>
              <a:t>New Zealand </a:t>
            </a:r>
            <a:r>
              <a:rPr lang="en-US" sz="2800" dirty="0" err="1">
                <a:latin typeface="Arial" panose="020B0604020202020204" pitchFamily="34" charset="0"/>
                <a:cs typeface="Arial" panose="020B0604020202020204" pitchFamily="34" charset="0"/>
              </a:rPr>
              <a:t>mudsnail</a:t>
            </a:r>
            <a:endParaRPr lang="en-US" sz="2800" dirty="0">
              <a:latin typeface="Arial" panose="020B0604020202020204" pitchFamily="34" charset="0"/>
              <a:cs typeface="Arial" panose="020B0604020202020204" pitchFamily="34" charset="0"/>
            </a:endParaRPr>
          </a:p>
          <a:p>
            <a:pPr lvl="2"/>
            <a:r>
              <a:rPr lang="en-US" sz="2800" dirty="0">
                <a:latin typeface="Arial" panose="020B0604020202020204" pitchFamily="34" charset="0"/>
                <a:cs typeface="Arial" panose="020B0604020202020204" pitchFamily="34" charset="0"/>
              </a:rPr>
              <a:t>Carp species</a:t>
            </a:r>
          </a:p>
          <a:p>
            <a:pPr marL="548640" lvl="2" indent="0">
              <a:buNone/>
            </a:pPr>
            <a:endParaRPr lang="en-US" sz="13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FY24 – testing different eDNA protocols for high priority AIS for surveillance at NFH</a:t>
            </a:r>
          </a:p>
        </p:txBody>
      </p:sp>
      <p:pic>
        <p:nvPicPr>
          <p:cNvPr id="4" name="Picture 3">
            <a:extLst>
              <a:ext uri="{FF2B5EF4-FFF2-40B4-BE49-F238E27FC236}">
                <a16:creationId xmlns:a16="http://schemas.microsoft.com/office/drawing/2014/main" id="{015F19CA-F9A0-2FBB-A1CC-044FAE5A1A33}"/>
              </a:ext>
            </a:extLst>
          </p:cNvPr>
          <p:cNvPicPr>
            <a:picLocks noChangeAspect="1"/>
          </p:cNvPicPr>
          <p:nvPr/>
        </p:nvPicPr>
        <p:blipFill>
          <a:blip r:embed="rId3"/>
          <a:stretch>
            <a:fillRect/>
          </a:stretch>
        </p:blipFill>
        <p:spPr>
          <a:xfrm>
            <a:off x="7291764" y="1370797"/>
            <a:ext cx="4660531" cy="3673643"/>
          </a:xfrm>
          <a:prstGeom prst="rect">
            <a:avLst/>
          </a:prstGeom>
        </p:spPr>
      </p:pic>
    </p:spTree>
    <p:extLst>
      <p:ext uri="{BB962C8B-B14F-4D97-AF65-F5344CB8AC3E}">
        <p14:creationId xmlns:p14="http://schemas.microsoft.com/office/powerpoint/2010/main" val="113309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9800" y="1145822"/>
            <a:ext cx="7964286" cy="4566356"/>
          </a:xfrm>
        </p:spPr>
        <p:txBody>
          <a:bodyPr>
            <a:noAutofit/>
          </a:bodyPr>
          <a:lstStyle/>
          <a:p>
            <a:r>
              <a:rPr lang="en-US" dirty="0"/>
              <a:t>Nationally</a:t>
            </a:r>
            <a:br>
              <a:rPr lang="en-US" dirty="0"/>
            </a:br>
            <a:r>
              <a:rPr lang="en-US" dirty="0"/>
              <a:t>Coordinated</a:t>
            </a:r>
            <a:br>
              <a:rPr lang="en-US" dirty="0"/>
            </a:br>
            <a:r>
              <a:rPr lang="en-US" dirty="0"/>
              <a:t>Early Detection</a:t>
            </a:r>
            <a:br>
              <a:rPr lang="en-US" dirty="0"/>
            </a:br>
            <a:r>
              <a:rPr lang="en-US" dirty="0"/>
              <a:t>Rapid Response</a:t>
            </a:r>
            <a:br>
              <a:rPr lang="en-US" dirty="0"/>
            </a:br>
            <a:r>
              <a:rPr lang="en-US" dirty="0"/>
              <a:t>Program</a:t>
            </a:r>
          </a:p>
        </p:txBody>
      </p:sp>
      <p:sp>
        <p:nvSpPr>
          <p:cNvPr id="4" name="Text Placeholder 3"/>
          <p:cNvSpPr>
            <a:spLocks noGrp="1"/>
          </p:cNvSpPr>
          <p:nvPr>
            <p:ph type="body" sz="half" idx="4294967295"/>
          </p:nvPr>
        </p:nvSpPr>
        <p:spPr>
          <a:xfrm>
            <a:off x="1842128" y="1600200"/>
            <a:ext cx="4487538" cy="2743200"/>
          </a:xfrm>
        </p:spPr>
        <p:txBody>
          <a:bodyPr>
            <a:normAutofit/>
          </a:bodyPr>
          <a:lstStyle/>
          <a:p>
            <a:pPr marL="0" indent="0">
              <a:buNone/>
            </a:pPr>
            <a:endParaRPr lang="en-US" sz="2400" dirty="0"/>
          </a:p>
          <a:p>
            <a:endParaRPr lang="en-US" sz="2400" dirty="0"/>
          </a:p>
          <a:p>
            <a:endParaRPr lang="en-US" sz="7200" dirty="0"/>
          </a:p>
          <a:p>
            <a:pPr marL="0" indent="0">
              <a:buNone/>
            </a:pPr>
            <a:endParaRPr lang="en-US" dirty="0"/>
          </a:p>
          <a:p>
            <a:pPr marL="0" indent="0">
              <a:buNone/>
            </a:pPr>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238991"/>
            <a:ext cx="4193771" cy="6380018"/>
          </a:xfrm>
          <a:prstGeom prst="rect">
            <a:avLst/>
          </a:prstGeom>
        </p:spPr>
      </p:pic>
    </p:spTree>
    <p:extLst>
      <p:ext uri="{BB962C8B-B14F-4D97-AF65-F5344CB8AC3E}">
        <p14:creationId xmlns:p14="http://schemas.microsoft.com/office/powerpoint/2010/main" val="2318098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45843-ADAC-A60E-43DE-3D9C6FD87534}"/>
              </a:ext>
            </a:extLst>
          </p:cNvPr>
          <p:cNvSpPr>
            <a:spLocks noGrp="1"/>
          </p:cNvSpPr>
          <p:nvPr>
            <p:ph type="title"/>
          </p:nvPr>
        </p:nvSpPr>
        <p:spPr>
          <a:xfrm>
            <a:off x="1097280" y="286603"/>
            <a:ext cx="10877006" cy="1450757"/>
          </a:xfrm>
        </p:spPr>
        <p:txBody>
          <a:bodyPr>
            <a:noAutofit/>
          </a:bodyPr>
          <a:lstStyle/>
          <a:p>
            <a:r>
              <a:rPr lang="en-US" sz="4000" b="1" dirty="0">
                <a:solidFill>
                  <a:schemeClr val="tx1"/>
                </a:solidFill>
                <a:latin typeface="+mn-lt"/>
              </a:rPr>
              <a:t>Implementation Highlights:</a:t>
            </a:r>
            <a:br>
              <a:rPr lang="en-US" sz="4000" b="1" dirty="0">
                <a:solidFill>
                  <a:schemeClr val="tx1"/>
                </a:solidFill>
                <a:latin typeface="+mn-lt"/>
              </a:rPr>
            </a:br>
            <a:r>
              <a:rPr lang="en-US" sz="4000" dirty="0">
                <a:solidFill>
                  <a:schemeClr val="tx1"/>
                </a:solidFill>
                <a:latin typeface="+mn-lt"/>
              </a:rPr>
              <a:t>Augmenting rapid response funding and capacity</a:t>
            </a:r>
          </a:p>
        </p:txBody>
      </p:sp>
      <p:pic>
        <p:nvPicPr>
          <p:cNvPr id="8" name="Picture 7" descr="https://upload.wikimedia.org/wikipedia/commons/thumb/0/0c/US-FishAndWildlifeService-Logo.svg/2000px-US-FishAndWildlifeService-Logo.svg.png">
            <a:extLst>
              <a:ext uri="{FF2B5EF4-FFF2-40B4-BE49-F238E27FC236}">
                <a16:creationId xmlns:a16="http://schemas.microsoft.com/office/drawing/2014/main" id="{969352A2-3E2E-D58E-0545-AE89789027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2524" y="5182950"/>
            <a:ext cx="708723" cy="8462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bout Us | Western Regional Panel">
            <a:extLst>
              <a:ext uri="{FF2B5EF4-FFF2-40B4-BE49-F238E27FC236}">
                <a16:creationId xmlns:a16="http://schemas.microsoft.com/office/drawing/2014/main" id="{8389F6E5-104F-644B-2E55-B097AC14A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379" y="5120639"/>
            <a:ext cx="1922331" cy="8032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5F1C6C3-28E5-8258-2D26-1EF77F159067}"/>
              </a:ext>
            </a:extLst>
          </p:cNvPr>
          <p:cNvGrpSpPr/>
          <p:nvPr/>
        </p:nvGrpSpPr>
        <p:grpSpPr>
          <a:xfrm>
            <a:off x="1363685" y="2031559"/>
            <a:ext cx="5265074" cy="3002831"/>
            <a:chOff x="724489" y="2305492"/>
            <a:chExt cx="6606283" cy="3723070"/>
          </a:xfrm>
        </p:grpSpPr>
        <p:pic>
          <p:nvPicPr>
            <p:cNvPr id="11" name="Picture 10">
              <a:extLst>
                <a:ext uri="{FF2B5EF4-FFF2-40B4-BE49-F238E27FC236}">
                  <a16:creationId xmlns:a16="http://schemas.microsoft.com/office/drawing/2014/main" id="{F9C35B6A-E3EB-4682-BD4A-48CD5160FCE1}"/>
                </a:ext>
              </a:extLst>
            </p:cNvPr>
            <p:cNvPicPr>
              <a:picLocks noChangeAspect="1"/>
            </p:cNvPicPr>
            <p:nvPr/>
          </p:nvPicPr>
          <p:blipFill rotWithShape="1">
            <a:blip r:embed="rId5"/>
            <a:srcRect t="15833" r="2867" b="64534"/>
            <a:stretch/>
          </p:blipFill>
          <p:spPr>
            <a:xfrm>
              <a:off x="724489" y="2305492"/>
              <a:ext cx="6606283" cy="751087"/>
            </a:xfrm>
            <a:prstGeom prst="rect">
              <a:avLst/>
            </a:prstGeom>
            <a:ln>
              <a:solidFill>
                <a:schemeClr val="tx1"/>
              </a:solidFill>
            </a:ln>
          </p:spPr>
        </p:pic>
        <p:pic>
          <p:nvPicPr>
            <p:cNvPr id="12" name="Picture 11">
              <a:extLst>
                <a:ext uri="{FF2B5EF4-FFF2-40B4-BE49-F238E27FC236}">
                  <a16:creationId xmlns:a16="http://schemas.microsoft.com/office/drawing/2014/main" id="{EBB45097-693F-1C7A-B013-27A4DA872F61}"/>
                </a:ext>
              </a:extLst>
            </p:cNvPr>
            <p:cNvPicPr>
              <a:picLocks noChangeAspect="1"/>
            </p:cNvPicPr>
            <p:nvPr/>
          </p:nvPicPr>
          <p:blipFill rotWithShape="1">
            <a:blip r:embed="rId6"/>
            <a:srcRect l="2023" t="23046" r="13876" b="8165"/>
            <a:stretch/>
          </p:blipFill>
          <p:spPr>
            <a:xfrm>
              <a:off x="724489" y="2989109"/>
              <a:ext cx="6606283" cy="3039453"/>
            </a:xfrm>
            <a:prstGeom prst="rect">
              <a:avLst/>
            </a:prstGeom>
            <a:ln>
              <a:solidFill>
                <a:schemeClr val="tx1"/>
              </a:solidFill>
            </a:ln>
          </p:spPr>
        </p:pic>
      </p:grpSp>
      <p:sp>
        <p:nvSpPr>
          <p:cNvPr id="2" name="TextBox 1">
            <a:extLst>
              <a:ext uri="{FF2B5EF4-FFF2-40B4-BE49-F238E27FC236}">
                <a16:creationId xmlns:a16="http://schemas.microsoft.com/office/drawing/2014/main" id="{164CD5D0-AA5F-2BDC-6448-6EDC29D11D15}"/>
              </a:ext>
            </a:extLst>
          </p:cNvPr>
          <p:cNvSpPr txBox="1"/>
          <p:nvPr/>
        </p:nvSpPr>
        <p:spPr>
          <a:xfrm>
            <a:off x="6691291" y="5120639"/>
            <a:ext cx="5130764"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Calibri" panose="020F0502020204030204"/>
                <a:ea typeface="+mn-ea"/>
                <a:cs typeface="+mn-cs"/>
              </a:rPr>
              <a:t>DOI Interjurisdictional Invasive Species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2626"/>
                </a:solidFill>
                <a:effectLst/>
                <a:uLnTx/>
                <a:uFillTx/>
                <a:latin typeface="Calibri" panose="020F0502020204030204"/>
                <a:ea typeface="+mn-ea"/>
                <a:cs typeface="+mn-cs"/>
              </a:rPr>
              <a:t>Rapid Response Team (</a:t>
            </a:r>
            <a:r>
              <a:rPr kumimoji="0" lang="en-US" sz="2400" b="1" i="0" u="none" strike="noStrike" kern="1200" cap="none" spc="0" normalizeH="0" baseline="0" noProof="0" dirty="0" err="1">
                <a:ln>
                  <a:noFill/>
                </a:ln>
                <a:solidFill>
                  <a:srgbClr val="262626"/>
                </a:solidFill>
                <a:effectLst/>
                <a:uLnTx/>
                <a:uFillTx/>
                <a:latin typeface="Calibri" panose="020F0502020204030204"/>
                <a:ea typeface="+mn-ea"/>
                <a:cs typeface="+mn-cs"/>
              </a:rPr>
              <a:t>IInSRRT</a:t>
            </a:r>
            <a:r>
              <a:rPr kumimoji="0" lang="en-US" sz="2400" b="1" i="0" u="none" strike="noStrike" kern="1200" cap="none" spc="0" normalizeH="0" baseline="0" noProof="0" dirty="0">
                <a:ln>
                  <a:noFill/>
                </a:ln>
                <a:solidFill>
                  <a:srgbClr val="262626"/>
                </a:solidFill>
                <a:effectLst/>
                <a:uLnTx/>
                <a:uFillTx/>
                <a:latin typeface="Calibri" panose="020F0502020204030204"/>
                <a:ea typeface="+mn-ea"/>
                <a:cs typeface="+mn-cs"/>
              </a:rPr>
              <a:t>)</a:t>
            </a:r>
          </a:p>
        </p:txBody>
      </p:sp>
      <p:pic>
        <p:nvPicPr>
          <p:cNvPr id="3" name="Picture 4" descr="Work in progress warning sign Royalty Free Vector Image">
            <a:extLst>
              <a:ext uri="{FF2B5EF4-FFF2-40B4-BE49-F238E27FC236}">
                <a16:creationId xmlns:a16="http://schemas.microsoft.com/office/drawing/2014/main" id="{921ED75E-FE7D-823B-E82C-A924993667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053"/>
          <a:stretch/>
        </p:blipFill>
        <p:spPr bwMode="auto">
          <a:xfrm>
            <a:off x="7584041" y="1788071"/>
            <a:ext cx="3345264" cy="3281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0A7026-4CB1-1194-1B59-F3A222BAC4DE}"/>
              </a:ext>
            </a:extLst>
          </p:cNvPr>
          <p:cNvSpPr txBox="1"/>
          <p:nvPr/>
        </p:nvSpPr>
        <p:spPr>
          <a:xfrm>
            <a:off x="2762524" y="5923918"/>
            <a:ext cx="273818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Calibri" panose="020F0502020204030204"/>
                <a:ea typeface="+mn-ea"/>
                <a:cs typeface="+mn-cs"/>
              </a:rPr>
              <a:t>Established in 2023!</a:t>
            </a:r>
          </a:p>
        </p:txBody>
      </p:sp>
      <p:sp>
        <p:nvSpPr>
          <p:cNvPr id="6" name="TextBox 5">
            <a:extLst>
              <a:ext uri="{FF2B5EF4-FFF2-40B4-BE49-F238E27FC236}">
                <a16:creationId xmlns:a16="http://schemas.microsoft.com/office/drawing/2014/main" id="{9D038C32-6F08-4848-B397-052CF48C8837}"/>
              </a:ext>
            </a:extLst>
          </p:cNvPr>
          <p:cNvSpPr txBox="1"/>
          <p:nvPr/>
        </p:nvSpPr>
        <p:spPr>
          <a:xfrm>
            <a:off x="8164961" y="5923917"/>
            <a:ext cx="190789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626"/>
                </a:solidFill>
                <a:effectLst/>
                <a:uLnTx/>
                <a:uFillTx/>
                <a:latin typeface="Calibri" panose="020F0502020204030204"/>
                <a:ea typeface="+mn-ea"/>
                <a:cs typeface="+mn-cs"/>
              </a:rPr>
              <a:t>Coming soon!</a:t>
            </a:r>
          </a:p>
        </p:txBody>
      </p:sp>
      <p:pic>
        <p:nvPicPr>
          <p:cNvPr id="13" name="Picture 2" descr="image">
            <a:extLst>
              <a:ext uri="{FF2B5EF4-FFF2-40B4-BE49-F238E27FC236}">
                <a16:creationId xmlns:a16="http://schemas.microsoft.com/office/drawing/2014/main" id="{84058B55-DB9D-F93F-E938-E8B488042E0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73" r="20201"/>
          <a:stretch/>
        </p:blipFill>
        <p:spPr bwMode="auto">
          <a:xfrm>
            <a:off x="10528160" y="91186"/>
            <a:ext cx="1255039" cy="111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8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asi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Retrospect">
  <a:themeElements>
    <a:clrScheme name="EDRR">
      <a:dk1>
        <a:srgbClr val="262626"/>
      </a:dk1>
      <a:lt1>
        <a:sysClr val="window" lastClr="FFFFFF"/>
      </a:lt1>
      <a:dk2>
        <a:srgbClr val="555656"/>
      </a:dk2>
      <a:lt2>
        <a:srgbClr val="BCC1C7"/>
      </a:lt2>
      <a:accent1>
        <a:srgbClr val="B9CAE9"/>
      </a:accent1>
      <a:accent2>
        <a:srgbClr val="4472C4"/>
      </a:accent2>
      <a:accent3>
        <a:srgbClr val="BFDDAB"/>
      </a:accent3>
      <a:accent4>
        <a:srgbClr val="548235"/>
      </a:accent4>
      <a:accent5>
        <a:srgbClr val="FFFFFF"/>
      </a:accent5>
      <a:accent6>
        <a:srgbClr val="FFFFFF"/>
      </a:accent6>
      <a:hlink>
        <a:srgbClr val="00B0F0"/>
      </a:hlink>
      <a:folHlink>
        <a:srgbClr val="7030A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EDRR.potx" id="{E0B789E2-306C-404B-AB6A-3CF3112197BF}" vid="{D9D2B72F-0E75-4070-A489-567CAAF93B3D}"/>
    </a:ext>
  </a:extLst>
</a:theme>
</file>

<file path=ppt/theme/theme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4640</TotalTime>
  <Words>1326</Words>
  <Application>Microsoft Office PowerPoint</Application>
  <PresentationFormat>Widescreen</PresentationFormat>
  <Paragraphs>159</Paragraphs>
  <Slides>14</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14</vt:i4>
      </vt:variant>
    </vt:vector>
  </HeadingPairs>
  <TitlesOfParts>
    <vt:vector size="29" baseType="lpstr">
      <vt:lpstr>Arial</vt:lpstr>
      <vt:lpstr>Average</vt:lpstr>
      <vt:lpstr>Calibri</vt:lpstr>
      <vt:lpstr>Calibri Light</vt:lpstr>
      <vt:lpstr>Constantia</vt:lpstr>
      <vt:lpstr>Corbel</vt:lpstr>
      <vt:lpstr>Oswald</vt:lpstr>
      <vt:lpstr>proxima-nova</vt:lpstr>
      <vt:lpstr>Titillium Web</vt:lpstr>
      <vt:lpstr>Wingdings 2</vt:lpstr>
      <vt:lpstr>Basis</vt:lpstr>
      <vt:lpstr>Office Theme</vt:lpstr>
      <vt:lpstr>1_Office Theme</vt:lpstr>
      <vt:lpstr>Retrospect</vt:lpstr>
      <vt:lpstr>Flow</vt:lpstr>
      <vt:lpstr>PowerPoint Presentation</vt:lpstr>
      <vt:lpstr>Program Priorities</vt:lpstr>
      <vt:lpstr>PowerPoint Presentation</vt:lpstr>
      <vt:lpstr>PowerPoint Presentation</vt:lpstr>
      <vt:lpstr>PREVENTION</vt:lpstr>
      <vt:lpstr>EARLY DETECTION</vt:lpstr>
      <vt:lpstr>EARLY DETECTION</vt:lpstr>
      <vt:lpstr>Nationally Coordinated Early Detection Rapid Response Program</vt:lpstr>
      <vt:lpstr>Implementation Highlights: Augmenting rapid response funding and capacity</vt:lpstr>
      <vt:lpstr>Priority Aquatic Invasive Species</vt:lpstr>
      <vt:lpstr>YY Brook Trout Stocking </vt:lpstr>
      <vt:lpstr>Funding</vt:lpstr>
      <vt:lpstr>PowerPoint Presentation</vt:lpstr>
      <vt:lpstr>Please contact us!</vt:lpstr>
    </vt:vector>
  </TitlesOfParts>
  <Company>Department of Interior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Keppner, Sandra</dc:creator>
  <cp:lastModifiedBy>Thom, Theresa A</cp:lastModifiedBy>
  <cp:revision>337</cp:revision>
  <dcterms:created xsi:type="dcterms:W3CDTF">2019-07-23T18:42:22Z</dcterms:created>
  <dcterms:modified xsi:type="dcterms:W3CDTF">2024-12-10T21:19:57Z</dcterms:modified>
</cp:coreProperties>
</file>