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303" r:id="rId4"/>
    <p:sldId id="288" r:id="rId5"/>
    <p:sldId id="291" r:id="rId6"/>
    <p:sldId id="290" r:id="rId7"/>
    <p:sldId id="305" r:id="rId8"/>
    <p:sldId id="292" r:id="rId9"/>
    <p:sldId id="310" r:id="rId10"/>
    <p:sldId id="293" r:id="rId11"/>
    <p:sldId id="302" r:id="rId12"/>
    <p:sldId id="297" r:id="rId13"/>
    <p:sldId id="298" r:id="rId14"/>
    <p:sldId id="299" r:id="rId15"/>
    <p:sldId id="285" r:id="rId16"/>
    <p:sldId id="286" r:id="rId17"/>
    <p:sldId id="309" r:id="rId18"/>
    <p:sldId id="308" r:id="rId19"/>
    <p:sldId id="312" r:id="rId20"/>
    <p:sldId id="31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7"/>
    <a:srgbClr val="FFFF00"/>
    <a:srgbClr val="EFEFEF"/>
    <a:srgbClr val="F50000"/>
    <a:srgbClr val="F67A01"/>
    <a:srgbClr val="F6F500"/>
    <a:srgbClr val="B12C3E"/>
    <a:srgbClr val="414141"/>
    <a:srgbClr val="B3B3B3"/>
    <a:srgbClr val="C30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66"/>
    <p:restoredTop sz="93338"/>
  </p:normalViewPr>
  <p:slideViewPr>
    <p:cSldViewPr snapToGrid="0" snapToObjects="1">
      <p:cViewPr varScale="1">
        <p:scale>
          <a:sx n="113" d="100"/>
          <a:sy n="113" d="100"/>
        </p:scale>
        <p:origin x="6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5665D-0986-324E-BBA8-525ECE74CAE5}" type="datetimeFigureOut">
              <a:rPr lang="en-US" smtClean="0"/>
              <a:t>1/10/22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14218-574F-7042-A410-4BC7B24D8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43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14218-574F-7042-A410-4BC7B24D8A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4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14218-574F-7042-A410-4BC7B24D8A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04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4218-574F-7042-A410-4BC7B24D8A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6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14218-574F-7042-A410-4BC7B24D8A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14218-574F-7042-A410-4BC7B24D8A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77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14218-574F-7042-A410-4BC7B24D8A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/>
              <a:t>1/10/22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/>
              <a:t>1/10/22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/>
              <a:t>1/10/22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/>
              <a:t>1/10/22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/>
              <a:t>1/10/22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/>
              <a:t>1/10/22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DA533-1FDE-B24E-840A-1EA674E75ECA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DB900-830F-2246-AAE6-03E2FAFA32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oi.org/10.1002/rra.3804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i.org/10.1002/rra.3804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E78D225D-E9F0-F340-AC79-D072FFB4C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583364"/>
            <a:ext cx="9143998" cy="2033662"/>
          </a:xfrm>
        </p:spPr>
        <p:txBody>
          <a:bodyPr>
            <a:normAutofit fontScale="62500" lnSpcReduction="20000"/>
          </a:bodyPr>
          <a:lstStyle/>
          <a:p>
            <a:r>
              <a:rPr lang="en-US" sz="4600" dirty="0">
                <a:solidFill>
                  <a:schemeClr val="bg1"/>
                </a:solidFill>
              </a:rPr>
              <a:t>Steve Bollens</a:t>
            </a:r>
          </a:p>
          <a:p>
            <a:r>
              <a:rPr lang="en-US" sz="4600" dirty="0">
                <a:solidFill>
                  <a:schemeClr val="bg1"/>
                </a:solidFill>
              </a:rPr>
              <a:t>Gretchen </a:t>
            </a:r>
            <a:r>
              <a:rPr lang="en-US" sz="4600" dirty="0" err="1">
                <a:solidFill>
                  <a:schemeClr val="bg1"/>
                </a:solidFill>
              </a:rPr>
              <a:t>Rollwagen</a:t>
            </a:r>
            <a:r>
              <a:rPr lang="en-US" sz="4600" dirty="0">
                <a:solidFill>
                  <a:schemeClr val="bg1"/>
                </a:solidFill>
              </a:rPr>
              <a:t>-Bollens</a:t>
            </a:r>
          </a:p>
          <a:p>
            <a:r>
              <a:rPr lang="en-US" sz="4600" dirty="0">
                <a:solidFill>
                  <a:schemeClr val="bg1"/>
                </a:solidFill>
              </a:rPr>
              <a:t>Julie Zimmerman</a:t>
            </a:r>
          </a:p>
          <a:p>
            <a:r>
              <a:rPr lang="en-US" dirty="0">
                <a:solidFill>
                  <a:schemeClr val="bg1"/>
                </a:solidFill>
              </a:rPr>
              <a:t>School of the Environment and School of Biological Sciences</a:t>
            </a:r>
          </a:p>
          <a:p>
            <a:r>
              <a:rPr lang="en-US" dirty="0">
                <a:solidFill>
                  <a:schemeClr val="bg1"/>
                </a:solidFill>
              </a:rPr>
              <a:t>Washington State University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284630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WSU’s 2021 Dreissenid Mussel Early Detection Monitoring in the Columbia River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DF2B68-E37C-D74F-AB6B-74EE377AAABA}"/>
              </a:ext>
            </a:extLst>
          </p:cNvPr>
          <p:cNvSpPr/>
          <p:nvPr/>
        </p:nvSpPr>
        <p:spPr>
          <a:xfrm>
            <a:off x="3597639" y="6498236"/>
            <a:ext cx="884420" cy="187377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E03D0-3233-5247-83D3-43AD9D0C17E3}"/>
              </a:ext>
            </a:extLst>
          </p:cNvPr>
          <p:cNvSpPr/>
          <p:nvPr/>
        </p:nvSpPr>
        <p:spPr>
          <a:xfrm>
            <a:off x="5991067" y="6468256"/>
            <a:ext cx="2770683" cy="217357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E71EE7-D0A6-3F46-B134-734F4D66304C}"/>
              </a:ext>
            </a:extLst>
          </p:cNvPr>
          <p:cNvSpPr/>
          <p:nvPr/>
        </p:nvSpPr>
        <p:spPr>
          <a:xfrm>
            <a:off x="457198" y="802065"/>
            <a:ext cx="82296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Given our (WSU’s) sampling locations, which range from Lake </a:t>
            </a:r>
            <a:r>
              <a:rPr lang="en-US" sz="28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Celilo</a:t>
            </a:r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(most upstream) to Vancouver (most downstream), our risk assessment is as follows:</a:t>
            </a:r>
          </a:p>
          <a:p>
            <a:pPr defTabSz="914400"/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defTabSz="914400"/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0088"/>
              </p:ext>
            </p:extLst>
          </p:nvPr>
        </p:nvGraphicFramePr>
        <p:xfrm>
          <a:off x="100679" y="3048834"/>
          <a:ext cx="8762760" cy="1499594"/>
        </p:xfrm>
        <a:graphic>
          <a:graphicData uri="http://schemas.openxmlformats.org/drawingml/2006/table">
            <a:tbl>
              <a:tblPr/>
              <a:tblGrid>
                <a:gridCol w="2190690">
                  <a:extLst>
                    <a:ext uri="{9D8B030D-6E8A-4147-A177-3AD203B41FA5}">
                      <a16:colId xmlns:a16="http://schemas.microsoft.com/office/drawing/2014/main" val="3643305957"/>
                    </a:ext>
                  </a:extLst>
                </a:gridCol>
                <a:gridCol w="2190690">
                  <a:extLst>
                    <a:ext uri="{9D8B030D-6E8A-4147-A177-3AD203B41FA5}">
                      <a16:colId xmlns:a16="http://schemas.microsoft.com/office/drawing/2014/main" val="962543322"/>
                    </a:ext>
                  </a:extLst>
                </a:gridCol>
                <a:gridCol w="2190690">
                  <a:extLst>
                    <a:ext uri="{9D8B030D-6E8A-4147-A177-3AD203B41FA5}">
                      <a16:colId xmlns:a16="http://schemas.microsoft.com/office/drawing/2014/main" val="1191715621"/>
                    </a:ext>
                  </a:extLst>
                </a:gridCol>
                <a:gridCol w="2190690">
                  <a:extLst>
                    <a:ext uri="{9D8B030D-6E8A-4147-A177-3AD203B41FA5}">
                      <a16:colId xmlns:a16="http://schemas.microsoft.com/office/drawing/2014/main" val="3713931598"/>
                    </a:ext>
                  </a:extLst>
                </a:gridCol>
              </a:tblGrid>
              <a:tr h="236867">
                <a:tc>
                  <a:txBody>
                    <a:bodyPr/>
                    <a:lstStyle/>
                    <a:p>
                      <a:pPr algn="ctr" rtl="0" fontAlgn="t"/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9600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 rtl="0" fontAlgn="t"/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2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0638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7CFD430-E9AD-A640-8EA1-A62665946DAE}"/>
              </a:ext>
            </a:extLst>
          </p:cNvPr>
          <p:cNvSpPr/>
          <p:nvPr/>
        </p:nvSpPr>
        <p:spPr>
          <a:xfrm>
            <a:off x="3597639" y="6498236"/>
            <a:ext cx="884420" cy="18737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2BB8E-B548-8C40-98A2-EA1209A2A7FB}"/>
              </a:ext>
            </a:extLst>
          </p:cNvPr>
          <p:cNvSpPr/>
          <p:nvPr/>
        </p:nvSpPr>
        <p:spPr>
          <a:xfrm>
            <a:off x="5991067" y="6468256"/>
            <a:ext cx="2770683" cy="21735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61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E71EE7-D0A6-3F46-B134-734F4D66304C}"/>
              </a:ext>
            </a:extLst>
          </p:cNvPr>
          <p:cNvSpPr/>
          <p:nvPr/>
        </p:nvSpPr>
        <p:spPr>
          <a:xfrm>
            <a:off x="457198" y="802065"/>
            <a:ext cx="82296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Given our (WSU’s) sampling locations, which range from Lake </a:t>
            </a:r>
            <a:r>
              <a:rPr lang="en-US" sz="28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Celilo</a:t>
            </a:r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(most upstream) to Vancouver (most downstream), our risk assessment is as follows:</a:t>
            </a:r>
          </a:p>
          <a:p>
            <a:pPr defTabSz="914400"/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defTabSz="914400"/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0679" y="3048834"/>
          <a:ext cx="8762760" cy="2292074"/>
        </p:xfrm>
        <a:graphic>
          <a:graphicData uri="http://schemas.openxmlformats.org/drawingml/2006/table">
            <a:tbl>
              <a:tblPr/>
              <a:tblGrid>
                <a:gridCol w="2190690">
                  <a:extLst>
                    <a:ext uri="{9D8B030D-6E8A-4147-A177-3AD203B41FA5}">
                      <a16:colId xmlns:a16="http://schemas.microsoft.com/office/drawing/2014/main" val="3643305957"/>
                    </a:ext>
                  </a:extLst>
                </a:gridCol>
                <a:gridCol w="2190690">
                  <a:extLst>
                    <a:ext uri="{9D8B030D-6E8A-4147-A177-3AD203B41FA5}">
                      <a16:colId xmlns:a16="http://schemas.microsoft.com/office/drawing/2014/main" val="962543322"/>
                    </a:ext>
                  </a:extLst>
                </a:gridCol>
                <a:gridCol w="2190690">
                  <a:extLst>
                    <a:ext uri="{9D8B030D-6E8A-4147-A177-3AD203B41FA5}">
                      <a16:colId xmlns:a16="http://schemas.microsoft.com/office/drawing/2014/main" val="1191715621"/>
                    </a:ext>
                  </a:extLst>
                </a:gridCol>
                <a:gridCol w="2190690">
                  <a:extLst>
                    <a:ext uri="{9D8B030D-6E8A-4147-A177-3AD203B41FA5}">
                      <a16:colId xmlns:a16="http://schemas.microsoft.com/office/drawing/2014/main" val="3713931598"/>
                    </a:ext>
                  </a:extLst>
                </a:gridCol>
              </a:tblGrid>
              <a:tr h="23686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of Introduction</a:t>
                      </a:r>
                    </a:p>
                    <a:p>
                      <a:pPr algn="ctr" rtl="0" fontAlgn="t"/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9600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2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0638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7CFD430-E9AD-A640-8EA1-A62665946DAE}"/>
              </a:ext>
            </a:extLst>
          </p:cNvPr>
          <p:cNvSpPr/>
          <p:nvPr/>
        </p:nvSpPr>
        <p:spPr>
          <a:xfrm>
            <a:off x="3597639" y="6498236"/>
            <a:ext cx="884420" cy="18737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2BB8E-B548-8C40-98A2-EA1209A2A7FB}"/>
              </a:ext>
            </a:extLst>
          </p:cNvPr>
          <p:cNvSpPr/>
          <p:nvPr/>
        </p:nvSpPr>
        <p:spPr>
          <a:xfrm>
            <a:off x="5991067" y="6468256"/>
            <a:ext cx="2770683" cy="21735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77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E71EE7-D0A6-3F46-B134-734F4D66304C}"/>
              </a:ext>
            </a:extLst>
          </p:cNvPr>
          <p:cNvSpPr/>
          <p:nvPr/>
        </p:nvSpPr>
        <p:spPr>
          <a:xfrm>
            <a:off x="457198" y="802065"/>
            <a:ext cx="82296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Given our (WSU’s) sampling locations, which range from Lake </a:t>
            </a:r>
            <a:r>
              <a:rPr lang="en-US" sz="28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Celilo</a:t>
            </a:r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(most upstream) to Vancouver (most downstream), our risk assessment is as follows:</a:t>
            </a:r>
          </a:p>
          <a:p>
            <a:pPr defTabSz="914400"/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defTabSz="914400"/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805358"/>
              </p:ext>
            </p:extLst>
          </p:nvPr>
        </p:nvGraphicFramePr>
        <p:xfrm>
          <a:off x="100679" y="3048834"/>
          <a:ext cx="8762760" cy="2292074"/>
        </p:xfrm>
        <a:graphic>
          <a:graphicData uri="http://schemas.openxmlformats.org/drawingml/2006/table">
            <a:tbl>
              <a:tblPr/>
              <a:tblGrid>
                <a:gridCol w="2190690">
                  <a:extLst>
                    <a:ext uri="{9D8B030D-6E8A-4147-A177-3AD203B41FA5}">
                      <a16:colId xmlns:a16="http://schemas.microsoft.com/office/drawing/2014/main" val="3643305957"/>
                    </a:ext>
                  </a:extLst>
                </a:gridCol>
                <a:gridCol w="2190690">
                  <a:extLst>
                    <a:ext uri="{9D8B030D-6E8A-4147-A177-3AD203B41FA5}">
                      <a16:colId xmlns:a16="http://schemas.microsoft.com/office/drawing/2014/main" val="962543322"/>
                    </a:ext>
                  </a:extLst>
                </a:gridCol>
                <a:gridCol w="2190690">
                  <a:extLst>
                    <a:ext uri="{9D8B030D-6E8A-4147-A177-3AD203B41FA5}">
                      <a16:colId xmlns:a16="http://schemas.microsoft.com/office/drawing/2014/main" val="1191715621"/>
                    </a:ext>
                  </a:extLst>
                </a:gridCol>
                <a:gridCol w="2190690">
                  <a:extLst>
                    <a:ext uri="{9D8B030D-6E8A-4147-A177-3AD203B41FA5}">
                      <a16:colId xmlns:a16="http://schemas.microsoft.com/office/drawing/2014/main" val="3713931598"/>
                    </a:ext>
                  </a:extLst>
                </a:gridCol>
              </a:tblGrid>
              <a:tr h="23686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of Introduction</a:t>
                      </a:r>
                    </a:p>
                    <a:p>
                      <a:pPr algn="ctr" rtl="0" fontAlgn="t"/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of Establishment</a:t>
                      </a:r>
                    </a:p>
                    <a:p>
                      <a:pPr algn="ctr" rtl="0" fontAlgn="t"/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9600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0638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7CFD430-E9AD-A640-8EA1-A62665946DAE}"/>
              </a:ext>
            </a:extLst>
          </p:cNvPr>
          <p:cNvSpPr/>
          <p:nvPr/>
        </p:nvSpPr>
        <p:spPr>
          <a:xfrm>
            <a:off x="3597639" y="6498236"/>
            <a:ext cx="884420" cy="18737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2BB8E-B548-8C40-98A2-EA1209A2A7FB}"/>
              </a:ext>
            </a:extLst>
          </p:cNvPr>
          <p:cNvSpPr/>
          <p:nvPr/>
        </p:nvSpPr>
        <p:spPr>
          <a:xfrm>
            <a:off x="5991067" y="6468256"/>
            <a:ext cx="2770683" cy="21735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52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E71EE7-D0A6-3F46-B134-734F4D66304C}"/>
              </a:ext>
            </a:extLst>
          </p:cNvPr>
          <p:cNvSpPr/>
          <p:nvPr/>
        </p:nvSpPr>
        <p:spPr>
          <a:xfrm>
            <a:off x="457198" y="802065"/>
            <a:ext cx="82296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Given our (WSU’s) sampling locations, which range from Lake </a:t>
            </a:r>
            <a:r>
              <a:rPr lang="en-US" sz="28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Celilo</a:t>
            </a:r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(most upstream) to Vancouver (most downstream), our risk assessment is as follows:</a:t>
            </a:r>
          </a:p>
          <a:p>
            <a:pPr defTabSz="914400"/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defTabSz="914400"/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384893"/>
              </p:ext>
            </p:extLst>
          </p:nvPr>
        </p:nvGraphicFramePr>
        <p:xfrm>
          <a:off x="100679" y="3048834"/>
          <a:ext cx="8762760" cy="2292074"/>
        </p:xfrm>
        <a:graphic>
          <a:graphicData uri="http://schemas.openxmlformats.org/drawingml/2006/table">
            <a:tbl>
              <a:tblPr/>
              <a:tblGrid>
                <a:gridCol w="2190690">
                  <a:extLst>
                    <a:ext uri="{9D8B030D-6E8A-4147-A177-3AD203B41FA5}">
                      <a16:colId xmlns:a16="http://schemas.microsoft.com/office/drawing/2014/main" val="3643305957"/>
                    </a:ext>
                  </a:extLst>
                </a:gridCol>
                <a:gridCol w="2190690">
                  <a:extLst>
                    <a:ext uri="{9D8B030D-6E8A-4147-A177-3AD203B41FA5}">
                      <a16:colId xmlns:a16="http://schemas.microsoft.com/office/drawing/2014/main" val="962543322"/>
                    </a:ext>
                  </a:extLst>
                </a:gridCol>
                <a:gridCol w="2190690">
                  <a:extLst>
                    <a:ext uri="{9D8B030D-6E8A-4147-A177-3AD203B41FA5}">
                      <a16:colId xmlns:a16="http://schemas.microsoft.com/office/drawing/2014/main" val="1191715621"/>
                    </a:ext>
                  </a:extLst>
                </a:gridCol>
                <a:gridCol w="2190690">
                  <a:extLst>
                    <a:ext uri="{9D8B030D-6E8A-4147-A177-3AD203B41FA5}">
                      <a16:colId xmlns:a16="http://schemas.microsoft.com/office/drawing/2014/main" val="3713931598"/>
                    </a:ext>
                  </a:extLst>
                </a:gridCol>
              </a:tblGrid>
              <a:tr h="23686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of Introduction</a:t>
                      </a:r>
                    </a:p>
                  </a:txBody>
                  <a:tcPr marL="6074" marR="6074" marT="6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of Establishment</a:t>
                      </a:r>
                    </a:p>
                  </a:txBody>
                  <a:tcPr marL="6074" marR="6074" marT="6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Potential Economic Impacts</a:t>
                      </a:r>
                    </a:p>
                  </a:txBody>
                  <a:tcPr marL="6074" marR="6074" marT="6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9600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Extremely High</a:t>
                      </a: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0638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7CFD430-E9AD-A640-8EA1-A62665946DAE}"/>
              </a:ext>
            </a:extLst>
          </p:cNvPr>
          <p:cNvSpPr/>
          <p:nvPr/>
        </p:nvSpPr>
        <p:spPr>
          <a:xfrm>
            <a:off x="3597639" y="6498236"/>
            <a:ext cx="884420" cy="18737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2BB8E-B548-8C40-98A2-EA1209A2A7FB}"/>
              </a:ext>
            </a:extLst>
          </p:cNvPr>
          <p:cNvSpPr/>
          <p:nvPr/>
        </p:nvSpPr>
        <p:spPr>
          <a:xfrm>
            <a:off x="5991067" y="6468256"/>
            <a:ext cx="2770683" cy="21735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99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E71EE7-D0A6-3F46-B134-734F4D66304C}"/>
              </a:ext>
            </a:extLst>
          </p:cNvPr>
          <p:cNvSpPr/>
          <p:nvPr/>
        </p:nvSpPr>
        <p:spPr>
          <a:xfrm>
            <a:off x="457198" y="802065"/>
            <a:ext cx="82296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Given our (WSU’s) sampling locations, which range from Lake </a:t>
            </a:r>
            <a:r>
              <a:rPr lang="en-US" sz="28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Celilo</a:t>
            </a:r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(most upstream) to Vancouver (most downstream), our risk assessment is as follows:</a:t>
            </a:r>
          </a:p>
          <a:p>
            <a:pPr defTabSz="914400"/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defTabSz="914400"/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683441"/>
              </p:ext>
            </p:extLst>
          </p:nvPr>
        </p:nvGraphicFramePr>
        <p:xfrm>
          <a:off x="100679" y="3048834"/>
          <a:ext cx="8762760" cy="2292074"/>
        </p:xfrm>
        <a:graphic>
          <a:graphicData uri="http://schemas.openxmlformats.org/drawingml/2006/table">
            <a:tbl>
              <a:tblPr/>
              <a:tblGrid>
                <a:gridCol w="2190690">
                  <a:extLst>
                    <a:ext uri="{9D8B030D-6E8A-4147-A177-3AD203B41FA5}">
                      <a16:colId xmlns:a16="http://schemas.microsoft.com/office/drawing/2014/main" val="3643305957"/>
                    </a:ext>
                  </a:extLst>
                </a:gridCol>
                <a:gridCol w="2190690">
                  <a:extLst>
                    <a:ext uri="{9D8B030D-6E8A-4147-A177-3AD203B41FA5}">
                      <a16:colId xmlns:a16="http://schemas.microsoft.com/office/drawing/2014/main" val="962543322"/>
                    </a:ext>
                  </a:extLst>
                </a:gridCol>
                <a:gridCol w="2190690">
                  <a:extLst>
                    <a:ext uri="{9D8B030D-6E8A-4147-A177-3AD203B41FA5}">
                      <a16:colId xmlns:a16="http://schemas.microsoft.com/office/drawing/2014/main" val="1191715621"/>
                    </a:ext>
                  </a:extLst>
                </a:gridCol>
                <a:gridCol w="2190690">
                  <a:extLst>
                    <a:ext uri="{9D8B030D-6E8A-4147-A177-3AD203B41FA5}">
                      <a16:colId xmlns:a16="http://schemas.microsoft.com/office/drawing/2014/main" val="3713931598"/>
                    </a:ext>
                  </a:extLst>
                </a:gridCol>
              </a:tblGrid>
              <a:tr h="23686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of Introduction</a:t>
                      </a:r>
                    </a:p>
                  </a:txBody>
                  <a:tcPr marL="6074" marR="6074" marT="6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of Establishment</a:t>
                      </a:r>
                    </a:p>
                  </a:txBody>
                  <a:tcPr marL="6074" marR="6074" marT="6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Potential Economic Impacts</a:t>
                      </a:r>
                    </a:p>
                  </a:txBody>
                  <a:tcPr marL="6074" marR="6074" marT="6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Potential Ecological Impacts</a:t>
                      </a:r>
                    </a:p>
                  </a:txBody>
                  <a:tcPr marL="6074" marR="6074" marT="6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9600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Extremely High</a:t>
                      </a: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Extremely High</a:t>
                      </a: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0638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7CFD430-E9AD-A640-8EA1-A62665946DAE}"/>
              </a:ext>
            </a:extLst>
          </p:cNvPr>
          <p:cNvSpPr/>
          <p:nvPr/>
        </p:nvSpPr>
        <p:spPr>
          <a:xfrm>
            <a:off x="3597639" y="6498236"/>
            <a:ext cx="884420" cy="18737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2BB8E-B548-8C40-98A2-EA1209A2A7FB}"/>
              </a:ext>
            </a:extLst>
          </p:cNvPr>
          <p:cNvSpPr/>
          <p:nvPr/>
        </p:nvSpPr>
        <p:spPr>
          <a:xfrm>
            <a:off x="5991067" y="6468256"/>
            <a:ext cx="2770683" cy="21735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84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3748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Allocation of samples by sampling method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833773"/>
              </p:ext>
            </p:extLst>
          </p:nvPr>
        </p:nvGraphicFramePr>
        <p:xfrm>
          <a:off x="164123" y="2368599"/>
          <a:ext cx="8757137" cy="2782980"/>
        </p:xfrm>
        <a:graphic>
          <a:graphicData uri="http://schemas.openxmlformats.org/drawingml/2006/table">
            <a:tbl>
              <a:tblPr/>
              <a:tblGrid>
                <a:gridCol w="1925853">
                  <a:extLst>
                    <a:ext uri="{9D8B030D-6E8A-4147-A177-3AD203B41FA5}">
                      <a16:colId xmlns:a16="http://schemas.microsoft.com/office/drawing/2014/main" val="3858212092"/>
                    </a:ext>
                  </a:extLst>
                </a:gridCol>
                <a:gridCol w="1876980">
                  <a:extLst>
                    <a:ext uri="{9D8B030D-6E8A-4147-A177-3AD203B41FA5}">
                      <a16:colId xmlns:a16="http://schemas.microsoft.com/office/drawing/2014/main" val="4006068971"/>
                    </a:ext>
                  </a:extLst>
                </a:gridCol>
                <a:gridCol w="1295835">
                  <a:extLst>
                    <a:ext uri="{9D8B030D-6E8A-4147-A177-3AD203B41FA5}">
                      <a16:colId xmlns:a16="http://schemas.microsoft.com/office/drawing/2014/main" val="961437700"/>
                    </a:ext>
                  </a:extLst>
                </a:gridCol>
                <a:gridCol w="1295835">
                  <a:extLst>
                    <a:ext uri="{9D8B030D-6E8A-4147-A177-3AD203B41FA5}">
                      <a16:colId xmlns:a16="http://schemas.microsoft.com/office/drawing/2014/main" val="3494416639"/>
                    </a:ext>
                  </a:extLst>
                </a:gridCol>
                <a:gridCol w="1295835">
                  <a:extLst>
                    <a:ext uri="{9D8B030D-6E8A-4147-A177-3AD203B41FA5}">
                      <a16:colId xmlns:a16="http://schemas.microsoft.com/office/drawing/2014/main" val="2023254788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3650951145"/>
                    </a:ext>
                  </a:extLst>
                </a:gridCol>
              </a:tblGrid>
              <a:tr h="152981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WATER BODY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759910"/>
                  </a:ext>
                </a:extLst>
              </a:tr>
              <a:tr h="6119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FIELD COLLECTION METHOD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LABORATORY ANALYSIS METHOD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DALLES RESERVOIR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BONNEVILLE RESERVOIR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“LOWER” COLUMBIA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612647"/>
                  </a:ext>
                </a:extLst>
              </a:tr>
              <a:tr h="6119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Plankton tow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CPLM Microscopy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457141"/>
                  </a:ext>
                </a:extLst>
              </a:tr>
              <a:tr h="6119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Water sample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eDNA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345577"/>
                  </a:ext>
                </a:extLst>
              </a:tr>
              <a:tr h="6119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Plankton tow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FlowCam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87846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4CE6C54-7717-C64A-A4E9-BABB4430AF5F}"/>
              </a:ext>
            </a:extLst>
          </p:cNvPr>
          <p:cNvSpPr/>
          <p:nvPr/>
        </p:nvSpPr>
        <p:spPr>
          <a:xfrm>
            <a:off x="3597639" y="6498236"/>
            <a:ext cx="884420" cy="18737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D56AD2-8F65-AE43-B6D8-FEED7BE553FD}"/>
              </a:ext>
            </a:extLst>
          </p:cNvPr>
          <p:cNvSpPr/>
          <p:nvPr/>
        </p:nvSpPr>
        <p:spPr>
          <a:xfrm>
            <a:off x="5991067" y="6468256"/>
            <a:ext cx="2770683" cy="21735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84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804350"/>
            <a:ext cx="8456949" cy="945430"/>
          </a:xfrm>
        </p:spPr>
        <p:txBody>
          <a:bodyPr>
            <a:noAutofit/>
          </a:bodyPr>
          <a:lstStyle/>
          <a:p>
            <a:r>
              <a:rPr lang="en-US" sz="3200" b="1" dirty="0"/>
              <a:t>Results of 2021 Surveys: </a:t>
            </a:r>
            <a:r>
              <a:rPr lang="en-US" sz="3200" b="1" dirty="0" err="1"/>
              <a:t>Dreissenid</a:t>
            </a:r>
            <a:r>
              <a:rPr lang="en-US" sz="3200" b="1" dirty="0"/>
              <a:t> Veligers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i="1" dirty="0"/>
              <a:t>The Good News!</a:t>
            </a:r>
            <a:br>
              <a:rPr lang="en-US" sz="3200" b="1" i="1" dirty="0"/>
            </a:br>
            <a:endParaRPr lang="en-US" sz="3200" b="1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C7B4CA-270A-E446-8503-841DFED6435C}"/>
              </a:ext>
            </a:extLst>
          </p:cNvPr>
          <p:cNvSpPr/>
          <p:nvPr/>
        </p:nvSpPr>
        <p:spPr>
          <a:xfrm>
            <a:off x="3597639" y="6498236"/>
            <a:ext cx="884420" cy="18737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65677E-2AF6-864E-8BAF-F1B2E1B710C7}"/>
              </a:ext>
            </a:extLst>
          </p:cNvPr>
          <p:cNvSpPr/>
          <p:nvPr/>
        </p:nvSpPr>
        <p:spPr>
          <a:xfrm>
            <a:off x="5991067" y="6468256"/>
            <a:ext cx="2770683" cy="21735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BF253BC-1119-384B-A8BA-968397CAC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422853"/>
              </p:ext>
            </p:extLst>
          </p:nvPr>
        </p:nvGraphicFramePr>
        <p:xfrm>
          <a:off x="164123" y="2697276"/>
          <a:ext cx="8757137" cy="2782980"/>
        </p:xfrm>
        <a:graphic>
          <a:graphicData uri="http://schemas.openxmlformats.org/drawingml/2006/table">
            <a:tbl>
              <a:tblPr/>
              <a:tblGrid>
                <a:gridCol w="1925853">
                  <a:extLst>
                    <a:ext uri="{9D8B030D-6E8A-4147-A177-3AD203B41FA5}">
                      <a16:colId xmlns:a16="http://schemas.microsoft.com/office/drawing/2014/main" val="3858212092"/>
                    </a:ext>
                  </a:extLst>
                </a:gridCol>
                <a:gridCol w="1876980">
                  <a:extLst>
                    <a:ext uri="{9D8B030D-6E8A-4147-A177-3AD203B41FA5}">
                      <a16:colId xmlns:a16="http://schemas.microsoft.com/office/drawing/2014/main" val="4006068971"/>
                    </a:ext>
                  </a:extLst>
                </a:gridCol>
                <a:gridCol w="1295835">
                  <a:extLst>
                    <a:ext uri="{9D8B030D-6E8A-4147-A177-3AD203B41FA5}">
                      <a16:colId xmlns:a16="http://schemas.microsoft.com/office/drawing/2014/main" val="961437700"/>
                    </a:ext>
                  </a:extLst>
                </a:gridCol>
                <a:gridCol w="1295835">
                  <a:extLst>
                    <a:ext uri="{9D8B030D-6E8A-4147-A177-3AD203B41FA5}">
                      <a16:colId xmlns:a16="http://schemas.microsoft.com/office/drawing/2014/main" val="3494416639"/>
                    </a:ext>
                  </a:extLst>
                </a:gridCol>
                <a:gridCol w="1295835">
                  <a:extLst>
                    <a:ext uri="{9D8B030D-6E8A-4147-A177-3AD203B41FA5}">
                      <a16:colId xmlns:a16="http://schemas.microsoft.com/office/drawing/2014/main" val="2023254788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3650951145"/>
                    </a:ext>
                  </a:extLst>
                </a:gridCol>
              </a:tblGrid>
              <a:tr h="152981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WATER BODY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759910"/>
                  </a:ext>
                </a:extLst>
              </a:tr>
              <a:tr h="6119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FIELD COLLECTION METHOD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LABORATORY ANALYSIS METHOD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DALLES RESERVOIR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BONNEVILLE RESERVOIR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“LOWER” COLUMBIA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612647"/>
                  </a:ext>
                </a:extLst>
              </a:tr>
              <a:tr h="6119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Plankton tow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CPLM Microscopy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457141"/>
                  </a:ext>
                </a:extLst>
              </a:tr>
              <a:tr h="6119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Water sample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eDNA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345577"/>
                  </a:ext>
                </a:extLst>
              </a:tr>
              <a:tr h="6119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Plankton tow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FlowCam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878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604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2446EE-CA39-694B-8191-9BAE7F72911C}"/>
              </a:ext>
            </a:extLst>
          </p:cNvPr>
          <p:cNvSpPr/>
          <p:nvPr/>
        </p:nvSpPr>
        <p:spPr>
          <a:xfrm>
            <a:off x="3597639" y="6498236"/>
            <a:ext cx="884420" cy="18737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D6C4D-3D58-7740-8A37-9E136666B2FE}"/>
              </a:ext>
            </a:extLst>
          </p:cNvPr>
          <p:cNvSpPr/>
          <p:nvPr/>
        </p:nvSpPr>
        <p:spPr>
          <a:xfrm>
            <a:off x="5991067" y="6468256"/>
            <a:ext cx="2770683" cy="21735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0719F0-C7AA-D140-AC96-E8096BFC7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1080837"/>
            <a:ext cx="8927162" cy="4731629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463B550E-4042-2D45-8476-88D2233B10C2}"/>
              </a:ext>
            </a:extLst>
          </p:cNvPr>
          <p:cNvSpPr txBox="1">
            <a:spLocks/>
          </p:cNvSpPr>
          <p:nvPr/>
        </p:nvSpPr>
        <p:spPr>
          <a:xfrm>
            <a:off x="101600" y="5844620"/>
            <a:ext cx="8927162" cy="696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From </a:t>
            </a:r>
            <a:r>
              <a:rPr lang="en-US" sz="1600" dirty="0" err="1"/>
              <a:t>Rollwagen</a:t>
            </a:r>
            <a:r>
              <a:rPr lang="en-US" sz="1600" dirty="0"/>
              <a:t>-Bollens et al., 2021, </a:t>
            </a:r>
            <a:r>
              <a:rPr lang="en-US" sz="1600" i="1" dirty="0"/>
              <a:t>Inland Waters</a:t>
            </a:r>
            <a:r>
              <a:rPr lang="en-US" sz="1600" dirty="0"/>
              <a:t>, https://</a:t>
            </a:r>
            <a:r>
              <a:rPr lang="en-US" sz="1600" dirty="0" err="1"/>
              <a:t>doi.org</a:t>
            </a:r>
            <a:r>
              <a:rPr lang="en-US" sz="1600" dirty="0"/>
              <a:t>/10.1080/20442041.2020.1843933</a:t>
            </a:r>
          </a:p>
          <a:p>
            <a:endParaRPr lang="en-US" sz="1800" b="1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75CD04A2-C52E-BD49-84F2-5B8C84372907}"/>
              </a:ext>
            </a:extLst>
          </p:cNvPr>
          <p:cNvSpPr txBox="1">
            <a:spLocks/>
          </p:cNvSpPr>
          <p:nvPr/>
        </p:nvSpPr>
        <p:spPr>
          <a:xfrm>
            <a:off x="56444" y="274824"/>
            <a:ext cx="9042400" cy="696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Ingestion rate of the Asian clam, </a:t>
            </a:r>
            <a:r>
              <a:rPr lang="en-US" sz="2400" b="1" i="1" dirty="0"/>
              <a:t>Corbicula </a:t>
            </a:r>
            <a:r>
              <a:rPr lang="en-US" sz="2400" b="1" i="1" dirty="0" err="1"/>
              <a:t>fluminea</a:t>
            </a:r>
            <a:r>
              <a:rPr lang="en-US" sz="2400" b="1" dirty="0"/>
              <a:t>,</a:t>
            </a:r>
          </a:p>
          <a:p>
            <a:r>
              <a:rPr lang="en-US" sz="2400" b="1" dirty="0"/>
              <a:t>as a function of food concentration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3F0998-5C04-6145-90FE-54619E1A6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605" y="3016250"/>
            <a:ext cx="1435100" cy="1028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A3D8A1-5CE6-DD49-805E-47932FA04D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8956" y="1080115"/>
            <a:ext cx="1066800" cy="228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5DEBE9-2C84-774D-AB64-F835D1D1D6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806" y="1080115"/>
            <a:ext cx="698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81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2446EE-CA39-694B-8191-9BAE7F72911C}"/>
              </a:ext>
            </a:extLst>
          </p:cNvPr>
          <p:cNvSpPr/>
          <p:nvPr/>
        </p:nvSpPr>
        <p:spPr>
          <a:xfrm>
            <a:off x="3597639" y="6498236"/>
            <a:ext cx="884420" cy="18737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D6C4D-3D58-7740-8A37-9E136666B2FE}"/>
              </a:ext>
            </a:extLst>
          </p:cNvPr>
          <p:cNvSpPr/>
          <p:nvPr/>
        </p:nvSpPr>
        <p:spPr>
          <a:xfrm>
            <a:off x="5991067" y="6468256"/>
            <a:ext cx="2770683" cy="21735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98E164-4025-7C49-83F8-E03743DEC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547" y="1557869"/>
            <a:ext cx="6615685" cy="3576461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0C662A31-063B-264E-A650-3F6DC357FB16}"/>
              </a:ext>
            </a:extLst>
          </p:cNvPr>
          <p:cNvSpPr txBox="1">
            <a:spLocks/>
          </p:cNvSpPr>
          <p:nvPr/>
        </p:nvSpPr>
        <p:spPr>
          <a:xfrm>
            <a:off x="56444" y="352535"/>
            <a:ext cx="9042400" cy="696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400" b="1" dirty="0"/>
              <a:t>Chlorophyll </a:t>
            </a:r>
            <a:r>
              <a:rPr lang="en-US" sz="2400" b="1" i="1" dirty="0"/>
              <a:t>a</a:t>
            </a:r>
            <a:r>
              <a:rPr lang="en-US" sz="2400" b="1" dirty="0"/>
              <a:t> concentration (ug/L) in the lower Columbia River</a:t>
            </a:r>
          </a:p>
          <a:p>
            <a:r>
              <a:rPr lang="en-US" sz="2400" b="1" dirty="0"/>
              <a:t>(Vancouver Dock, 2005-2016)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7E55BF6D-7848-A541-B3CB-B977131108FE}"/>
              </a:ext>
            </a:extLst>
          </p:cNvPr>
          <p:cNvSpPr txBox="1">
            <a:spLocks/>
          </p:cNvSpPr>
          <p:nvPr/>
        </p:nvSpPr>
        <p:spPr>
          <a:xfrm>
            <a:off x="216838" y="5772108"/>
            <a:ext cx="8927162" cy="696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From Dexter et al., 2020, </a:t>
            </a:r>
            <a:r>
              <a:rPr lang="en-US" sz="2000" dirty="0" err="1"/>
              <a:t>PLoS</a:t>
            </a:r>
            <a:r>
              <a:rPr lang="en-US" sz="2000" dirty="0"/>
              <a:t> ONE 15(12): e0243002</a:t>
            </a:r>
          </a:p>
          <a:p>
            <a:r>
              <a:rPr lang="en-US" sz="2000" dirty="0"/>
              <a:t>https://</a:t>
            </a:r>
            <a:r>
              <a:rPr lang="en-US" sz="2000" dirty="0" err="1"/>
              <a:t>doi.org</a:t>
            </a:r>
            <a:r>
              <a:rPr lang="en-US" sz="2000" dirty="0"/>
              <a:t>/10.1371/journal.pone.0243002</a:t>
            </a:r>
          </a:p>
          <a:p>
            <a:endParaRPr lang="en-US" sz="1600" dirty="0"/>
          </a:p>
          <a:p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240534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2446EE-CA39-694B-8191-9BAE7F72911C}"/>
              </a:ext>
            </a:extLst>
          </p:cNvPr>
          <p:cNvSpPr/>
          <p:nvPr/>
        </p:nvSpPr>
        <p:spPr>
          <a:xfrm>
            <a:off x="3597639" y="6498236"/>
            <a:ext cx="884420" cy="18737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D6C4D-3D58-7740-8A37-9E136666B2FE}"/>
              </a:ext>
            </a:extLst>
          </p:cNvPr>
          <p:cNvSpPr/>
          <p:nvPr/>
        </p:nvSpPr>
        <p:spPr>
          <a:xfrm>
            <a:off x="5991067" y="6468256"/>
            <a:ext cx="2770683" cy="21735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0719F0-C7AA-D140-AC96-E8096BFC7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1080837"/>
            <a:ext cx="8927162" cy="4731629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463B550E-4042-2D45-8476-88D2233B10C2}"/>
              </a:ext>
            </a:extLst>
          </p:cNvPr>
          <p:cNvSpPr txBox="1">
            <a:spLocks/>
          </p:cNvSpPr>
          <p:nvPr/>
        </p:nvSpPr>
        <p:spPr>
          <a:xfrm>
            <a:off x="101600" y="5844620"/>
            <a:ext cx="8927162" cy="696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From </a:t>
            </a:r>
            <a:r>
              <a:rPr lang="en-US" sz="1600" dirty="0" err="1"/>
              <a:t>Rollwagen</a:t>
            </a:r>
            <a:r>
              <a:rPr lang="en-US" sz="1600" dirty="0"/>
              <a:t>-Bollens et al., 2021, </a:t>
            </a:r>
            <a:r>
              <a:rPr lang="en-US" sz="1600" i="1" dirty="0"/>
              <a:t>Inland Waters</a:t>
            </a:r>
            <a:r>
              <a:rPr lang="en-US" sz="1600" dirty="0"/>
              <a:t>, https://</a:t>
            </a:r>
            <a:r>
              <a:rPr lang="en-US" sz="1600" dirty="0" err="1"/>
              <a:t>doi.org</a:t>
            </a:r>
            <a:r>
              <a:rPr lang="en-US" sz="1600" dirty="0"/>
              <a:t>/10.1080/20442041.2020.1843933</a:t>
            </a:r>
          </a:p>
          <a:p>
            <a:endParaRPr lang="en-US" sz="1800" b="1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75CD04A2-C52E-BD49-84F2-5B8C84372907}"/>
              </a:ext>
            </a:extLst>
          </p:cNvPr>
          <p:cNvSpPr txBox="1">
            <a:spLocks/>
          </p:cNvSpPr>
          <p:nvPr/>
        </p:nvSpPr>
        <p:spPr>
          <a:xfrm>
            <a:off x="56444" y="274824"/>
            <a:ext cx="9042400" cy="696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Ingestion rate of the Asian clam, </a:t>
            </a:r>
            <a:r>
              <a:rPr lang="en-US" sz="2400" b="1" i="1" dirty="0"/>
              <a:t>Corbicula </a:t>
            </a:r>
            <a:r>
              <a:rPr lang="en-US" sz="2400" b="1" i="1" dirty="0" err="1"/>
              <a:t>fluminea</a:t>
            </a:r>
            <a:r>
              <a:rPr lang="en-US" sz="2400" b="1" dirty="0"/>
              <a:t>,</a:t>
            </a:r>
          </a:p>
          <a:p>
            <a:r>
              <a:rPr lang="en-US" sz="2400" b="1" dirty="0"/>
              <a:t>as a function of food concentration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3F0998-5C04-6145-90FE-54619E1A6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605" y="3016250"/>
            <a:ext cx="1435100" cy="1028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A3D8A1-5CE6-DD49-805E-47932FA04D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8956" y="1080115"/>
            <a:ext cx="1066800" cy="228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5DEBE9-2C84-774D-AB64-F835D1D1D6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806" y="1080115"/>
            <a:ext cx="698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01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60745"/>
            <a:ext cx="9144000" cy="639762"/>
          </a:xfrm>
        </p:spPr>
        <p:txBody>
          <a:bodyPr>
            <a:noAutofit/>
          </a:bodyPr>
          <a:lstStyle/>
          <a:p>
            <a:r>
              <a:rPr lang="en-US" sz="2800" b="1" dirty="0"/>
              <a:t>Location and number of samples collected in 2021</a:t>
            </a:r>
            <a:br>
              <a:rPr lang="en-US" sz="2800" b="1" dirty="0"/>
            </a:br>
            <a:r>
              <a:rPr lang="en-US" sz="2800" b="1" dirty="0"/>
              <a:t>(Bi-weekly, May through October)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621195"/>
              </p:ext>
            </p:extLst>
          </p:nvPr>
        </p:nvGraphicFramePr>
        <p:xfrm>
          <a:off x="545123" y="1095024"/>
          <a:ext cx="8053754" cy="5163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17974">
                  <a:extLst>
                    <a:ext uri="{9D8B030D-6E8A-4147-A177-3AD203B41FA5}">
                      <a16:colId xmlns:a16="http://schemas.microsoft.com/office/drawing/2014/main" val="3093689345"/>
                    </a:ext>
                  </a:extLst>
                </a:gridCol>
                <a:gridCol w="1717890">
                  <a:extLst>
                    <a:ext uri="{9D8B030D-6E8A-4147-A177-3AD203B41FA5}">
                      <a16:colId xmlns:a16="http://schemas.microsoft.com/office/drawing/2014/main" val="3309393311"/>
                    </a:ext>
                  </a:extLst>
                </a:gridCol>
                <a:gridCol w="1717890">
                  <a:extLst>
                    <a:ext uri="{9D8B030D-6E8A-4147-A177-3AD203B41FA5}">
                      <a16:colId xmlns:a16="http://schemas.microsoft.com/office/drawing/2014/main" val="1847460133"/>
                    </a:ext>
                  </a:extLst>
                </a:gridCol>
              </a:tblGrid>
              <a:tr h="8046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Sampling Location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Number of Net Samples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Number of eDNA Samples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684203"/>
                  </a:ext>
                </a:extLst>
              </a:tr>
              <a:tr h="286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Lake </a:t>
                      </a:r>
                      <a:r>
                        <a:rPr lang="en-US" sz="1600" u="none" strike="noStrike" dirty="0" err="1">
                          <a:effectLst/>
                        </a:rPr>
                        <a:t>Celilo</a:t>
                      </a:r>
                      <a:r>
                        <a:rPr lang="en-US" sz="1600" u="none" strike="noStrike" dirty="0">
                          <a:effectLst/>
                        </a:rPr>
                        <a:t>, WA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67021257"/>
                  </a:ext>
                </a:extLst>
              </a:tr>
              <a:tr h="286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Rowland Lake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32689165"/>
                  </a:ext>
                </a:extLst>
              </a:tr>
              <a:tr h="286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Bingen Harbor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867296"/>
                  </a:ext>
                </a:extLst>
              </a:tr>
              <a:tr h="286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White Salmon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74576105"/>
                  </a:ext>
                </a:extLst>
              </a:tr>
              <a:tr h="286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White Salmon River at Underwood CUR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3292071"/>
                  </a:ext>
                </a:extLst>
              </a:tr>
              <a:tr h="286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Drano Lake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37854955"/>
                  </a:ext>
                </a:extLst>
              </a:tr>
              <a:tr h="286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Wind River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33342643"/>
                  </a:ext>
                </a:extLst>
              </a:tr>
              <a:tr h="286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Stevenson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58048161"/>
                  </a:ext>
                </a:extLst>
              </a:tr>
              <a:tr h="286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Near Bonneville Lock, Hamilton Recreation area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39209067"/>
                  </a:ext>
                </a:extLst>
              </a:tr>
              <a:tr h="286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Beacon Rock SP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67893513"/>
                  </a:ext>
                </a:extLst>
              </a:tr>
              <a:tr h="286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Washougal Marina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5785103"/>
                  </a:ext>
                </a:extLst>
              </a:tr>
              <a:tr h="286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Vancouver, near Kaiser Memorial Park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03285768"/>
                  </a:ext>
                </a:extLst>
              </a:tr>
              <a:tr h="283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486  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144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33299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1F8B960-B9A8-1447-BB09-76C61666C9E7}"/>
              </a:ext>
            </a:extLst>
          </p:cNvPr>
          <p:cNvSpPr/>
          <p:nvPr/>
        </p:nvSpPr>
        <p:spPr>
          <a:xfrm>
            <a:off x="3597639" y="6498236"/>
            <a:ext cx="884420" cy="18737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7BABEC-2F2D-B34A-BF2D-06131F04BEB8}"/>
              </a:ext>
            </a:extLst>
          </p:cNvPr>
          <p:cNvSpPr/>
          <p:nvPr/>
        </p:nvSpPr>
        <p:spPr>
          <a:xfrm>
            <a:off x="5991067" y="6468256"/>
            <a:ext cx="2770683" cy="21735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49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0679" y="3048834"/>
          <a:ext cx="8762760" cy="1499594"/>
        </p:xfrm>
        <a:graphic>
          <a:graphicData uri="http://schemas.openxmlformats.org/drawingml/2006/table">
            <a:tbl>
              <a:tblPr/>
              <a:tblGrid>
                <a:gridCol w="2190690">
                  <a:extLst>
                    <a:ext uri="{9D8B030D-6E8A-4147-A177-3AD203B41FA5}">
                      <a16:colId xmlns:a16="http://schemas.microsoft.com/office/drawing/2014/main" val="3643305957"/>
                    </a:ext>
                  </a:extLst>
                </a:gridCol>
                <a:gridCol w="2190690">
                  <a:extLst>
                    <a:ext uri="{9D8B030D-6E8A-4147-A177-3AD203B41FA5}">
                      <a16:colId xmlns:a16="http://schemas.microsoft.com/office/drawing/2014/main" val="962543322"/>
                    </a:ext>
                  </a:extLst>
                </a:gridCol>
                <a:gridCol w="2190690">
                  <a:extLst>
                    <a:ext uri="{9D8B030D-6E8A-4147-A177-3AD203B41FA5}">
                      <a16:colId xmlns:a16="http://schemas.microsoft.com/office/drawing/2014/main" val="1191715621"/>
                    </a:ext>
                  </a:extLst>
                </a:gridCol>
                <a:gridCol w="2190690">
                  <a:extLst>
                    <a:ext uri="{9D8B030D-6E8A-4147-A177-3AD203B41FA5}">
                      <a16:colId xmlns:a16="http://schemas.microsoft.com/office/drawing/2014/main" val="3713931598"/>
                    </a:ext>
                  </a:extLst>
                </a:gridCol>
              </a:tblGrid>
              <a:tr h="236867">
                <a:tc>
                  <a:txBody>
                    <a:bodyPr/>
                    <a:lstStyle/>
                    <a:p>
                      <a:pPr algn="ctr" rtl="0" fontAlgn="t"/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9600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 rtl="0" fontAlgn="t"/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2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0638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7CFD430-E9AD-A640-8EA1-A62665946DAE}"/>
              </a:ext>
            </a:extLst>
          </p:cNvPr>
          <p:cNvSpPr/>
          <p:nvPr/>
        </p:nvSpPr>
        <p:spPr>
          <a:xfrm>
            <a:off x="3597639" y="6498236"/>
            <a:ext cx="884420" cy="18737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2BB8E-B548-8C40-98A2-EA1209A2A7FB}"/>
              </a:ext>
            </a:extLst>
          </p:cNvPr>
          <p:cNvSpPr/>
          <p:nvPr/>
        </p:nvSpPr>
        <p:spPr>
          <a:xfrm>
            <a:off x="5991067" y="6468256"/>
            <a:ext cx="2770683" cy="21735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998E8EF6-7639-3746-82BF-3F1D25978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528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What went well and what posed difficulties?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FF8328-772A-CF48-B800-617CF19CC59E}"/>
              </a:ext>
            </a:extLst>
          </p:cNvPr>
          <p:cNvSpPr txBox="1"/>
          <p:nvPr/>
        </p:nvSpPr>
        <p:spPr>
          <a:xfrm>
            <a:off x="677332" y="2158342"/>
            <a:ext cx="79022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Everything continues to go “as smooth as silk” – WSU has been doing this for many years now, so we are a “well-oiled machine.”</a:t>
            </a:r>
          </a:p>
          <a:p>
            <a:endParaRPr lang="en-US" sz="3200" dirty="0"/>
          </a:p>
          <a:p>
            <a:r>
              <a:rPr lang="en-US" sz="3200" dirty="0"/>
              <a:t>COVID slowed down the processing of the 2020 samples by several weeks, but did not significantly affect our work in 2021 nor should it going forward.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734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04300"/>
            <a:ext cx="9144000" cy="639762"/>
          </a:xfrm>
        </p:spPr>
        <p:txBody>
          <a:bodyPr>
            <a:normAutofit/>
          </a:bodyPr>
          <a:lstStyle/>
          <a:p>
            <a:r>
              <a:rPr lang="en-US" sz="3200" b="1" dirty="0"/>
              <a:t>Location of samples collected in 2021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F8B960-B9A8-1447-BB09-76C61666C9E7}"/>
              </a:ext>
            </a:extLst>
          </p:cNvPr>
          <p:cNvSpPr/>
          <p:nvPr/>
        </p:nvSpPr>
        <p:spPr>
          <a:xfrm>
            <a:off x="3597639" y="6498236"/>
            <a:ext cx="884420" cy="18737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7BABEC-2F2D-B34A-BF2D-06131F04BEB8}"/>
              </a:ext>
            </a:extLst>
          </p:cNvPr>
          <p:cNvSpPr/>
          <p:nvPr/>
        </p:nvSpPr>
        <p:spPr>
          <a:xfrm>
            <a:off x="5991067" y="6468256"/>
            <a:ext cx="2770683" cy="21735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E35E77-DF16-B344-A6FD-249A8566B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61" y="804553"/>
            <a:ext cx="7249886" cy="5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4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3682"/>
          </a:xfrm>
        </p:spPr>
        <p:txBody>
          <a:bodyPr>
            <a:normAutofit/>
          </a:bodyPr>
          <a:lstStyle/>
          <a:p>
            <a:r>
              <a:rPr lang="en-US" sz="3200" b="1" dirty="0"/>
              <a:t>Risk assessment data used to direct sampling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94" y="968929"/>
            <a:ext cx="6811444" cy="51261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5E60C7-2F07-6948-B68C-7DD784AB175F}"/>
              </a:ext>
            </a:extLst>
          </p:cNvPr>
          <p:cNvSpPr/>
          <p:nvPr/>
        </p:nvSpPr>
        <p:spPr>
          <a:xfrm>
            <a:off x="3597639" y="6498236"/>
            <a:ext cx="884420" cy="18737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6C0331-0D88-3848-B551-32DA43E21953}"/>
              </a:ext>
            </a:extLst>
          </p:cNvPr>
          <p:cNvSpPr/>
          <p:nvPr/>
        </p:nvSpPr>
        <p:spPr>
          <a:xfrm>
            <a:off x="5991067" y="6468256"/>
            <a:ext cx="2770683" cy="21735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6CDDD7-81E8-C246-AF21-F44A04C14C4B}"/>
              </a:ext>
            </a:extLst>
          </p:cNvPr>
          <p:cNvSpPr/>
          <p:nvPr/>
        </p:nvSpPr>
        <p:spPr>
          <a:xfrm>
            <a:off x="1324708" y="3141785"/>
            <a:ext cx="6365630" cy="375139"/>
          </a:xfrm>
          <a:prstGeom prst="rect">
            <a:avLst/>
          </a:prstGeom>
          <a:solidFill>
            <a:srgbClr val="FFFF00">
              <a:alpha val="28235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09294-EA6F-2A4A-8E30-5FDEBB7C7E74}"/>
              </a:ext>
            </a:extLst>
          </p:cNvPr>
          <p:cNvSpPr txBox="1"/>
          <p:nvPr/>
        </p:nvSpPr>
        <p:spPr>
          <a:xfrm>
            <a:off x="6670431" y="6095067"/>
            <a:ext cx="2016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Wells et al. (2011)</a:t>
            </a:r>
          </a:p>
        </p:txBody>
      </p:sp>
    </p:spTree>
    <p:extLst>
      <p:ext uri="{BB962C8B-B14F-4D97-AF65-F5344CB8AC3E}">
        <p14:creationId xmlns:p14="http://schemas.microsoft.com/office/powerpoint/2010/main" val="1031487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A0BBE5-C522-F143-9595-3FD666A7F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85" y="457200"/>
            <a:ext cx="9163063" cy="51229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9B5326-842C-8549-89E1-6B5963EDE94B}"/>
              </a:ext>
            </a:extLst>
          </p:cNvPr>
          <p:cNvSpPr/>
          <p:nvPr/>
        </p:nvSpPr>
        <p:spPr>
          <a:xfrm>
            <a:off x="3597639" y="6498236"/>
            <a:ext cx="884420" cy="18737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1B226A-7B67-B544-AFEB-407A8A4C358F}"/>
              </a:ext>
            </a:extLst>
          </p:cNvPr>
          <p:cNvSpPr/>
          <p:nvPr/>
        </p:nvSpPr>
        <p:spPr>
          <a:xfrm>
            <a:off x="5991067" y="6468256"/>
            <a:ext cx="2770683" cy="21735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91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4A7E66-BF98-A84E-997A-E68FA4CEB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92" y="668218"/>
            <a:ext cx="9150592" cy="51238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8034FF-9ECA-C04F-9F90-6A4FE38DBA11}"/>
              </a:ext>
            </a:extLst>
          </p:cNvPr>
          <p:cNvSpPr/>
          <p:nvPr/>
        </p:nvSpPr>
        <p:spPr>
          <a:xfrm>
            <a:off x="3597639" y="6498236"/>
            <a:ext cx="884420" cy="18737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038D3A-8565-9146-9904-E0B78C125F7B}"/>
              </a:ext>
            </a:extLst>
          </p:cNvPr>
          <p:cNvSpPr/>
          <p:nvPr/>
        </p:nvSpPr>
        <p:spPr>
          <a:xfrm>
            <a:off x="5991067" y="6468256"/>
            <a:ext cx="2770683" cy="21735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6AB1BF-B718-C449-8CB5-18A27BA75603}"/>
              </a:ext>
            </a:extLst>
          </p:cNvPr>
          <p:cNvSpPr/>
          <p:nvPr/>
        </p:nvSpPr>
        <p:spPr>
          <a:xfrm>
            <a:off x="550985" y="2790092"/>
            <a:ext cx="4900246" cy="281354"/>
          </a:xfrm>
          <a:prstGeom prst="rect">
            <a:avLst/>
          </a:prstGeom>
          <a:solidFill>
            <a:srgbClr val="FFFF00">
              <a:alpha val="37647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FB6802-0737-5042-8D7A-9DCB1A7BC033}"/>
              </a:ext>
            </a:extLst>
          </p:cNvPr>
          <p:cNvSpPr/>
          <p:nvPr/>
        </p:nvSpPr>
        <p:spPr>
          <a:xfrm>
            <a:off x="4349262" y="2790092"/>
            <a:ext cx="293076" cy="281354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20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5E60C7-2F07-6948-B68C-7DD784AB175F}"/>
              </a:ext>
            </a:extLst>
          </p:cNvPr>
          <p:cNvSpPr/>
          <p:nvPr/>
        </p:nvSpPr>
        <p:spPr>
          <a:xfrm>
            <a:off x="3597639" y="6498236"/>
            <a:ext cx="884420" cy="18737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6C0331-0D88-3848-B551-32DA43E21953}"/>
              </a:ext>
            </a:extLst>
          </p:cNvPr>
          <p:cNvSpPr/>
          <p:nvPr/>
        </p:nvSpPr>
        <p:spPr>
          <a:xfrm>
            <a:off x="5991067" y="6468256"/>
            <a:ext cx="2770683" cy="21735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FC87CD-099F-9C4A-848B-F67FD230E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239" y="213577"/>
            <a:ext cx="6261522" cy="610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55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5615"/>
            <a:ext cx="8229600" cy="696148"/>
          </a:xfrm>
        </p:spPr>
        <p:txBody>
          <a:bodyPr>
            <a:normAutofit/>
          </a:bodyPr>
          <a:lstStyle/>
          <a:p>
            <a:r>
              <a:rPr lang="en-US" sz="3200" b="1" dirty="0"/>
              <a:t>WSU Calcium Data from 2018-2020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A8C3F1-1A9E-DA40-9F91-5409E156F352}"/>
              </a:ext>
            </a:extLst>
          </p:cNvPr>
          <p:cNvSpPr/>
          <p:nvPr/>
        </p:nvSpPr>
        <p:spPr>
          <a:xfrm>
            <a:off x="3597639" y="6498236"/>
            <a:ext cx="884420" cy="18737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544B87-81CE-4E42-B2CE-3602DF6A4D31}"/>
              </a:ext>
            </a:extLst>
          </p:cNvPr>
          <p:cNvSpPr/>
          <p:nvPr/>
        </p:nvSpPr>
        <p:spPr>
          <a:xfrm>
            <a:off x="5991067" y="6468256"/>
            <a:ext cx="2770683" cy="21735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5B0B6A-BC69-B54C-BBF7-DA41021BB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14" y="869185"/>
            <a:ext cx="7885289" cy="5042349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74D17191-2E51-E94A-AB1C-A88157EEA204}"/>
              </a:ext>
            </a:extLst>
          </p:cNvPr>
          <p:cNvSpPr txBox="1">
            <a:spLocks/>
          </p:cNvSpPr>
          <p:nvPr/>
        </p:nvSpPr>
        <p:spPr>
          <a:xfrm>
            <a:off x="382250" y="5802088"/>
            <a:ext cx="8222335" cy="696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/>
              <a:t>From Bollens et al., 2021, River Res. Appl.,</a:t>
            </a:r>
            <a:r>
              <a:rPr lang="en-US" sz="1800" dirty="0">
                <a:hlinkClick r:id="rId5"/>
              </a:rPr>
              <a:t> https://doi.org/10.1002/rra.3804</a:t>
            </a:r>
            <a:r>
              <a:rPr lang="en-US" sz="1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2050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2446EE-CA39-694B-8191-9BAE7F72911C}"/>
              </a:ext>
            </a:extLst>
          </p:cNvPr>
          <p:cNvSpPr/>
          <p:nvPr/>
        </p:nvSpPr>
        <p:spPr>
          <a:xfrm>
            <a:off x="3597639" y="6498236"/>
            <a:ext cx="884420" cy="18737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D6C4D-3D58-7740-8A37-9E136666B2FE}"/>
              </a:ext>
            </a:extLst>
          </p:cNvPr>
          <p:cNvSpPr/>
          <p:nvPr/>
        </p:nvSpPr>
        <p:spPr>
          <a:xfrm>
            <a:off x="5991067" y="6468256"/>
            <a:ext cx="2770683" cy="21735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33AB8-9F11-334D-AB3F-DA7924138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55" y="256464"/>
            <a:ext cx="8342489" cy="5582911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C4686C16-9423-4E47-9044-2358C3DCF073}"/>
              </a:ext>
            </a:extLst>
          </p:cNvPr>
          <p:cNvSpPr txBox="1">
            <a:spLocks/>
          </p:cNvSpPr>
          <p:nvPr/>
        </p:nvSpPr>
        <p:spPr>
          <a:xfrm>
            <a:off x="382250" y="5802088"/>
            <a:ext cx="8222335" cy="696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/>
              <a:t>From Bollens et al., 2021, River Res. Appl.,</a:t>
            </a:r>
            <a:r>
              <a:rPr lang="en-US" sz="1800" dirty="0">
                <a:hlinkClick r:id="rId5"/>
              </a:rPr>
              <a:t> https://doi.org/10.1002/rra.3804</a:t>
            </a:r>
            <a:r>
              <a:rPr lang="en-US" sz="1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3868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6029</TotalTime>
  <Words>685</Words>
  <Application>Microsoft Macintosh PowerPoint</Application>
  <PresentationFormat>On-screen Show (4:3)</PresentationFormat>
  <Paragraphs>166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Location and number of samples collected in 2021 (Bi-weekly, May through October)</vt:lpstr>
      <vt:lpstr>Location of samples collected in 2021</vt:lpstr>
      <vt:lpstr>Risk assessment data used to direct sampling</vt:lpstr>
      <vt:lpstr>PowerPoint Presentation</vt:lpstr>
      <vt:lpstr>PowerPoint Presentation</vt:lpstr>
      <vt:lpstr>PowerPoint Presentation</vt:lpstr>
      <vt:lpstr>WSU Calcium Data from 2018-2020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Allocation of samples by sampling method</vt:lpstr>
      <vt:lpstr>Results of 2021 Surveys: Dreissenid Veligers  The Good News! </vt:lpstr>
      <vt:lpstr>PowerPoint Presentation</vt:lpstr>
      <vt:lpstr>PowerPoint Presentation</vt:lpstr>
      <vt:lpstr>PowerPoint Presentation</vt:lpstr>
      <vt:lpstr>What went well and what posed difficulties?</vt:lpstr>
    </vt:vector>
  </TitlesOfParts>
  <Company>WSUV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WSU VANCOUVER</dc:title>
  <dc:creator>Laura Evancich</dc:creator>
  <cp:lastModifiedBy>Bollens, Stephen</cp:lastModifiedBy>
  <cp:revision>156</cp:revision>
  <dcterms:created xsi:type="dcterms:W3CDTF">2011-08-23T21:20:18Z</dcterms:created>
  <dcterms:modified xsi:type="dcterms:W3CDTF">2022-01-10T23:17:43Z</dcterms:modified>
</cp:coreProperties>
</file>