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Lst>
  <p:notesMasterIdLst>
    <p:notesMasterId r:id="rId36"/>
  </p:notesMasterIdLst>
  <p:handoutMasterIdLst>
    <p:handoutMasterId r:id="rId37"/>
  </p:handoutMasterIdLst>
  <p:sldIdLst>
    <p:sldId id="397" r:id="rId3"/>
    <p:sldId id="292" r:id="rId4"/>
    <p:sldId id="394" r:id="rId5"/>
    <p:sldId id="354" r:id="rId6"/>
    <p:sldId id="389" r:id="rId7"/>
    <p:sldId id="380" r:id="rId8"/>
    <p:sldId id="395" r:id="rId9"/>
    <p:sldId id="396" r:id="rId10"/>
    <p:sldId id="381" r:id="rId11"/>
    <p:sldId id="391" r:id="rId12"/>
    <p:sldId id="382" r:id="rId13"/>
    <p:sldId id="392" r:id="rId14"/>
    <p:sldId id="383" r:id="rId15"/>
    <p:sldId id="390" r:id="rId16"/>
    <p:sldId id="366" r:id="rId17"/>
    <p:sldId id="384" r:id="rId18"/>
    <p:sldId id="385" r:id="rId19"/>
    <p:sldId id="386" r:id="rId20"/>
    <p:sldId id="387" r:id="rId21"/>
    <p:sldId id="388" r:id="rId22"/>
    <p:sldId id="379" r:id="rId23"/>
    <p:sldId id="393" r:id="rId24"/>
    <p:sldId id="355" r:id="rId25"/>
    <p:sldId id="356" r:id="rId26"/>
    <p:sldId id="357" r:id="rId27"/>
    <p:sldId id="378" r:id="rId28"/>
    <p:sldId id="367" r:id="rId29"/>
    <p:sldId id="374" r:id="rId30"/>
    <p:sldId id="373" r:id="rId31"/>
    <p:sldId id="370" r:id="rId32"/>
    <p:sldId id="377" r:id="rId33"/>
    <p:sldId id="398" r:id="rId34"/>
    <p:sldId id="323" r:id="rId35"/>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2346" autoAdjust="0"/>
  </p:normalViewPr>
  <p:slideViewPr>
    <p:cSldViewPr snapToGrid="0">
      <p:cViewPr varScale="1">
        <p:scale>
          <a:sx n="102" d="100"/>
          <a:sy n="102" d="100"/>
        </p:scale>
        <p:origin x="92" y="116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2487" tIns="46244" rIns="92487" bIns="46244"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wrap="square" lIns="92487" tIns="46244" rIns="92487" bIns="46244" numCol="1" anchor="t" anchorCtr="0" compatLnSpc="1">
            <a:prstTxWarp prst="textNoShape">
              <a:avLst/>
            </a:prstTxWarp>
          </a:bodyPr>
          <a:lstStyle>
            <a:lvl1pPr algn="r">
              <a:defRPr sz="1200"/>
            </a:lvl1pPr>
          </a:lstStyle>
          <a:p>
            <a:fld id="{61A2DE62-24B0-4972-852B-4785B8FCBE77}" type="datetimeFigureOut">
              <a:rPr lang="en-US"/>
              <a:pPr/>
              <a:t>1/10/2022</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2487" tIns="46244" rIns="92487" bIns="46244"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wrap="square" lIns="92487" tIns="46244" rIns="92487" bIns="46244" numCol="1" anchor="b" anchorCtr="0" compatLnSpc="1">
            <a:prstTxWarp prst="textNoShape">
              <a:avLst/>
            </a:prstTxWarp>
          </a:bodyPr>
          <a:lstStyle>
            <a:lvl1pPr algn="r">
              <a:defRPr sz="1200"/>
            </a:lvl1pPr>
          </a:lstStyle>
          <a:p>
            <a:fld id="{603F1684-B626-4C74-9731-CBE8CE5003E4}" type="slidenum">
              <a:rPr lang="en-US"/>
              <a:pPr/>
              <a:t>‹#›</a:t>
            </a:fld>
            <a:endParaRPr lang="en-US" dirty="0"/>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2487" tIns="46244" rIns="92487" bIns="46244"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36173" y="0"/>
            <a:ext cx="3012329" cy="462120"/>
          </a:xfrm>
          <a:prstGeom prst="rect">
            <a:avLst/>
          </a:prstGeom>
        </p:spPr>
        <p:txBody>
          <a:bodyPr vert="horz" wrap="square" lIns="92487" tIns="46244" rIns="92487" bIns="46244" numCol="1" anchor="t" anchorCtr="0" compatLnSpc="1">
            <a:prstTxWarp prst="textNoShape">
              <a:avLst/>
            </a:prstTxWarp>
          </a:bodyPr>
          <a:lstStyle>
            <a:lvl1pPr algn="r">
              <a:defRPr sz="1200"/>
            </a:lvl1pPr>
          </a:lstStyle>
          <a:p>
            <a:fld id="{9ADC5788-3AFA-4451-BC67-BFEEAB944D67}" type="datetimeFigureOut">
              <a:rPr lang="en-US"/>
              <a:pPr/>
              <a:t>1/10/2022</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pPr lvl="0"/>
            <a:endParaRPr lang="en-US" noProof="0" dirty="0"/>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2487" tIns="46244" rIns="92487" bIns="4624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72378"/>
            <a:ext cx="3012329" cy="462120"/>
          </a:xfrm>
          <a:prstGeom prst="rect">
            <a:avLst/>
          </a:prstGeom>
        </p:spPr>
        <p:txBody>
          <a:bodyPr vert="horz" lIns="92487" tIns="46244" rIns="92487" bIns="46244"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6173" y="8772378"/>
            <a:ext cx="3012329" cy="462120"/>
          </a:xfrm>
          <a:prstGeom prst="rect">
            <a:avLst/>
          </a:prstGeom>
        </p:spPr>
        <p:txBody>
          <a:bodyPr vert="horz" wrap="square" lIns="92487" tIns="46244" rIns="92487" bIns="46244" numCol="1" anchor="b" anchorCtr="0" compatLnSpc="1">
            <a:prstTxWarp prst="textNoShape">
              <a:avLst/>
            </a:prstTxWarp>
          </a:bodyPr>
          <a:lstStyle>
            <a:lvl1pPr algn="r">
              <a:defRPr sz="1200"/>
            </a:lvl1pPr>
          </a:lstStyle>
          <a:p>
            <a:fld id="{06A0A3C6-4E22-46FB-836F-CA2C48EC4DC1}" type="slidenum">
              <a:rPr lang="en-US"/>
              <a:pPr/>
              <a:t>‹#›</a:t>
            </a:fld>
            <a:endParaRPr lang="en-US" dirty="0"/>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a:t>
            </a:fld>
            <a:endParaRPr lang="en-US" dirty="0"/>
          </a:p>
        </p:txBody>
      </p:sp>
    </p:spTree>
    <p:extLst>
      <p:ext uri="{BB962C8B-B14F-4D97-AF65-F5344CB8AC3E}">
        <p14:creationId xmlns:p14="http://schemas.microsoft.com/office/powerpoint/2010/main" val="246685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dirty="0"/>
          </a:p>
        </p:txBody>
      </p:sp>
    </p:spTree>
    <p:extLst>
      <p:ext uri="{BB962C8B-B14F-4D97-AF65-F5344CB8AC3E}">
        <p14:creationId xmlns:p14="http://schemas.microsoft.com/office/powerpoint/2010/main" val="408614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Limited to specific states (ID, MT, OR, WA) &amp; only within the drainage of the CRB. Did not include WY or NV.</a:t>
            </a:r>
          </a:p>
        </p:txBody>
      </p:sp>
      <p:sp>
        <p:nvSpPr>
          <p:cNvPr id="4" name="Slide Number Placeholder 3"/>
          <p:cNvSpPr>
            <a:spLocks noGrp="1"/>
          </p:cNvSpPr>
          <p:nvPr>
            <p:ph type="sldNum" sz="quarter" idx="5"/>
          </p:nvPr>
        </p:nvSpPr>
        <p:spPr/>
        <p:txBody>
          <a:bodyPr/>
          <a:lstStyle/>
          <a:p>
            <a:fld id="{06A0A3C6-4E22-46FB-836F-CA2C48EC4DC1}" type="slidenum">
              <a:rPr lang="en-US" smtClean="0"/>
              <a:pPr/>
              <a:t>9</a:t>
            </a:fld>
            <a:endParaRPr lang="en-US" dirty="0"/>
          </a:p>
        </p:txBody>
      </p:sp>
    </p:spTree>
    <p:extLst>
      <p:ext uri="{BB962C8B-B14F-4D97-AF65-F5344CB8AC3E}">
        <p14:creationId xmlns:p14="http://schemas.microsoft.com/office/powerpoint/2010/main" val="71066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Limited to specific states (ID, MT, OR, WA). Does not include WY or NV.</a:t>
            </a:r>
          </a:p>
        </p:txBody>
      </p:sp>
      <p:sp>
        <p:nvSpPr>
          <p:cNvPr id="4" name="Slide Number Placeholder 3"/>
          <p:cNvSpPr>
            <a:spLocks noGrp="1"/>
          </p:cNvSpPr>
          <p:nvPr>
            <p:ph type="sldNum" sz="quarter" idx="5"/>
          </p:nvPr>
        </p:nvSpPr>
        <p:spPr/>
        <p:txBody>
          <a:bodyPr/>
          <a:lstStyle/>
          <a:p>
            <a:fld id="{06A0A3C6-4E22-46FB-836F-CA2C48EC4DC1}" type="slidenum">
              <a:rPr lang="en-US" smtClean="0"/>
              <a:pPr/>
              <a:t>11</a:t>
            </a:fld>
            <a:endParaRPr lang="en-US" dirty="0"/>
          </a:p>
        </p:txBody>
      </p:sp>
    </p:spTree>
    <p:extLst>
      <p:ext uri="{BB962C8B-B14F-4D97-AF65-F5344CB8AC3E}">
        <p14:creationId xmlns:p14="http://schemas.microsoft.com/office/powerpoint/2010/main" val="191671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Need clarifying guidance on intent of US-CA Border Region.</a:t>
            </a:r>
          </a:p>
        </p:txBody>
      </p:sp>
      <p:sp>
        <p:nvSpPr>
          <p:cNvPr id="4" name="Slide Number Placeholder 3"/>
          <p:cNvSpPr>
            <a:spLocks noGrp="1"/>
          </p:cNvSpPr>
          <p:nvPr>
            <p:ph type="sldNum" sz="quarter" idx="5"/>
          </p:nvPr>
        </p:nvSpPr>
        <p:spPr/>
        <p:txBody>
          <a:bodyPr/>
          <a:lstStyle/>
          <a:p>
            <a:fld id="{06A0A3C6-4E22-46FB-836F-CA2C48EC4DC1}" type="slidenum">
              <a:rPr lang="en-US" smtClean="0"/>
              <a:pPr/>
              <a:t>13</a:t>
            </a:fld>
            <a:endParaRPr lang="en-US" dirty="0"/>
          </a:p>
        </p:txBody>
      </p:sp>
    </p:spTree>
    <p:extLst>
      <p:ext uri="{BB962C8B-B14F-4D97-AF65-F5344CB8AC3E}">
        <p14:creationId xmlns:p14="http://schemas.microsoft.com/office/powerpoint/2010/main" val="67523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Need clarifying guidance on intent of US-CA Border Region.</a:t>
            </a:r>
          </a:p>
        </p:txBody>
      </p:sp>
      <p:sp>
        <p:nvSpPr>
          <p:cNvPr id="4" name="Slide Number Placeholder 3"/>
          <p:cNvSpPr>
            <a:spLocks noGrp="1"/>
          </p:cNvSpPr>
          <p:nvPr>
            <p:ph type="sldNum" sz="quarter" idx="5"/>
          </p:nvPr>
        </p:nvSpPr>
        <p:spPr/>
        <p:txBody>
          <a:bodyPr/>
          <a:lstStyle/>
          <a:p>
            <a:fld id="{06A0A3C6-4E22-46FB-836F-CA2C48EC4DC1}" type="slidenum">
              <a:rPr lang="en-US" smtClean="0"/>
              <a:pPr/>
              <a:t>16</a:t>
            </a:fld>
            <a:endParaRPr lang="en-US" dirty="0"/>
          </a:p>
        </p:txBody>
      </p:sp>
    </p:spTree>
    <p:extLst>
      <p:ext uri="{BB962C8B-B14F-4D97-AF65-F5344CB8AC3E}">
        <p14:creationId xmlns:p14="http://schemas.microsoft.com/office/powerpoint/2010/main" val="87126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Need clarifying guidance on intent of US-CA Border Region.</a:t>
            </a:r>
          </a:p>
        </p:txBody>
      </p:sp>
      <p:sp>
        <p:nvSpPr>
          <p:cNvPr id="4" name="Slide Number Placeholder 3"/>
          <p:cNvSpPr>
            <a:spLocks noGrp="1"/>
          </p:cNvSpPr>
          <p:nvPr>
            <p:ph type="sldNum" sz="quarter" idx="5"/>
          </p:nvPr>
        </p:nvSpPr>
        <p:spPr/>
        <p:txBody>
          <a:bodyPr/>
          <a:lstStyle/>
          <a:p>
            <a:fld id="{06A0A3C6-4E22-46FB-836F-CA2C48EC4DC1}" type="slidenum">
              <a:rPr lang="en-US" smtClean="0"/>
              <a:pPr/>
              <a:t>17</a:t>
            </a:fld>
            <a:endParaRPr lang="en-US" dirty="0"/>
          </a:p>
        </p:txBody>
      </p:sp>
    </p:spTree>
    <p:extLst>
      <p:ext uri="{BB962C8B-B14F-4D97-AF65-F5344CB8AC3E}">
        <p14:creationId xmlns:p14="http://schemas.microsoft.com/office/powerpoint/2010/main" val="271514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0504399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0127948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0248129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797501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t>File Name</a:t>
            </a:r>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t>File Name</a:t>
            </a:r>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t>File Name</a:t>
            </a:r>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Tree>
    <p:extLst>
      <p:ext uri="{BB962C8B-B14F-4D97-AF65-F5344CB8AC3E}">
        <p14:creationId xmlns:p14="http://schemas.microsoft.com/office/powerpoint/2010/main" val="3836264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7378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25981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0706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482338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94774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1913359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4454463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63149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a:t>File Name</a:t>
            </a:r>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File Name</a:t>
            </a: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9402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dirty="0"/>
              <a:t>File Name</a:t>
            </a:r>
          </a:p>
        </p:txBody>
      </p:sp>
    </p:spTree>
    <p:extLst>
      <p:ext uri="{BB962C8B-B14F-4D97-AF65-F5344CB8AC3E}">
        <p14:creationId xmlns:p14="http://schemas.microsoft.com/office/powerpoint/2010/main" val="23409742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Tree>
    <p:extLst>
      <p:ext uri="{BB962C8B-B14F-4D97-AF65-F5344CB8AC3E}">
        <p14:creationId xmlns:p14="http://schemas.microsoft.com/office/powerpoint/2010/main" val="161035747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a:t>File Name</a:t>
            </a:r>
          </a:p>
        </p:txBody>
      </p:sp>
    </p:spTree>
    <p:extLst>
      <p:ext uri="{BB962C8B-B14F-4D97-AF65-F5344CB8AC3E}">
        <p14:creationId xmlns:p14="http://schemas.microsoft.com/office/powerpoint/2010/main" val="33426594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5.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6.tiff"/><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dirty="0"/>
              <a:t>File Name</a:t>
            </a:r>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dirty="0"/>
              <a:t>Prepared by Jonas Grundman</a:t>
            </a:r>
          </a:p>
          <a:p>
            <a:r>
              <a:rPr lang="en-US" dirty="0"/>
              <a:t>National APC Program Technical Lead</a:t>
            </a:r>
          </a:p>
          <a:p>
            <a:r>
              <a:rPr lang="en-US" dirty="0"/>
              <a:t>U.S. Army Corps of Engineers</a:t>
            </a:r>
          </a:p>
        </p:txBody>
      </p:sp>
      <p:sp>
        <p:nvSpPr>
          <p:cNvPr id="2" name="Title 1"/>
          <p:cNvSpPr>
            <a:spLocks noGrp="1"/>
          </p:cNvSpPr>
          <p:nvPr>
            <p:ph type="title"/>
          </p:nvPr>
        </p:nvSpPr>
        <p:spPr>
          <a:xfrm>
            <a:off x="457200" y="419100"/>
            <a:ext cx="6858000" cy="1187449"/>
          </a:xfrm>
        </p:spPr>
        <p:txBody>
          <a:bodyPr>
            <a:normAutofit fontScale="90000"/>
          </a:bodyPr>
          <a:lstStyle/>
          <a:p>
            <a:r>
              <a:rPr lang="en-US" dirty="0"/>
              <a:t>AIS Cost-share program under §104 of the Rivers and Harbors act of 1958, as amended</a:t>
            </a:r>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dirty="0"/>
          </a:p>
        </p:txBody>
      </p:sp>
      <p:sp>
        <p:nvSpPr>
          <p:cNvPr id="8" name="Footer Placeholder 7"/>
          <p:cNvSpPr>
            <a:spLocks noGrp="1"/>
          </p:cNvSpPr>
          <p:nvPr>
            <p:ph type="ftr" sz="quarter" idx="11"/>
          </p:nvPr>
        </p:nvSpPr>
        <p:spPr/>
        <p:txBody>
          <a:bodyPr/>
          <a:lstStyle/>
          <a:p>
            <a:r>
              <a:rPr lang="en-US" dirty="0"/>
              <a:t>Boundary &amp; Encroachment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7B26-D6BE-4CA6-9ACF-6E2347A79F32}"/>
              </a:ext>
            </a:extLst>
          </p:cNvPr>
          <p:cNvSpPr>
            <a:spLocks noGrp="1"/>
          </p:cNvSpPr>
          <p:nvPr>
            <p:ph type="title"/>
          </p:nvPr>
        </p:nvSpPr>
        <p:spPr/>
        <p:txBody>
          <a:bodyPr/>
          <a:lstStyle/>
          <a:p>
            <a:pPr algn="ctr"/>
            <a:r>
              <a:rPr lang="en-US" dirty="0"/>
              <a:t> cost-share basins under §104 of the RHA WRDA 2014</a:t>
            </a:r>
          </a:p>
        </p:txBody>
      </p:sp>
      <p:pic>
        <p:nvPicPr>
          <p:cNvPr id="7" name="Content Placeholder 6">
            <a:extLst>
              <a:ext uri="{FF2B5EF4-FFF2-40B4-BE49-F238E27FC236}">
                <a16:creationId xmlns:a16="http://schemas.microsoft.com/office/drawing/2014/main" id="{6C3FB582-526A-4E00-B08A-2BB854752C6E}"/>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p:blipFill>
        <p:spPr>
          <a:xfrm>
            <a:off x="744963" y="1249925"/>
            <a:ext cx="7501674" cy="4669299"/>
          </a:xfrm>
        </p:spPr>
      </p:pic>
      <p:sp>
        <p:nvSpPr>
          <p:cNvPr id="4" name="Footer Placeholder 3">
            <a:extLst>
              <a:ext uri="{FF2B5EF4-FFF2-40B4-BE49-F238E27FC236}">
                <a16:creationId xmlns:a16="http://schemas.microsoft.com/office/drawing/2014/main" id="{E856A705-8F7B-4AE8-A6A1-0E7B21ED80BE}"/>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2EFE68AD-E564-489C-B32B-B1777EBFFD95}"/>
              </a:ext>
            </a:extLst>
          </p:cNvPr>
          <p:cNvSpPr>
            <a:spLocks noGrp="1"/>
          </p:cNvSpPr>
          <p:nvPr>
            <p:ph type="sldNum" sz="quarter" idx="11"/>
          </p:nvPr>
        </p:nvSpPr>
        <p:spPr/>
        <p:txBody>
          <a:bodyPr/>
          <a:lstStyle/>
          <a:p>
            <a:fld id="{9A257827-C34C-4251-B995-96C9C233CCC8}" type="slidenum">
              <a:rPr lang="en-US" smtClean="0"/>
              <a:pPr/>
              <a:t>10</a:t>
            </a:fld>
            <a:endParaRPr lang="en-US" dirty="0"/>
          </a:p>
        </p:txBody>
      </p:sp>
    </p:spTree>
    <p:extLst>
      <p:ext uri="{BB962C8B-B14F-4D97-AF65-F5344CB8AC3E}">
        <p14:creationId xmlns:p14="http://schemas.microsoft.com/office/powerpoint/2010/main" val="26415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r>
              <a:rPr lang="en-US" dirty="0"/>
              <a:t>Aquatic Plant Control Program: 1958 - 2021</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a:xfrm>
            <a:off x="381000" y="1127125"/>
            <a:ext cx="8382000" cy="4718049"/>
          </a:xfrm>
        </p:spPr>
        <p:txBody>
          <a:bodyPr/>
          <a:lstStyle/>
          <a:p>
            <a:pPr marL="342900" indent="-342900">
              <a:buFont typeface="Arial" panose="020B0604020202020204" pitchFamily="34" charset="0"/>
              <a:buChar char="•"/>
            </a:pPr>
            <a:r>
              <a:rPr lang="en-US" b="1" u="sng" dirty="0"/>
              <a:t>WRDA 2016 (PL 114-322)</a:t>
            </a:r>
          </a:p>
          <a:p>
            <a:pPr marL="857250" lvl="1" indent="-342900">
              <a:buFont typeface="Arial" panose="020B0604020202020204" pitchFamily="34" charset="0"/>
              <a:buChar char="•"/>
            </a:pPr>
            <a:r>
              <a:rPr lang="en-US" dirty="0"/>
              <a:t>Amended CRB WISP to include entire political boundary of CRB states* vs. CRB drainage area</a:t>
            </a:r>
          </a:p>
          <a:p>
            <a:pPr marL="857250" lvl="1" indent="-342900">
              <a:buFont typeface="Arial" panose="020B0604020202020204" pitchFamily="34" charset="0"/>
              <a:buChar char="•"/>
            </a:pPr>
            <a:r>
              <a:rPr lang="en-US" dirty="0"/>
              <a:t>Authority to assist States w/ Rapid Response Actions</a:t>
            </a:r>
          </a:p>
          <a:p>
            <a:pPr marL="857250" lvl="1" indent="-342900">
              <a:buFont typeface="Arial" panose="020B0604020202020204" pitchFamily="34" charset="0"/>
              <a:buChar char="•"/>
            </a:pPr>
            <a:r>
              <a:rPr lang="en-US" dirty="0"/>
              <a:t>Authorization of 40M (20M WISP, 20M APC)</a:t>
            </a:r>
          </a:p>
          <a:p>
            <a:pPr lvl="1" indent="0">
              <a:buNone/>
            </a:pPr>
            <a:endParaRPr lang="en-US" dirty="0"/>
          </a:p>
          <a:p>
            <a:pPr marL="342900" indent="-342900">
              <a:buFont typeface="Arial" panose="020B0604020202020204" pitchFamily="34" charset="0"/>
              <a:buChar char="•"/>
            </a:pPr>
            <a:r>
              <a:rPr lang="en-US" b="1" u="sng" dirty="0"/>
              <a:t>WRDA 2018 (PL 115-270)</a:t>
            </a:r>
          </a:p>
          <a:p>
            <a:pPr marL="857250" lvl="1" indent="-342900">
              <a:buFont typeface="Arial" panose="020B0604020202020204" pitchFamily="34" charset="0"/>
              <a:buChar char="•"/>
            </a:pPr>
            <a:r>
              <a:rPr lang="en-US" dirty="0"/>
              <a:t>Significant geographic and $$ expansion;</a:t>
            </a:r>
          </a:p>
          <a:p>
            <a:pPr marL="1257300" lvl="2" indent="-342900"/>
            <a:r>
              <a:rPr lang="en-US" dirty="0"/>
              <a:t>(i) Columbia River Basin (30M)</a:t>
            </a:r>
          </a:p>
          <a:p>
            <a:pPr marL="1257300" lvl="2" indent="-342900"/>
            <a:r>
              <a:rPr lang="en-US" dirty="0"/>
              <a:t>(ii) Upper Missouri River Basin (30M)</a:t>
            </a:r>
          </a:p>
          <a:p>
            <a:pPr marL="1257300" lvl="2" indent="-342900"/>
            <a:r>
              <a:rPr lang="en-US" dirty="0"/>
              <a:t>(iii) Upper Colorado, South Platte, and </a:t>
            </a:r>
            <a:r>
              <a:rPr lang="en-US" i="1" dirty="0"/>
              <a:t>Arkansas</a:t>
            </a:r>
            <a:r>
              <a:rPr lang="en-US" dirty="0"/>
              <a:t> Basins (30M)</a:t>
            </a:r>
          </a:p>
          <a:p>
            <a:pPr lvl="1" indent="0">
              <a:buNone/>
            </a:pPr>
            <a:endParaRPr lang="en-US" dirty="0"/>
          </a:p>
          <a:p>
            <a:pPr lvl="1" indent="0">
              <a:buNone/>
            </a:pPr>
            <a:endParaRPr lang="en-US" dirty="0"/>
          </a:p>
          <a:p>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11</a:t>
            </a:fld>
            <a:endParaRPr lang="en-US" dirty="0"/>
          </a:p>
        </p:txBody>
      </p:sp>
    </p:spTree>
    <p:extLst>
      <p:ext uri="{BB962C8B-B14F-4D97-AF65-F5344CB8AC3E}">
        <p14:creationId xmlns:p14="http://schemas.microsoft.com/office/powerpoint/2010/main" val="70314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7B26-D6BE-4CA6-9ACF-6E2347A79F32}"/>
              </a:ext>
            </a:extLst>
          </p:cNvPr>
          <p:cNvSpPr>
            <a:spLocks noGrp="1"/>
          </p:cNvSpPr>
          <p:nvPr>
            <p:ph type="title"/>
          </p:nvPr>
        </p:nvSpPr>
        <p:spPr/>
        <p:txBody>
          <a:bodyPr/>
          <a:lstStyle/>
          <a:p>
            <a:pPr algn="ctr"/>
            <a:r>
              <a:rPr lang="en-US" dirty="0"/>
              <a:t> cost-share basins under §104 of the RHA WRDA 2018</a:t>
            </a:r>
          </a:p>
        </p:txBody>
      </p:sp>
      <p:pic>
        <p:nvPicPr>
          <p:cNvPr id="7" name="Content Placeholder 6">
            <a:extLst>
              <a:ext uri="{FF2B5EF4-FFF2-40B4-BE49-F238E27FC236}">
                <a16:creationId xmlns:a16="http://schemas.microsoft.com/office/drawing/2014/main" id="{6C3FB582-526A-4E00-B08A-2BB854752C6E}"/>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p:blipFill>
        <p:spPr>
          <a:xfrm>
            <a:off x="744964" y="1249925"/>
            <a:ext cx="7501672" cy="4669299"/>
          </a:xfrm>
        </p:spPr>
      </p:pic>
      <p:sp>
        <p:nvSpPr>
          <p:cNvPr id="4" name="Footer Placeholder 3">
            <a:extLst>
              <a:ext uri="{FF2B5EF4-FFF2-40B4-BE49-F238E27FC236}">
                <a16:creationId xmlns:a16="http://schemas.microsoft.com/office/drawing/2014/main" id="{E856A705-8F7B-4AE8-A6A1-0E7B21ED80BE}"/>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2EFE68AD-E564-489C-B32B-B1777EBFFD95}"/>
              </a:ext>
            </a:extLst>
          </p:cNvPr>
          <p:cNvSpPr>
            <a:spLocks noGrp="1"/>
          </p:cNvSpPr>
          <p:nvPr>
            <p:ph type="sldNum" sz="quarter" idx="11"/>
          </p:nvPr>
        </p:nvSpPr>
        <p:spPr/>
        <p:txBody>
          <a:bodyPr/>
          <a:lstStyle/>
          <a:p>
            <a:fld id="{9A257827-C34C-4251-B995-96C9C233CCC8}" type="slidenum">
              <a:rPr lang="en-US" smtClean="0"/>
              <a:pPr/>
              <a:t>12</a:t>
            </a:fld>
            <a:endParaRPr lang="en-US" dirty="0"/>
          </a:p>
        </p:txBody>
      </p:sp>
    </p:spTree>
    <p:extLst>
      <p:ext uri="{BB962C8B-B14F-4D97-AF65-F5344CB8AC3E}">
        <p14:creationId xmlns:p14="http://schemas.microsoft.com/office/powerpoint/2010/main" val="32496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r>
              <a:rPr lang="en-US" dirty="0"/>
              <a:t>Aquatic Plant Control Program: 1958 - 2021</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p:txBody>
          <a:bodyPr/>
          <a:lstStyle/>
          <a:p>
            <a:pPr marL="342900" indent="-342900">
              <a:buFont typeface="Arial" panose="020B0604020202020204" pitchFamily="34" charset="0"/>
              <a:buChar char="•"/>
            </a:pPr>
            <a:r>
              <a:rPr lang="en-US" b="1" u="sng" dirty="0"/>
              <a:t>WRDA 2020 (PL 116-260)</a:t>
            </a:r>
          </a:p>
          <a:p>
            <a:pPr marL="857250" lvl="1" indent="-342900">
              <a:buFont typeface="Arial" panose="020B0604020202020204" pitchFamily="34" charset="0"/>
              <a:buChar char="•"/>
            </a:pPr>
            <a:r>
              <a:rPr lang="en-US" dirty="0"/>
              <a:t>Expanded geographic area;</a:t>
            </a:r>
          </a:p>
          <a:p>
            <a:pPr marL="1257300" lvl="2" indent="-342900"/>
            <a:r>
              <a:rPr lang="en-US" dirty="0"/>
              <a:t>(iv) Russian River Basin (30M)</a:t>
            </a:r>
          </a:p>
          <a:p>
            <a:pPr marL="1257300" lvl="2" indent="-342900"/>
            <a:r>
              <a:rPr lang="en-US" dirty="0"/>
              <a:t>(v) US – Canada Border Region (10M)*</a:t>
            </a:r>
          </a:p>
          <a:p>
            <a:pPr marL="857250" lvl="1" indent="-342900">
              <a:buFont typeface="Arial" panose="020B0604020202020204" pitchFamily="34" charset="0"/>
              <a:buChar char="•"/>
            </a:pPr>
            <a:r>
              <a:rPr lang="en-US" dirty="0"/>
              <a:t>Modified ‘Location’ criteria for inspection stations</a:t>
            </a:r>
          </a:p>
          <a:p>
            <a:pPr marL="1257300" lvl="2" indent="-342900"/>
            <a:r>
              <a:rPr lang="en-US" dirty="0"/>
              <a:t>WRDA 2014: justification based on ability to protect USACE projects.</a:t>
            </a:r>
          </a:p>
          <a:p>
            <a:pPr marL="1257300" lvl="2" indent="-342900"/>
            <a:r>
              <a:rPr lang="en-US" dirty="0"/>
              <a:t>WRDA 2020: Amends to those with the “highest likelihood of preventing the spread of AIS into and out of waters of the United States”. </a:t>
            </a:r>
          </a:p>
          <a:p>
            <a:pPr marL="1257300" lvl="2" indent="-342900"/>
            <a:r>
              <a:rPr lang="en-US" dirty="0"/>
              <a:t>Potential impacts to how each basin is justified within the letter report.</a:t>
            </a:r>
          </a:p>
          <a:p>
            <a:pPr lvl="1" indent="0">
              <a:buNone/>
            </a:pPr>
            <a:endParaRPr lang="en-US" dirty="0"/>
          </a:p>
          <a:p>
            <a:pPr lvl="2" indent="0">
              <a:buNone/>
            </a:pPr>
            <a:endParaRPr lang="en-US" dirty="0"/>
          </a:p>
          <a:p>
            <a:pPr lvl="1" indent="0">
              <a:buNone/>
            </a:pPr>
            <a:endParaRPr lang="en-US" dirty="0"/>
          </a:p>
          <a:p>
            <a:pPr lvl="1" indent="0">
              <a:buNone/>
            </a:pPr>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a:p>
            <a:pPr marL="1257300" lvl="2" indent="-342900"/>
            <a:endParaRPr lang="en-US" dirty="0"/>
          </a:p>
          <a:p>
            <a:pPr marL="342900" indent="-342900"/>
            <a:endParaRPr lang="en-US" dirty="0"/>
          </a:p>
          <a:p>
            <a:pPr lvl="1" indent="0">
              <a:buNone/>
            </a:pPr>
            <a:endParaRPr lang="en-US" dirty="0"/>
          </a:p>
          <a:p>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13</a:t>
            </a:fld>
            <a:endParaRPr lang="en-US" dirty="0"/>
          </a:p>
        </p:txBody>
      </p:sp>
    </p:spTree>
    <p:extLst>
      <p:ext uri="{BB962C8B-B14F-4D97-AF65-F5344CB8AC3E}">
        <p14:creationId xmlns:p14="http://schemas.microsoft.com/office/powerpoint/2010/main" val="265537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7B26-D6BE-4CA6-9ACF-6E2347A79F32}"/>
              </a:ext>
            </a:extLst>
          </p:cNvPr>
          <p:cNvSpPr>
            <a:spLocks noGrp="1"/>
          </p:cNvSpPr>
          <p:nvPr>
            <p:ph type="title"/>
          </p:nvPr>
        </p:nvSpPr>
        <p:spPr/>
        <p:txBody>
          <a:bodyPr/>
          <a:lstStyle/>
          <a:p>
            <a:pPr algn="ctr"/>
            <a:r>
              <a:rPr lang="en-US" dirty="0"/>
              <a:t> cost-share basins under §104 of the RHA</a:t>
            </a:r>
            <a:br>
              <a:rPr lang="en-US" dirty="0"/>
            </a:br>
            <a:r>
              <a:rPr lang="en-US" dirty="0"/>
              <a:t>WRDA 2020</a:t>
            </a:r>
          </a:p>
        </p:txBody>
      </p:sp>
      <p:pic>
        <p:nvPicPr>
          <p:cNvPr id="7" name="Content Placeholder 6" descr="A close up of a map&#10;&#10;Description automatically generated">
            <a:extLst>
              <a:ext uri="{FF2B5EF4-FFF2-40B4-BE49-F238E27FC236}">
                <a16:creationId xmlns:a16="http://schemas.microsoft.com/office/drawing/2014/main" id="{6C3FB582-526A-4E00-B08A-2BB854752C6E}"/>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44963" y="1225550"/>
            <a:ext cx="7501674" cy="4718050"/>
          </a:xfrm>
        </p:spPr>
      </p:pic>
      <p:sp>
        <p:nvSpPr>
          <p:cNvPr id="4" name="Footer Placeholder 3">
            <a:extLst>
              <a:ext uri="{FF2B5EF4-FFF2-40B4-BE49-F238E27FC236}">
                <a16:creationId xmlns:a16="http://schemas.microsoft.com/office/drawing/2014/main" id="{E856A705-8F7B-4AE8-A6A1-0E7B21ED80BE}"/>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2EFE68AD-E564-489C-B32B-B1777EBFFD95}"/>
              </a:ext>
            </a:extLst>
          </p:cNvPr>
          <p:cNvSpPr>
            <a:spLocks noGrp="1"/>
          </p:cNvSpPr>
          <p:nvPr>
            <p:ph type="sldNum" sz="quarter" idx="11"/>
          </p:nvPr>
        </p:nvSpPr>
        <p:spPr/>
        <p:txBody>
          <a:bodyPr/>
          <a:lstStyle/>
          <a:p>
            <a:fld id="{9A257827-C34C-4251-B995-96C9C233CCC8}" type="slidenum">
              <a:rPr lang="en-US" smtClean="0"/>
              <a:pPr/>
              <a:t>14</a:t>
            </a:fld>
            <a:endParaRPr lang="en-US" dirty="0"/>
          </a:p>
        </p:txBody>
      </p:sp>
    </p:spTree>
    <p:extLst>
      <p:ext uri="{BB962C8B-B14F-4D97-AF65-F5344CB8AC3E}">
        <p14:creationId xmlns:p14="http://schemas.microsoft.com/office/powerpoint/2010/main" val="227094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WRDA 2020</a:t>
            </a:r>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15</a:t>
            </a:fld>
            <a:endParaRPr lang="en-US" dirty="0"/>
          </a:p>
        </p:txBody>
      </p:sp>
      <p:pic>
        <p:nvPicPr>
          <p:cNvPr id="9" name="Content Placeholder 8">
            <a:extLst>
              <a:ext uri="{FF2B5EF4-FFF2-40B4-BE49-F238E27FC236}">
                <a16:creationId xmlns:a16="http://schemas.microsoft.com/office/drawing/2014/main" id="{E8E1F0F1-6E67-494B-A8B0-07AC50546716}"/>
              </a:ext>
            </a:extLst>
          </p:cNvPr>
          <p:cNvPicPr>
            <a:picLocks noGrp="1" noChangeAspect="1"/>
          </p:cNvPicPr>
          <p:nvPr>
            <p:ph idx="1"/>
          </p:nvPr>
        </p:nvPicPr>
        <p:blipFill>
          <a:blip r:embed="rId2"/>
          <a:stretch>
            <a:fillRect/>
          </a:stretch>
        </p:blipFill>
        <p:spPr>
          <a:xfrm>
            <a:off x="664472" y="1081088"/>
            <a:ext cx="7641327" cy="4653008"/>
          </a:xfrm>
        </p:spPr>
      </p:pic>
    </p:spTree>
    <p:extLst>
      <p:ext uri="{BB962C8B-B14F-4D97-AF65-F5344CB8AC3E}">
        <p14:creationId xmlns:p14="http://schemas.microsoft.com/office/powerpoint/2010/main" val="218458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r>
              <a:rPr lang="en-US" dirty="0"/>
              <a:t>Aquatic Plant Control Program: Funding</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p:txBody>
          <a:bodyPr/>
          <a:lstStyle/>
          <a:p>
            <a:pPr lvl="2" indent="0">
              <a:buNone/>
            </a:pPr>
            <a:endParaRPr lang="en-US" dirty="0"/>
          </a:p>
          <a:p>
            <a:pPr lvl="1" indent="0">
              <a:buNone/>
            </a:pPr>
            <a:r>
              <a:rPr lang="en-US" dirty="0"/>
              <a:t>Congressional Authorizations by Basin (WISP)</a:t>
            </a:r>
          </a:p>
          <a:p>
            <a:pPr lvl="1" indent="0">
              <a:buNone/>
            </a:pPr>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a:p>
            <a:pPr marL="1257300" lvl="2" indent="-342900"/>
            <a:endParaRPr lang="en-US" dirty="0"/>
          </a:p>
          <a:p>
            <a:pPr marL="342900" indent="-342900"/>
            <a:endParaRPr lang="en-US" dirty="0"/>
          </a:p>
          <a:p>
            <a:pPr lvl="1" indent="0">
              <a:buNone/>
            </a:pPr>
            <a:endParaRPr lang="en-US" dirty="0"/>
          </a:p>
          <a:p>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16</a:t>
            </a:fld>
            <a:endParaRPr lang="en-US" dirty="0"/>
          </a:p>
        </p:txBody>
      </p:sp>
      <p:graphicFrame>
        <p:nvGraphicFramePr>
          <p:cNvPr id="7" name="Table 6">
            <a:extLst>
              <a:ext uri="{FF2B5EF4-FFF2-40B4-BE49-F238E27FC236}">
                <a16:creationId xmlns:a16="http://schemas.microsoft.com/office/drawing/2014/main" id="{D53973ED-38A5-4534-8D05-F891C0557754}"/>
              </a:ext>
            </a:extLst>
          </p:cNvPr>
          <p:cNvGraphicFramePr>
            <a:graphicFrameLocks noGrp="1"/>
          </p:cNvGraphicFramePr>
          <p:nvPr>
            <p:extLst>
              <p:ext uri="{D42A27DB-BD31-4B8C-83A1-F6EECF244321}">
                <p14:modId xmlns:p14="http://schemas.microsoft.com/office/powerpoint/2010/main" val="810892921"/>
              </p:ext>
            </p:extLst>
          </p:nvPr>
        </p:nvGraphicFramePr>
        <p:xfrm>
          <a:off x="958645" y="2014793"/>
          <a:ext cx="7347154" cy="3058653"/>
        </p:xfrm>
        <a:graphic>
          <a:graphicData uri="http://schemas.openxmlformats.org/drawingml/2006/table">
            <a:tbl>
              <a:tblPr firstRow="1" firstCol="1" bandRow="1"/>
              <a:tblGrid>
                <a:gridCol w="1872439">
                  <a:extLst>
                    <a:ext uri="{9D8B030D-6E8A-4147-A177-3AD203B41FA5}">
                      <a16:colId xmlns:a16="http://schemas.microsoft.com/office/drawing/2014/main" val="3150653538"/>
                    </a:ext>
                  </a:extLst>
                </a:gridCol>
                <a:gridCol w="2405651">
                  <a:extLst>
                    <a:ext uri="{9D8B030D-6E8A-4147-A177-3AD203B41FA5}">
                      <a16:colId xmlns:a16="http://schemas.microsoft.com/office/drawing/2014/main" val="1945263091"/>
                    </a:ext>
                  </a:extLst>
                </a:gridCol>
                <a:gridCol w="3069064">
                  <a:extLst>
                    <a:ext uri="{9D8B030D-6E8A-4147-A177-3AD203B41FA5}">
                      <a16:colId xmlns:a16="http://schemas.microsoft.com/office/drawing/2014/main" val="2335290674"/>
                    </a:ext>
                  </a:extLst>
                </a:gridCol>
              </a:tblGrid>
              <a:tr h="271211">
                <a:tc>
                  <a:txBody>
                    <a:bodyPr/>
                    <a:lstStyle/>
                    <a:p>
                      <a:pPr marL="0" marR="0">
                        <a:lnSpc>
                          <a:spcPct val="107000"/>
                        </a:lnSpc>
                        <a:spcBef>
                          <a:spcPts val="0"/>
                        </a:spcBef>
                        <a:spcAft>
                          <a:spcPts val="0"/>
                        </a:spcAft>
                      </a:pPr>
                      <a:r>
                        <a:rPr lang="en-US" sz="1600" b="1" cap="all" dirty="0">
                          <a:effectLst/>
                          <a:latin typeface="Calibri" panose="020F0502020204030204" pitchFamily="34" charset="0"/>
                          <a:ea typeface="Calibri" panose="020F0502020204030204" pitchFamily="34" charset="0"/>
                          <a:cs typeface="Times New Roman" panose="02020603050405020304" pitchFamily="18" charset="0"/>
                        </a:rPr>
                        <a:t>WRDA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600" b="1" cap="all" dirty="0">
                          <a:effectLst/>
                          <a:latin typeface="Calibri" panose="020F0502020204030204" pitchFamily="34" charset="0"/>
                          <a:ea typeface="Calibri" panose="020F0502020204030204" pitchFamily="34" charset="0"/>
                          <a:cs typeface="Times New Roman" panose="02020603050405020304" pitchFamily="18" charset="0"/>
                        </a:rPr>
                        <a:t>Program Authorization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90969999"/>
                  </a:ext>
                </a:extLst>
              </a:tr>
              <a:tr h="271211">
                <a:tc>
                  <a:txBody>
                    <a:bodyPr/>
                    <a:lstStyle/>
                    <a:p>
                      <a:pPr marL="0" marR="0">
                        <a:lnSpc>
                          <a:spcPct val="107000"/>
                        </a:lnSpc>
                        <a:spcBef>
                          <a:spcPts val="0"/>
                        </a:spcBef>
                        <a:spcAft>
                          <a:spcPts val="0"/>
                        </a:spcAft>
                      </a:pPr>
                      <a:r>
                        <a:rPr lang="en-US" sz="1600" b="1"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 $20M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CRB - $20M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94856587"/>
                  </a:ext>
                </a:extLst>
              </a:tr>
              <a:tr h="271211">
                <a:tc>
                  <a:txBody>
                    <a:bodyPr/>
                    <a:lstStyle/>
                    <a:p>
                      <a:pPr marL="0" marR="0">
                        <a:lnSpc>
                          <a:spcPct val="107000"/>
                        </a:lnSpc>
                        <a:spcBef>
                          <a:spcPts val="0"/>
                        </a:spcBef>
                        <a:spcAft>
                          <a:spcPts val="0"/>
                        </a:spcAft>
                      </a:pPr>
                      <a:r>
                        <a:rPr lang="en-US" sz="1600" b="1" cap="all">
                          <a:effectLst/>
                          <a:latin typeface="Calibri" panose="020F0502020204030204" pitchFamily="34" charset="0"/>
                          <a:ea typeface="Calibri" panose="020F0502020204030204" pitchFamily="34" charset="0"/>
                          <a:cs typeface="Times New Roman" panose="02020603050405020304" pitchFamily="18" charset="0"/>
                        </a:rPr>
                        <a:t>2016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Total - $20M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i="1">
                          <a:effectLst/>
                          <a:latin typeface="Calibri" panose="020F0502020204030204" pitchFamily="34" charset="0"/>
                          <a:ea typeface="Calibri" panose="020F0502020204030204" pitchFamily="34" charset="0"/>
                          <a:cs typeface="Times New Roman" panose="02020603050405020304" pitchFamily="18" charset="0"/>
                        </a:rPr>
                        <a:t>CRB - $20M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16042"/>
                  </a:ext>
                </a:extLst>
              </a:tr>
              <a:tr h="838744">
                <a:tc>
                  <a:txBody>
                    <a:bodyPr/>
                    <a:lstStyle/>
                    <a:p>
                      <a:pPr marL="0" marR="0">
                        <a:lnSpc>
                          <a:spcPct val="107000"/>
                        </a:lnSpc>
                        <a:spcBef>
                          <a:spcPts val="0"/>
                        </a:spcBef>
                        <a:spcAft>
                          <a:spcPts val="0"/>
                        </a:spcAft>
                      </a:pPr>
                      <a:r>
                        <a:rPr lang="en-US" sz="1600" b="1"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 $90M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CRB - $30M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UMRB - $30M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UCRB, SPRB, ARP - $30M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85768910"/>
                  </a:ext>
                </a:extLst>
              </a:tr>
              <a:tr h="1406276">
                <a:tc>
                  <a:txBody>
                    <a:bodyPr/>
                    <a:lstStyle/>
                    <a:p>
                      <a:pPr marL="0" marR="0">
                        <a:lnSpc>
                          <a:spcPct val="107000"/>
                        </a:lnSpc>
                        <a:spcBef>
                          <a:spcPts val="0"/>
                        </a:spcBef>
                        <a:spcAft>
                          <a:spcPts val="0"/>
                        </a:spcAft>
                      </a:pPr>
                      <a:r>
                        <a:rPr lang="en-US" sz="1600" b="1" cap="all">
                          <a:effectLst/>
                          <a:latin typeface="Calibri" panose="020F0502020204030204" pitchFamily="34" charset="0"/>
                          <a:ea typeface="Calibri" panose="020F0502020204030204" pitchFamily="34" charset="0"/>
                          <a:cs typeface="Times New Roman" panose="02020603050405020304" pitchFamily="18" charset="0"/>
                        </a:rPr>
                        <a:t>2020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Total - $130M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CRB - $30M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UMRB - $30M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UCRB, SPRB, ARP - $30M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RRB - $30M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US-CA Border – $10M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190926"/>
                  </a:ext>
                </a:extLst>
              </a:tr>
            </a:tbl>
          </a:graphicData>
        </a:graphic>
      </p:graphicFrame>
    </p:spTree>
    <p:extLst>
      <p:ext uri="{BB962C8B-B14F-4D97-AF65-F5344CB8AC3E}">
        <p14:creationId xmlns:p14="http://schemas.microsoft.com/office/powerpoint/2010/main" val="1322939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r>
              <a:rPr lang="en-US" dirty="0"/>
              <a:t>Aquatic Plant Control Program: Funding</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a:xfrm>
            <a:off x="304800" y="1225550"/>
            <a:ext cx="8382000" cy="5175250"/>
          </a:xfrm>
        </p:spPr>
        <p:txBody>
          <a:bodyPr/>
          <a:lstStyle/>
          <a:p>
            <a:pPr lvl="1" indent="0">
              <a:buNone/>
            </a:pPr>
            <a:r>
              <a:rPr lang="en-US" sz="2000" b="1" dirty="0"/>
              <a:t>Watercraft Inspection Stations</a:t>
            </a:r>
          </a:p>
          <a:p>
            <a:pPr lvl="1" indent="0">
              <a:buNone/>
            </a:pPr>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a:p>
            <a:pPr marL="1257300" lvl="2" indent="-342900"/>
            <a:endParaRPr lang="en-US" dirty="0"/>
          </a:p>
          <a:p>
            <a:pPr marL="342900" indent="-342900"/>
            <a:endParaRPr lang="en-US" dirty="0"/>
          </a:p>
          <a:p>
            <a:endParaRPr lang="en-US" dirty="0"/>
          </a:p>
          <a:p>
            <a:r>
              <a:rPr lang="en-US" dirty="0"/>
              <a:t>      </a:t>
            </a:r>
            <a:r>
              <a:rPr lang="en-US" sz="1800" b="1" dirty="0"/>
              <a:t>AIS</a:t>
            </a:r>
            <a:r>
              <a:rPr lang="en-US" b="1" dirty="0"/>
              <a:t> </a:t>
            </a:r>
            <a:r>
              <a:rPr lang="en-US" sz="1800" b="1" dirty="0"/>
              <a:t>Monitoring</a:t>
            </a:r>
            <a:endParaRPr lang="en-US" b="1" dirty="0"/>
          </a:p>
          <a:p>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17</a:t>
            </a:fld>
            <a:endParaRPr lang="en-US" dirty="0"/>
          </a:p>
        </p:txBody>
      </p:sp>
      <p:graphicFrame>
        <p:nvGraphicFramePr>
          <p:cNvPr id="8" name="Table 7">
            <a:extLst>
              <a:ext uri="{FF2B5EF4-FFF2-40B4-BE49-F238E27FC236}">
                <a16:creationId xmlns:a16="http://schemas.microsoft.com/office/drawing/2014/main" id="{A110A8A3-0FE2-4400-9BEB-19B6069B2968}"/>
              </a:ext>
            </a:extLst>
          </p:cNvPr>
          <p:cNvGraphicFramePr>
            <a:graphicFrameLocks noGrp="1"/>
          </p:cNvGraphicFramePr>
          <p:nvPr>
            <p:extLst>
              <p:ext uri="{D42A27DB-BD31-4B8C-83A1-F6EECF244321}">
                <p14:modId xmlns:p14="http://schemas.microsoft.com/office/powerpoint/2010/main" val="4051075696"/>
              </p:ext>
            </p:extLst>
          </p:nvPr>
        </p:nvGraphicFramePr>
        <p:xfrm>
          <a:off x="943897" y="1607915"/>
          <a:ext cx="6676103" cy="2138178"/>
        </p:xfrm>
        <a:graphic>
          <a:graphicData uri="http://schemas.openxmlformats.org/drawingml/2006/table">
            <a:tbl>
              <a:tblPr firstRow="1" firstCol="1" bandRow="1"/>
              <a:tblGrid>
                <a:gridCol w="1701421">
                  <a:extLst>
                    <a:ext uri="{9D8B030D-6E8A-4147-A177-3AD203B41FA5}">
                      <a16:colId xmlns:a16="http://schemas.microsoft.com/office/drawing/2014/main" val="3589164357"/>
                    </a:ext>
                  </a:extLst>
                </a:gridCol>
                <a:gridCol w="2185931">
                  <a:extLst>
                    <a:ext uri="{9D8B030D-6E8A-4147-A177-3AD203B41FA5}">
                      <a16:colId xmlns:a16="http://schemas.microsoft.com/office/drawing/2014/main" val="1264705107"/>
                    </a:ext>
                  </a:extLst>
                </a:gridCol>
                <a:gridCol w="2788751">
                  <a:extLst>
                    <a:ext uri="{9D8B030D-6E8A-4147-A177-3AD203B41FA5}">
                      <a16:colId xmlns:a16="http://schemas.microsoft.com/office/drawing/2014/main" val="4184941374"/>
                    </a:ext>
                  </a:extLst>
                </a:gridCol>
              </a:tblGrid>
              <a:tr h="356363">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Fiscal 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obligations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Expenditures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009394"/>
                  </a:ext>
                </a:extLst>
              </a:tr>
              <a:tr h="356363">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$3,700,000.00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$3,242,901.13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98987466"/>
                  </a:ext>
                </a:extLst>
              </a:tr>
              <a:tr h="356363">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$ 4,122,489.00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$4,045,096.61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56075"/>
                  </a:ext>
                </a:extLst>
              </a:tr>
              <a:tr h="356363">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$496,581.00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$3,470,806.58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49871270"/>
                  </a:ext>
                </a:extLst>
              </a:tr>
              <a:tr h="356363">
                <a:tc>
                  <a:txBody>
                    <a:bodyPr/>
                    <a:lstStyle/>
                    <a:p>
                      <a:pPr marL="0" marR="0">
                        <a:lnSpc>
                          <a:spcPct val="107000"/>
                        </a:lnSpc>
                        <a:spcBef>
                          <a:spcPts val="0"/>
                        </a:spcBef>
                        <a:spcAft>
                          <a:spcPts val="0"/>
                        </a:spcAft>
                      </a:pPr>
                      <a:r>
                        <a:rPr lang="en-US" sz="1800" b="1" cap="all" dirty="0">
                          <a:effectLst/>
                          <a:latin typeface="Calibri" panose="020F0502020204030204" pitchFamily="34" charset="0"/>
                          <a:ea typeface="Calibri" panose="020F0502020204030204" pitchFamily="34" charset="0"/>
                          <a:cs typeface="Times New Roman" panose="02020603050405020304" pitchFamily="18" charset="0"/>
                        </a:rPr>
                        <a:t>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$5,003,924.00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$4,107,012.04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175933"/>
                  </a:ext>
                </a:extLst>
              </a:tr>
              <a:tr h="356363">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$5,205,613.00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progress.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74281758"/>
                  </a:ext>
                </a:extLst>
              </a:tr>
            </a:tbl>
          </a:graphicData>
        </a:graphic>
      </p:graphicFrame>
      <p:graphicFrame>
        <p:nvGraphicFramePr>
          <p:cNvPr id="10" name="Table 9">
            <a:extLst>
              <a:ext uri="{FF2B5EF4-FFF2-40B4-BE49-F238E27FC236}">
                <a16:creationId xmlns:a16="http://schemas.microsoft.com/office/drawing/2014/main" id="{F9780141-15D7-4042-876A-9774FE17BFF2}"/>
              </a:ext>
            </a:extLst>
          </p:cNvPr>
          <p:cNvGraphicFramePr>
            <a:graphicFrameLocks noGrp="1"/>
          </p:cNvGraphicFramePr>
          <p:nvPr>
            <p:extLst>
              <p:ext uri="{D42A27DB-BD31-4B8C-83A1-F6EECF244321}">
                <p14:modId xmlns:p14="http://schemas.microsoft.com/office/powerpoint/2010/main" val="1307928292"/>
              </p:ext>
            </p:extLst>
          </p:nvPr>
        </p:nvGraphicFramePr>
        <p:xfrm>
          <a:off x="943897" y="4315111"/>
          <a:ext cx="6794896" cy="1682880"/>
        </p:xfrm>
        <a:graphic>
          <a:graphicData uri="http://schemas.openxmlformats.org/drawingml/2006/table">
            <a:tbl>
              <a:tblPr firstRow="1" firstCol="1" bandRow="1"/>
              <a:tblGrid>
                <a:gridCol w="1731695">
                  <a:extLst>
                    <a:ext uri="{9D8B030D-6E8A-4147-A177-3AD203B41FA5}">
                      <a16:colId xmlns:a16="http://schemas.microsoft.com/office/drawing/2014/main" val="491830284"/>
                    </a:ext>
                  </a:extLst>
                </a:gridCol>
                <a:gridCol w="2224827">
                  <a:extLst>
                    <a:ext uri="{9D8B030D-6E8A-4147-A177-3AD203B41FA5}">
                      <a16:colId xmlns:a16="http://schemas.microsoft.com/office/drawing/2014/main" val="1596158436"/>
                    </a:ext>
                  </a:extLst>
                </a:gridCol>
                <a:gridCol w="2838374">
                  <a:extLst>
                    <a:ext uri="{9D8B030D-6E8A-4147-A177-3AD203B41FA5}">
                      <a16:colId xmlns:a16="http://schemas.microsoft.com/office/drawing/2014/main" val="742440355"/>
                    </a:ext>
                  </a:extLst>
                </a:gridCol>
              </a:tblGrid>
              <a:tr h="272452">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Fiscal 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obligations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Expenditures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782846"/>
                  </a:ext>
                </a:extLst>
              </a:tr>
              <a:tr h="272452">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9456624"/>
                  </a:ext>
                </a:extLst>
              </a:tr>
              <a:tr h="272452">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$691,957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$32,182.42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726865"/>
                  </a:ext>
                </a:extLst>
              </a:tr>
              <a:tr h="272452">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$702,587.00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$687,784.95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20230843"/>
                  </a:ext>
                </a:extLst>
              </a:tr>
              <a:tr h="272452">
                <a:tc>
                  <a:txBody>
                    <a:bodyPr/>
                    <a:lstStyle/>
                    <a:p>
                      <a:pPr marL="0" marR="0">
                        <a:lnSpc>
                          <a:spcPct val="107000"/>
                        </a:lnSpc>
                        <a:spcBef>
                          <a:spcPts val="0"/>
                        </a:spcBef>
                        <a:spcAft>
                          <a:spcPts val="0"/>
                        </a:spcAft>
                      </a:pPr>
                      <a:r>
                        <a:rPr lang="en-US" sz="1800" b="1" cap="all">
                          <a:effectLst/>
                          <a:latin typeface="Calibri" panose="020F0502020204030204" pitchFamily="34" charset="0"/>
                          <a:ea typeface="Calibri" panose="020F0502020204030204" pitchFamily="34" charset="0"/>
                          <a:cs typeface="Times New Roman" panose="02020603050405020304" pitchFamily="18" charset="0"/>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$700,592.00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$470,899.89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466982"/>
                  </a:ext>
                </a:extLst>
              </a:tr>
              <a:tr h="272452">
                <a:tc>
                  <a:txBody>
                    <a:bodyPr/>
                    <a:lstStyle/>
                    <a:p>
                      <a:pPr marL="0" marR="0">
                        <a:lnSpc>
                          <a:spcPct val="107000"/>
                        </a:lnSpc>
                        <a:spcBef>
                          <a:spcPts val="0"/>
                        </a:spcBef>
                        <a:spcAft>
                          <a:spcPts val="0"/>
                        </a:spcAft>
                      </a:pPr>
                      <a:r>
                        <a:rPr lang="en-US" sz="1800" b="1" cap="all"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$869,658.00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progress.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87408445"/>
                  </a:ext>
                </a:extLst>
              </a:tr>
            </a:tbl>
          </a:graphicData>
        </a:graphic>
      </p:graphicFrame>
    </p:spTree>
    <p:extLst>
      <p:ext uri="{BB962C8B-B14F-4D97-AF65-F5344CB8AC3E}">
        <p14:creationId xmlns:p14="http://schemas.microsoft.com/office/powerpoint/2010/main" val="189866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BB96-71E3-4B0B-95CD-6CB296CFB39A}"/>
              </a:ext>
            </a:extLst>
          </p:cNvPr>
          <p:cNvSpPr>
            <a:spLocks noGrp="1"/>
          </p:cNvSpPr>
          <p:nvPr>
            <p:ph type="title"/>
          </p:nvPr>
        </p:nvSpPr>
        <p:spPr/>
        <p:txBody>
          <a:bodyPr/>
          <a:lstStyle/>
          <a:p>
            <a:r>
              <a:rPr lang="en-US" dirty="0"/>
              <a:t>Watercraft Inspection Station Program – Current Status and Efforts</a:t>
            </a:r>
          </a:p>
        </p:txBody>
      </p:sp>
      <p:sp>
        <p:nvSpPr>
          <p:cNvPr id="3" name="Content Placeholder 2">
            <a:extLst>
              <a:ext uri="{FF2B5EF4-FFF2-40B4-BE49-F238E27FC236}">
                <a16:creationId xmlns:a16="http://schemas.microsoft.com/office/drawing/2014/main" id="{615F41EE-FD23-4F6E-A037-5F3D8CCDF2CF}"/>
              </a:ext>
            </a:extLst>
          </p:cNvPr>
          <p:cNvSpPr>
            <a:spLocks noGrp="1"/>
          </p:cNvSpPr>
          <p:nvPr>
            <p:ph idx="1"/>
          </p:nvPr>
        </p:nvSpPr>
        <p:spPr>
          <a:xfrm>
            <a:off x="304800" y="1225550"/>
            <a:ext cx="8382000" cy="5150198"/>
          </a:xfrm>
        </p:spPr>
        <p:txBody>
          <a:bodyPr/>
          <a:lstStyle/>
          <a:p>
            <a:r>
              <a:rPr lang="en-US" u="sng" dirty="0"/>
              <a:t>Columbia River Basin</a:t>
            </a:r>
          </a:p>
          <a:p>
            <a:pPr marL="342900" indent="-342900">
              <a:buFont typeface="Arial" panose="020B0604020202020204" pitchFamily="34" charset="0"/>
              <a:buChar char="•"/>
            </a:pPr>
            <a:r>
              <a:rPr lang="en-US" dirty="0"/>
              <a:t>Active cost-share for WA, OR, MT, ID</a:t>
            </a:r>
          </a:p>
          <a:p>
            <a:pPr marL="342900" indent="-342900">
              <a:buFont typeface="Arial" panose="020B0604020202020204" pitchFamily="34" charset="0"/>
              <a:buChar char="•"/>
            </a:pPr>
            <a:r>
              <a:rPr lang="en-US" dirty="0"/>
              <a:t>Amended Letter Report adding WY &amp; NV with MSC &amp; HQ for approval/finalization. Includes WID, RR, and Monitoring</a:t>
            </a:r>
          </a:p>
          <a:p>
            <a:pPr marL="342900" indent="-342900">
              <a:buFont typeface="Arial" panose="020B0604020202020204" pitchFamily="34" charset="0"/>
              <a:buChar char="•"/>
            </a:pPr>
            <a:r>
              <a:rPr lang="en-US" dirty="0"/>
              <a:t>Once approved, USACE and Non-Fed will amend cost-share agreement.</a:t>
            </a:r>
          </a:p>
          <a:p>
            <a:endParaRPr lang="en-US" dirty="0"/>
          </a:p>
          <a:p>
            <a:r>
              <a:rPr lang="en-US" u="sng" dirty="0"/>
              <a:t>Upper Missouri, South Platte, Upper Colorado Basins</a:t>
            </a:r>
          </a:p>
          <a:p>
            <a:pPr marL="342900" indent="-342900">
              <a:buFont typeface="Arial" panose="020B0604020202020204" pitchFamily="34" charset="0"/>
              <a:buChar char="•"/>
            </a:pPr>
            <a:r>
              <a:rPr lang="en-US" dirty="0"/>
              <a:t>Letter Reports in MSC Policy Review – ~Feb22</a:t>
            </a:r>
          </a:p>
          <a:p>
            <a:pPr marL="342900" indent="-342900">
              <a:buFont typeface="Arial" panose="020B0604020202020204" pitchFamily="34" charset="0"/>
              <a:buChar char="•"/>
            </a:pPr>
            <a:r>
              <a:rPr lang="en-US" dirty="0"/>
              <a:t>Finalization in Q2 FY22</a:t>
            </a:r>
          </a:p>
          <a:p>
            <a:pPr marL="857250" lvl="1" indent="-342900">
              <a:buFont typeface="Arial" panose="020B0604020202020204" pitchFamily="34" charset="0"/>
              <a:buChar char="•"/>
            </a:pPr>
            <a:r>
              <a:rPr lang="en-US" dirty="0"/>
              <a:t>PPA(s) Executed, AWP(s) Approved, SOW(s) Executed</a:t>
            </a:r>
          </a:p>
          <a:p>
            <a:pPr marL="342900" indent="-3429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EFBE8074-6CFE-40F3-BEE9-6AEB879F3AE4}"/>
              </a:ext>
            </a:extLst>
          </p:cNvPr>
          <p:cNvSpPr>
            <a:spLocks noGrp="1"/>
          </p:cNvSpPr>
          <p:nvPr>
            <p:ph type="ftr" sz="quarter" idx="10"/>
          </p:nvPr>
        </p:nvSpPr>
        <p:spPr/>
        <p:txBody>
          <a:bodyPr/>
          <a:lstStyle/>
          <a:p>
            <a:pPr>
              <a:defRPr/>
            </a:pPr>
            <a:r>
              <a:rPr lang="en-US"/>
              <a:t>File Name</a:t>
            </a:r>
            <a:endParaRPr lang="en-US" dirty="0"/>
          </a:p>
        </p:txBody>
      </p:sp>
      <p:sp>
        <p:nvSpPr>
          <p:cNvPr id="5" name="Slide Number Placeholder 4">
            <a:extLst>
              <a:ext uri="{FF2B5EF4-FFF2-40B4-BE49-F238E27FC236}">
                <a16:creationId xmlns:a16="http://schemas.microsoft.com/office/drawing/2014/main" id="{1A287D48-A5F2-40D1-8DCE-A4A600CDD0CD}"/>
              </a:ext>
            </a:extLst>
          </p:cNvPr>
          <p:cNvSpPr>
            <a:spLocks noGrp="1"/>
          </p:cNvSpPr>
          <p:nvPr>
            <p:ph type="sldNum" sz="quarter" idx="11"/>
          </p:nvPr>
        </p:nvSpPr>
        <p:spPr/>
        <p:txBody>
          <a:bodyPr/>
          <a:lstStyle/>
          <a:p>
            <a:fld id="{9A257827-C34C-4251-B995-96C9C233CCC8}" type="slidenum">
              <a:rPr lang="en-US" smtClean="0"/>
              <a:pPr/>
              <a:t>18</a:t>
            </a:fld>
            <a:endParaRPr lang="en-US" dirty="0"/>
          </a:p>
        </p:txBody>
      </p:sp>
    </p:spTree>
    <p:extLst>
      <p:ext uri="{BB962C8B-B14F-4D97-AF65-F5344CB8AC3E}">
        <p14:creationId xmlns:p14="http://schemas.microsoft.com/office/powerpoint/2010/main" val="417747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BB96-71E3-4B0B-95CD-6CB296CFB39A}"/>
              </a:ext>
            </a:extLst>
          </p:cNvPr>
          <p:cNvSpPr>
            <a:spLocks noGrp="1"/>
          </p:cNvSpPr>
          <p:nvPr>
            <p:ph type="title"/>
          </p:nvPr>
        </p:nvSpPr>
        <p:spPr/>
        <p:txBody>
          <a:bodyPr/>
          <a:lstStyle/>
          <a:p>
            <a:r>
              <a:rPr lang="en-US" dirty="0"/>
              <a:t>Watercraft Inspection Station Program – Current Status and Efforts</a:t>
            </a:r>
          </a:p>
        </p:txBody>
      </p:sp>
      <p:sp>
        <p:nvSpPr>
          <p:cNvPr id="3" name="Content Placeholder 2">
            <a:extLst>
              <a:ext uri="{FF2B5EF4-FFF2-40B4-BE49-F238E27FC236}">
                <a16:creationId xmlns:a16="http://schemas.microsoft.com/office/drawing/2014/main" id="{615F41EE-FD23-4F6E-A037-5F3D8CCDF2CF}"/>
              </a:ext>
            </a:extLst>
          </p:cNvPr>
          <p:cNvSpPr>
            <a:spLocks noGrp="1"/>
          </p:cNvSpPr>
          <p:nvPr>
            <p:ph idx="1"/>
          </p:nvPr>
        </p:nvSpPr>
        <p:spPr>
          <a:xfrm>
            <a:off x="304800" y="1225550"/>
            <a:ext cx="8382000" cy="4958940"/>
          </a:xfrm>
        </p:spPr>
        <p:txBody>
          <a:bodyPr/>
          <a:lstStyle/>
          <a:p>
            <a:r>
              <a:rPr lang="en-US" u="sng" dirty="0"/>
              <a:t>Arkansas River Basin</a:t>
            </a:r>
          </a:p>
          <a:p>
            <a:pPr marL="342900" indent="-342900">
              <a:buFont typeface="Arial" panose="020B0604020202020204" pitchFamily="34" charset="0"/>
              <a:buChar char="•"/>
            </a:pPr>
            <a:r>
              <a:rPr lang="en-US" dirty="0"/>
              <a:t>Identifying a lead District to begin Letter Report and Compliance.</a:t>
            </a:r>
          </a:p>
          <a:p>
            <a:pPr marL="342900" indent="-342900">
              <a:buFont typeface="Arial" panose="020B0604020202020204" pitchFamily="34" charset="0"/>
              <a:buChar char="•"/>
            </a:pPr>
            <a:r>
              <a:rPr lang="en-US" dirty="0"/>
              <a:t>Delay due to error in WRDA language.</a:t>
            </a:r>
          </a:p>
          <a:p>
            <a:endParaRPr lang="en-US" dirty="0"/>
          </a:p>
          <a:p>
            <a:r>
              <a:rPr lang="en-US" u="sng" dirty="0"/>
              <a:t>Russian River Basin</a:t>
            </a:r>
          </a:p>
          <a:p>
            <a:pPr marL="342900" indent="-342900">
              <a:buFont typeface="Arial" panose="020B0604020202020204" pitchFamily="34" charset="0"/>
              <a:buChar char="•"/>
            </a:pPr>
            <a:r>
              <a:rPr lang="en-US" dirty="0"/>
              <a:t>Letter Report in early stages</a:t>
            </a:r>
          </a:p>
          <a:p>
            <a:pPr marL="342900" indent="-342900">
              <a:buFont typeface="Arial" panose="020B0604020202020204" pitchFamily="34" charset="0"/>
              <a:buChar char="•"/>
            </a:pPr>
            <a:r>
              <a:rPr lang="en-US" dirty="0"/>
              <a:t>Estimated completion Q4 FY22</a:t>
            </a:r>
          </a:p>
          <a:p>
            <a:endParaRPr lang="en-US" dirty="0"/>
          </a:p>
          <a:p>
            <a:r>
              <a:rPr lang="en-US" u="sng" dirty="0"/>
              <a:t>U.S – Canada Border Region</a:t>
            </a:r>
          </a:p>
          <a:p>
            <a:pPr marL="342900" indent="-342900">
              <a:buFont typeface="Arial" panose="020B0604020202020204" pitchFamily="34" charset="0"/>
              <a:buChar char="•"/>
            </a:pPr>
            <a:r>
              <a:rPr lang="en-US" dirty="0"/>
              <a:t>Will be requesting clarification on congressional intent</a:t>
            </a:r>
          </a:p>
          <a:p>
            <a:pPr marL="342900" indent="-342900">
              <a:buFont typeface="Arial" panose="020B0604020202020204" pitchFamily="34" charset="0"/>
              <a:buChar char="•"/>
            </a:pPr>
            <a:r>
              <a:rPr lang="en-US" dirty="0"/>
              <a:t>Question on authority for international cost-share</a:t>
            </a:r>
          </a:p>
          <a:p>
            <a:endParaRPr lang="en-US" dirty="0"/>
          </a:p>
        </p:txBody>
      </p:sp>
      <p:sp>
        <p:nvSpPr>
          <p:cNvPr id="4" name="Footer Placeholder 3">
            <a:extLst>
              <a:ext uri="{FF2B5EF4-FFF2-40B4-BE49-F238E27FC236}">
                <a16:creationId xmlns:a16="http://schemas.microsoft.com/office/drawing/2014/main" id="{EFBE8074-6CFE-40F3-BEE9-6AEB879F3AE4}"/>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1A287D48-A5F2-40D1-8DCE-A4A600CDD0CD}"/>
              </a:ext>
            </a:extLst>
          </p:cNvPr>
          <p:cNvSpPr>
            <a:spLocks noGrp="1"/>
          </p:cNvSpPr>
          <p:nvPr>
            <p:ph type="sldNum" sz="quarter" idx="11"/>
          </p:nvPr>
        </p:nvSpPr>
        <p:spPr/>
        <p:txBody>
          <a:bodyPr/>
          <a:lstStyle/>
          <a:p>
            <a:fld id="{9A257827-C34C-4251-B995-96C9C233CCC8}" type="slidenum">
              <a:rPr lang="en-US" smtClean="0"/>
              <a:pPr/>
              <a:t>19</a:t>
            </a:fld>
            <a:endParaRPr lang="en-US" dirty="0"/>
          </a:p>
        </p:txBody>
      </p:sp>
    </p:spTree>
    <p:extLst>
      <p:ext uri="{BB962C8B-B14F-4D97-AF65-F5344CB8AC3E}">
        <p14:creationId xmlns:p14="http://schemas.microsoft.com/office/powerpoint/2010/main" val="184241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5" y="99154"/>
            <a:ext cx="8382000" cy="626776"/>
          </a:xfrm>
        </p:spPr>
        <p:txBody>
          <a:bodyPr/>
          <a:lstStyle/>
          <a:p>
            <a:r>
              <a:rPr lang="en-US" dirty="0">
                <a:latin typeface="Arial"/>
                <a:ea typeface="Calibri" panose="020F0502020204030204" pitchFamily="34" charset="0"/>
                <a:cs typeface="Times New Roman" panose="02020603050405020304" pitchFamily="18" charset="0"/>
              </a:rPr>
              <a:t>USACE Background:</a:t>
            </a:r>
          </a:p>
        </p:txBody>
      </p:sp>
      <p:sp>
        <p:nvSpPr>
          <p:cNvPr id="5" name="Content Placeholder 4"/>
          <p:cNvSpPr>
            <a:spLocks noGrp="1"/>
          </p:cNvSpPr>
          <p:nvPr>
            <p:ph sz="quarter" idx="15"/>
          </p:nvPr>
        </p:nvSpPr>
        <p:spPr>
          <a:xfrm>
            <a:off x="287335" y="657482"/>
            <a:ext cx="8613677" cy="6264275"/>
          </a:xfrm>
        </p:spPr>
        <p:txBody>
          <a:bodyPr/>
          <a:lstStyle/>
          <a:p>
            <a:pPr marL="0" indent="0"/>
            <a:endParaRPr lang="en-US" sz="1000" b="1" dirty="0">
              <a:ea typeface="Calibri" panose="020F0502020204030204" pitchFamily="34" charset="0"/>
              <a:cs typeface="Times New Roman" panose="02020603050405020304" pitchFamily="18" charset="0"/>
            </a:endParaRPr>
          </a:p>
          <a:p>
            <a:pPr marL="0" indent="0"/>
            <a:r>
              <a:rPr lang="en-US" sz="2000" b="1" dirty="0">
                <a:ea typeface="Calibri" panose="020F0502020204030204" pitchFamily="34" charset="0"/>
                <a:cs typeface="Times New Roman" panose="02020603050405020304" pitchFamily="18" charset="0"/>
              </a:rPr>
              <a:t>Projects:</a:t>
            </a:r>
          </a:p>
          <a:p>
            <a:pPr>
              <a:buFont typeface="Arial" panose="020B0604020202020204" pitchFamily="34" charset="0"/>
              <a:buChar char="•"/>
            </a:pPr>
            <a:endParaRPr lang="en-US" sz="2000" b="1"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2000" dirty="0">
                <a:ea typeface="Calibri" panose="020F0502020204030204" pitchFamily="34" charset="0"/>
                <a:cs typeface="Times New Roman" panose="02020603050405020304" pitchFamily="18" charset="0"/>
              </a:rPr>
              <a:t>700 Civil Works Projects</a:t>
            </a:r>
          </a:p>
          <a:p>
            <a:pPr marL="171450" indent="-171450">
              <a:buFont typeface="Arial" panose="020B0604020202020204" pitchFamily="34" charset="0"/>
              <a:buChar char="•"/>
            </a:pPr>
            <a:r>
              <a:rPr lang="en-US" sz="2000" dirty="0">
                <a:ea typeface="Calibri" panose="020F0502020204030204" pitchFamily="34" charset="0"/>
                <a:cs typeface="Times New Roman" panose="02020603050405020304" pitchFamily="18" charset="0"/>
              </a:rPr>
              <a:t>12.5 Million acres federal lands</a:t>
            </a:r>
          </a:p>
          <a:p>
            <a:pPr marL="171450" indent="-171450">
              <a:buFont typeface="Arial" panose="020B0604020202020204" pitchFamily="34" charset="0"/>
              <a:buChar char="•"/>
            </a:pPr>
            <a:r>
              <a:rPr lang="en-US" sz="2000" dirty="0">
                <a:ea typeface="Calibri" panose="020F0502020204030204" pitchFamily="34" charset="0"/>
                <a:cs typeface="Times New Roman" panose="02020603050405020304" pitchFamily="18" charset="0"/>
              </a:rPr>
              <a:t>25,000 miles of Navigation Channels</a:t>
            </a:r>
          </a:p>
          <a:p>
            <a:pPr marL="171450" indent="-171450">
              <a:buFont typeface="Arial" panose="020B0604020202020204" pitchFamily="34" charset="0"/>
              <a:buChar char="•"/>
            </a:pPr>
            <a:r>
              <a:rPr lang="en-US" sz="2000" b="1" dirty="0"/>
              <a:t>90%</a:t>
            </a:r>
            <a:r>
              <a:rPr lang="en-US" sz="2000" dirty="0"/>
              <a:t> within </a:t>
            </a:r>
            <a:r>
              <a:rPr lang="en-US" sz="2000" b="1" dirty="0"/>
              <a:t>1 hour</a:t>
            </a:r>
            <a:r>
              <a:rPr lang="en-US" sz="2000" dirty="0"/>
              <a:t> of a metropolitan area</a:t>
            </a:r>
          </a:p>
          <a:p>
            <a:pPr marL="171450" indent="-171450">
              <a:buFont typeface="Arial" panose="020B0604020202020204" pitchFamily="34" charset="0"/>
              <a:buChar char="•"/>
            </a:pPr>
            <a:r>
              <a:rPr lang="en-US" sz="2000" dirty="0">
                <a:ea typeface="Calibri" panose="020F0502020204030204" pitchFamily="34" charset="0"/>
                <a:cs typeface="Times New Roman" panose="02020603050405020304" pitchFamily="18" charset="0"/>
              </a:rPr>
              <a:t>Ecosystem restoration projects</a:t>
            </a:r>
          </a:p>
          <a:p>
            <a:pPr marL="0" indent="0"/>
            <a:endParaRPr lang="en-US" sz="2000" b="1" dirty="0">
              <a:ea typeface="Calibri" panose="020F0502020204030204" pitchFamily="34" charset="0"/>
              <a:cs typeface="Times New Roman" panose="02020603050405020304" pitchFamily="18" charset="0"/>
            </a:endParaRPr>
          </a:p>
          <a:p>
            <a:pPr marL="0" indent="0"/>
            <a:r>
              <a:rPr lang="en-US" sz="2000" b="1" dirty="0">
                <a:ea typeface="Calibri" panose="020F0502020204030204" pitchFamily="34" charset="0"/>
                <a:cs typeface="Times New Roman" panose="02020603050405020304" pitchFamily="18" charset="0"/>
              </a:rPr>
              <a:t>Challenges:</a:t>
            </a:r>
          </a:p>
          <a:p>
            <a:pPr marL="171450" indent="-171450">
              <a:buFont typeface="Arial" panose="020B0604020202020204" pitchFamily="34" charset="0"/>
              <a:buChar char="•"/>
            </a:pPr>
            <a:r>
              <a:rPr lang="en-US" sz="2000" dirty="0">
                <a:ea typeface="Calibri" panose="020F0502020204030204" pitchFamily="34" charset="0"/>
                <a:cs typeface="Times New Roman" panose="02020603050405020304" pitchFamily="18" charset="0"/>
              </a:rPr>
              <a:t>Demand to use our lands &amp; waters </a:t>
            </a:r>
          </a:p>
          <a:p>
            <a:pPr marL="342900" lvl="1" indent="-171450">
              <a:buFont typeface="Arial" panose="020B0604020202020204" pitchFamily="34" charset="0"/>
              <a:buChar char="•"/>
            </a:pPr>
            <a:r>
              <a:rPr lang="en-US" sz="2000" dirty="0">
                <a:ea typeface="Calibri" panose="020F0502020204030204" pitchFamily="34" charset="0"/>
                <a:cs typeface="Times New Roman" panose="02020603050405020304" pitchFamily="18" charset="0"/>
              </a:rPr>
              <a:t>Recreation, Navigation, Water Supply, Hydropower Generation</a:t>
            </a:r>
          </a:p>
          <a:p>
            <a:pPr marL="342900" lvl="1" indent="-171450">
              <a:buFont typeface="Arial" panose="020B0604020202020204" pitchFamily="34" charset="0"/>
              <a:buChar char="•"/>
            </a:pPr>
            <a:endParaRPr lang="en-US" sz="20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2000" dirty="0">
                <a:ea typeface="Calibri" panose="020F0502020204030204" pitchFamily="34" charset="0"/>
                <a:cs typeface="Times New Roman" panose="02020603050405020304" pitchFamily="18" charset="0"/>
              </a:rPr>
              <a:t>Fun filled fact we’ve been killing weeds since 1898</a:t>
            </a:r>
          </a:p>
          <a:p>
            <a:pPr marL="0" indent="0"/>
            <a:endParaRPr lang="en-US" sz="2000" dirty="0">
              <a:latin typeface="+mj-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2000" dirty="0">
              <a:latin typeface="+mj-lt"/>
              <a:ea typeface="Calibri" panose="020F0502020204030204" pitchFamily="34" charset="0"/>
              <a:cs typeface="Times New Roman" panose="02020603050405020304" pitchFamily="18" charset="0"/>
            </a:endParaRPr>
          </a:p>
          <a:p>
            <a:pPr marL="0" indent="0"/>
            <a:endParaRPr lang="en-US" sz="2000" dirty="0">
              <a:latin typeface="+mj-lt"/>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7"/>
          </p:nvPr>
        </p:nvSpPr>
        <p:spPr/>
        <p:txBody>
          <a:bodyPr/>
          <a:lstStyle/>
          <a:p>
            <a:fld id="{3B773CDB-7973-454B-9699-5CCFA043586B}" type="slidenum">
              <a:rPr lang="en-US" smtClean="0"/>
              <a:pPr/>
              <a:t>2</a:t>
            </a:fld>
            <a:endParaRPr lang="en-US" dirty="0"/>
          </a:p>
        </p:txBody>
      </p:sp>
      <p:pic>
        <p:nvPicPr>
          <p:cNvPr id="6" name="Picture 2" descr="H:\NRM PPT Program\Map Projects colored by state.jpg"/>
          <p:cNvPicPr>
            <a:picLocks noChangeAspect="1" noChangeArrowheads="1"/>
          </p:cNvPicPr>
          <p:nvPr/>
        </p:nvPicPr>
        <p:blipFill>
          <a:blip r:embed="rId3" cstate="print"/>
          <a:srcRect/>
          <a:stretch>
            <a:fillRect/>
          </a:stretch>
        </p:blipFill>
        <p:spPr bwMode="auto">
          <a:xfrm>
            <a:off x="5324506" y="1025955"/>
            <a:ext cx="3576506" cy="2763664"/>
          </a:xfrm>
          <a:prstGeom prst="rect">
            <a:avLst/>
          </a:prstGeom>
          <a:noFill/>
        </p:spPr>
      </p:pic>
    </p:spTree>
    <p:extLst>
      <p:ext uri="{BB962C8B-B14F-4D97-AF65-F5344CB8AC3E}">
        <p14:creationId xmlns:p14="http://schemas.microsoft.com/office/powerpoint/2010/main" val="173447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BB96-71E3-4B0B-95CD-6CB296CFB39A}"/>
              </a:ext>
            </a:extLst>
          </p:cNvPr>
          <p:cNvSpPr>
            <a:spLocks noGrp="1"/>
          </p:cNvSpPr>
          <p:nvPr>
            <p:ph type="title"/>
          </p:nvPr>
        </p:nvSpPr>
        <p:spPr/>
        <p:txBody>
          <a:bodyPr/>
          <a:lstStyle/>
          <a:p>
            <a:r>
              <a:rPr lang="en-US" dirty="0"/>
              <a:t>Watercraft Inspection Station Program – Current Status and Efforts</a:t>
            </a:r>
          </a:p>
        </p:txBody>
      </p:sp>
      <p:sp>
        <p:nvSpPr>
          <p:cNvPr id="3" name="Content Placeholder 2">
            <a:extLst>
              <a:ext uri="{FF2B5EF4-FFF2-40B4-BE49-F238E27FC236}">
                <a16:creationId xmlns:a16="http://schemas.microsoft.com/office/drawing/2014/main" id="{615F41EE-FD23-4F6E-A037-5F3D8CCDF2CF}"/>
              </a:ext>
            </a:extLst>
          </p:cNvPr>
          <p:cNvSpPr>
            <a:spLocks noGrp="1"/>
          </p:cNvSpPr>
          <p:nvPr>
            <p:ph idx="1"/>
          </p:nvPr>
        </p:nvSpPr>
        <p:spPr>
          <a:xfrm>
            <a:off x="304800" y="1225550"/>
            <a:ext cx="8382000" cy="4958940"/>
          </a:xfrm>
        </p:spPr>
        <p:txBody>
          <a:bodyPr/>
          <a:lstStyle/>
          <a:p>
            <a:r>
              <a:rPr lang="en-US" u="sng" dirty="0"/>
              <a:t>Roles and Responsibilities MOU</a:t>
            </a:r>
          </a:p>
          <a:p>
            <a:pPr marL="342900" indent="-342900">
              <a:buFont typeface="Arial" panose="020B0604020202020204" pitchFamily="34" charset="0"/>
              <a:buChar char="•"/>
            </a:pPr>
            <a:r>
              <a:rPr lang="en-US" dirty="0"/>
              <a:t>Clarifies roles of NWW and lead Districts</a:t>
            </a:r>
          </a:p>
          <a:p>
            <a:pPr marL="342900" indent="-342900">
              <a:buFont typeface="Arial" panose="020B0604020202020204" pitchFamily="34" charset="0"/>
              <a:buChar char="•"/>
            </a:pPr>
            <a:r>
              <a:rPr lang="en-US" dirty="0"/>
              <a:t>Impacted Districts have agreed/signed</a:t>
            </a:r>
          </a:p>
          <a:p>
            <a:pPr marL="342900" indent="-342900">
              <a:buFont typeface="Arial" panose="020B0604020202020204" pitchFamily="34" charset="0"/>
              <a:buChar char="•"/>
            </a:pPr>
            <a:r>
              <a:rPr lang="en-US" dirty="0"/>
              <a:t>Plan to route to NWD and SPD Q2 FY22</a:t>
            </a:r>
          </a:p>
          <a:p>
            <a:pPr marL="342900" indent="-342900">
              <a:buFont typeface="Arial" panose="020B0604020202020204" pitchFamily="34" charset="0"/>
              <a:buChar char="•"/>
            </a:pPr>
            <a:r>
              <a:rPr lang="en-US" dirty="0"/>
              <a:t>Will amend/update as new basins are incorporated</a:t>
            </a:r>
          </a:p>
          <a:p>
            <a:endParaRPr lang="en-US" dirty="0"/>
          </a:p>
        </p:txBody>
      </p:sp>
      <p:sp>
        <p:nvSpPr>
          <p:cNvPr id="4" name="Footer Placeholder 3">
            <a:extLst>
              <a:ext uri="{FF2B5EF4-FFF2-40B4-BE49-F238E27FC236}">
                <a16:creationId xmlns:a16="http://schemas.microsoft.com/office/drawing/2014/main" id="{EFBE8074-6CFE-40F3-BEE9-6AEB879F3AE4}"/>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1A287D48-A5F2-40D1-8DCE-A4A600CDD0CD}"/>
              </a:ext>
            </a:extLst>
          </p:cNvPr>
          <p:cNvSpPr>
            <a:spLocks noGrp="1"/>
          </p:cNvSpPr>
          <p:nvPr>
            <p:ph type="sldNum" sz="quarter" idx="11"/>
          </p:nvPr>
        </p:nvSpPr>
        <p:spPr/>
        <p:txBody>
          <a:bodyPr/>
          <a:lstStyle/>
          <a:p>
            <a:fld id="{9A257827-C34C-4251-B995-96C9C233CCC8}" type="slidenum">
              <a:rPr lang="en-US" smtClean="0"/>
              <a:pPr/>
              <a:t>20</a:t>
            </a:fld>
            <a:endParaRPr lang="en-US" dirty="0"/>
          </a:p>
        </p:txBody>
      </p:sp>
    </p:spTree>
    <p:extLst>
      <p:ext uri="{BB962C8B-B14F-4D97-AF65-F5344CB8AC3E}">
        <p14:creationId xmlns:p14="http://schemas.microsoft.com/office/powerpoint/2010/main" val="159381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Watercraft Inspection Station Program – Current Status and Efforts</a:t>
            </a:r>
          </a:p>
        </p:txBody>
      </p:sp>
      <p:sp>
        <p:nvSpPr>
          <p:cNvPr id="3" name="Content Placeholder 2"/>
          <p:cNvSpPr>
            <a:spLocks noGrp="1"/>
          </p:cNvSpPr>
          <p:nvPr>
            <p:ph idx="1"/>
          </p:nvPr>
        </p:nvSpPr>
        <p:spPr/>
        <p:txBody>
          <a:bodyPr/>
          <a:lstStyle/>
          <a:p>
            <a:r>
              <a:rPr lang="en-US" sz="2200" u="sng" dirty="0"/>
              <a:t>Rapid Response Cost-share</a:t>
            </a:r>
          </a:p>
          <a:p>
            <a:pPr marL="342900" indent="-342900">
              <a:buFont typeface="Arial" panose="020B0604020202020204" pitchFamily="34" charset="0"/>
              <a:buChar char="•"/>
            </a:pPr>
            <a:r>
              <a:rPr lang="en-US" sz="2200" dirty="0"/>
              <a:t>Assist with purchase of equipment, training exercises, or eradication efforts</a:t>
            </a:r>
          </a:p>
          <a:p>
            <a:pPr marL="342900" indent="-342900">
              <a:buFont typeface="Arial" panose="020B0604020202020204" pitchFamily="34" charset="0"/>
              <a:buChar char="•"/>
            </a:pPr>
            <a:r>
              <a:rPr lang="en-US" sz="2200" dirty="0"/>
              <a:t>Working to incorporate into Project Partnership Agreements</a:t>
            </a:r>
          </a:p>
          <a:p>
            <a:pPr marL="342900" indent="-342900">
              <a:buFont typeface="Arial" panose="020B0604020202020204" pitchFamily="34" charset="0"/>
              <a:buChar char="•"/>
            </a:pPr>
            <a:r>
              <a:rPr lang="en-US" sz="2200" dirty="0"/>
              <a:t>NEPA: Completed for cost-sharing of equipment*.</a:t>
            </a:r>
          </a:p>
          <a:p>
            <a:pPr marL="342900" indent="-342900">
              <a:buFont typeface="Arial" panose="020B0604020202020204" pitchFamily="34" charset="0"/>
              <a:buChar char="•"/>
            </a:pPr>
            <a:r>
              <a:rPr lang="en-US" sz="2200" dirty="0"/>
              <a:t>ESA: Programmatic consultation in progress </a:t>
            </a:r>
          </a:p>
          <a:p>
            <a:pPr marL="857250" lvl="1" indent="-342900">
              <a:buFont typeface="Arial" panose="020B0604020202020204" pitchFamily="34" charset="0"/>
              <a:buChar char="•"/>
            </a:pPr>
            <a:r>
              <a:rPr lang="en-US" sz="2200" dirty="0"/>
              <a:t>NMFS: status unclear, working to resolve</a:t>
            </a:r>
          </a:p>
          <a:p>
            <a:pPr marL="857250" lvl="1" indent="-342900">
              <a:buFont typeface="Arial" panose="020B0604020202020204" pitchFamily="34" charset="0"/>
              <a:buChar char="•"/>
            </a:pPr>
            <a:r>
              <a:rPr lang="en-US" sz="2200" dirty="0"/>
              <a:t>FWS: no progress (emergency consult.) </a:t>
            </a:r>
          </a:p>
          <a:p>
            <a:pPr marL="342900" indent="-342900">
              <a:buFont typeface="Arial" panose="020B0604020202020204" pitchFamily="34" charset="0"/>
              <a:buChar char="•"/>
            </a:pPr>
            <a:r>
              <a:rPr lang="en-US" sz="2200" dirty="0"/>
              <a:t>Final Approvals received on PPA (CRB)</a:t>
            </a:r>
          </a:p>
          <a:p>
            <a:pPr marL="857250" lvl="1" indent="-342900">
              <a:buFont typeface="Arial" panose="020B0604020202020204" pitchFamily="34" charset="0"/>
              <a:buChar char="•"/>
            </a:pPr>
            <a:r>
              <a:rPr lang="en-US" sz="2200" dirty="0"/>
              <a:t>Allows cost sharing purchases of equipment, training, exercises and drills</a:t>
            </a:r>
          </a:p>
          <a:p>
            <a:pPr marL="857250" lvl="1" indent="-342900">
              <a:buFont typeface="Arial" panose="020B0604020202020204" pitchFamily="34" charset="0"/>
              <a:buChar char="•"/>
            </a:pPr>
            <a:r>
              <a:rPr lang="en-US" sz="2200" dirty="0"/>
              <a:t>Working with States to develop their SOW.</a:t>
            </a:r>
          </a:p>
          <a:p>
            <a:pPr marL="857250" lvl="1" indent="-342900">
              <a:buFont typeface="Arial" panose="020B0604020202020204" pitchFamily="34" charset="0"/>
              <a:buChar char="•"/>
            </a:pPr>
            <a:endParaRPr lang="en-US" dirty="0"/>
          </a:p>
          <a:p>
            <a:pPr lvl="1" indent="0">
              <a:buNone/>
            </a:pPr>
            <a:endParaRPr lang="en-US" dirty="0"/>
          </a:p>
          <a:p>
            <a:pPr marL="857250" lvl="1" indent="-34290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21</a:t>
            </a:fld>
            <a:endParaRPr lang="en-US" dirty="0"/>
          </a:p>
        </p:txBody>
      </p:sp>
    </p:spTree>
    <p:extLst>
      <p:ext uri="{BB962C8B-B14F-4D97-AF65-F5344CB8AC3E}">
        <p14:creationId xmlns:p14="http://schemas.microsoft.com/office/powerpoint/2010/main" val="1931636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235381"/>
          </a:xfrm>
        </p:spPr>
        <p:txBody>
          <a:bodyPr/>
          <a:lstStyle/>
          <a:p>
            <a:pPr algn="ctr"/>
            <a:r>
              <a:rPr lang="en-US" dirty="0"/>
              <a:t>Watercraft Inspection station</a:t>
            </a:r>
            <a:br>
              <a:rPr lang="en-US" dirty="0"/>
            </a:br>
            <a:r>
              <a:rPr lang="en-US" dirty="0"/>
              <a:t>Cost-share program scope: </a:t>
            </a:r>
            <a:br>
              <a:rPr lang="en-US" dirty="0"/>
            </a:br>
            <a:r>
              <a:rPr lang="en-US" dirty="0"/>
              <a:t>Ok, so what can we (USACE) do with it?</a:t>
            </a:r>
          </a:p>
        </p:txBody>
      </p:sp>
      <p:sp>
        <p:nvSpPr>
          <p:cNvPr id="7" name="Text Placeholder 6">
            <a:extLst>
              <a:ext uri="{FF2B5EF4-FFF2-40B4-BE49-F238E27FC236}">
                <a16:creationId xmlns:a16="http://schemas.microsoft.com/office/drawing/2014/main" id="{B65BB97E-9DCC-4941-95EA-80E32E632858}"/>
              </a:ext>
            </a:extLst>
          </p:cNvPr>
          <p:cNvSpPr>
            <a:spLocks noGrp="1"/>
          </p:cNvSpPr>
          <p:nvPr>
            <p:ph type="body" sz="quarter" idx="3"/>
          </p:nvPr>
        </p:nvSpPr>
        <p:spPr>
          <a:xfrm>
            <a:off x="4572000" y="1507043"/>
            <a:ext cx="4114800" cy="548260"/>
          </a:xfrm>
        </p:spPr>
        <p:txBody>
          <a:bodyPr/>
          <a:lstStyle/>
          <a:p>
            <a:pPr algn="ctr"/>
            <a:r>
              <a:rPr lang="en-US" b="1" dirty="0"/>
              <a:t>What it isn’t…</a:t>
            </a:r>
          </a:p>
        </p:txBody>
      </p:sp>
      <p:sp>
        <p:nvSpPr>
          <p:cNvPr id="8" name="Text Placeholder 7">
            <a:extLst>
              <a:ext uri="{FF2B5EF4-FFF2-40B4-BE49-F238E27FC236}">
                <a16:creationId xmlns:a16="http://schemas.microsoft.com/office/drawing/2014/main" id="{5931A672-5349-4774-B07A-1DB8D428C810}"/>
              </a:ext>
            </a:extLst>
          </p:cNvPr>
          <p:cNvSpPr>
            <a:spLocks noGrp="1"/>
          </p:cNvSpPr>
          <p:nvPr>
            <p:ph type="body" sz="quarter" idx="13"/>
          </p:nvPr>
        </p:nvSpPr>
        <p:spPr>
          <a:xfrm>
            <a:off x="304800" y="1510018"/>
            <a:ext cx="4114800" cy="641758"/>
          </a:xfrm>
        </p:spPr>
        <p:txBody>
          <a:bodyPr/>
          <a:lstStyle/>
          <a:p>
            <a:pPr algn="ctr"/>
            <a:r>
              <a:rPr lang="en-US" b="1" dirty="0"/>
              <a:t>What it is…</a:t>
            </a:r>
            <a:r>
              <a:rPr lang="en-US" dirty="0"/>
              <a:t>	</a:t>
            </a:r>
          </a:p>
        </p:txBody>
      </p:sp>
      <p:sp>
        <p:nvSpPr>
          <p:cNvPr id="9" name="Content Placeholder 8">
            <a:extLst>
              <a:ext uri="{FF2B5EF4-FFF2-40B4-BE49-F238E27FC236}">
                <a16:creationId xmlns:a16="http://schemas.microsoft.com/office/drawing/2014/main" id="{2CEE88C5-6916-418C-A737-CBE77227DBED}"/>
              </a:ext>
            </a:extLst>
          </p:cNvPr>
          <p:cNvSpPr>
            <a:spLocks noGrp="1"/>
          </p:cNvSpPr>
          <p:nvPr>
            <p:ph sz="quarter" idx="15"/>
          </p:nvPr>
        </p:nvSpPr>
        <p:spPr>
          <a:xfrm>
            <a:off x="304800" y="2244054"/>
            <a:ext cx="4114800" cy="3699545"/>
          </a:xfrm>
        </p:spPr>
        <p:txBody>
          <a:bodyPr/>
          <a:lstStyle/>
          <a:p>
            <a:pPr>
              <a:buFont typeface="Arial" panose="020B0604020202020204" pitchFamily="34" charset="0"/>
              <a:buChar char="•"/>
            </a:pPr>
            <a:r>
              <a:rPr lang="en-US" dirty="0"/>
              <a:t>Cost-share Program w/ Non-federal Sponsors (NFS)</a:t>
            </a:r>
          </a:p>
          <a:p>
            <a:pPr lvl="1">
              <a:buFont typeface="Arial" panose="020B0604020202020204" pitchFamily="34" charset="0"/>
              <a:buChar char="•"/>
            </a:pPr>
            <a:r>
              <a:rPr lang="en-US" dirty="0"/>
              <a:t>NFS can place inspection stations on USACE (and other Fed) property.</a:t>
            </a:r>
          </a:p>
          <a:p>
            <a:pPr lvl="1">
              <a:buFont typeface="Arial" panose="020B0604020202020204" pitchFamily="34" charset="0"/>
              <a:buChar char="•"/>
            </a:pPr>
            <a:r>
              <a:rPr lang="en-US" dirty="0"/>
              <a:t>Can be operated by the NFS or their contractors</a:t>
            </a:r>
          </a:p>
          <a:p>
            <a:pPr>
              <a:buFont typeface="Arial" panose="020B0604020202020204" pitchFamily="34" charset="0"/>
              <a:buChar char="•"/>
            </a:pPr>
            <a:r>
              <a:rPr lang="en-US" dirty="0"/>
              <a:t>Reimbursable</a:t>
            </a:r>
          </a:p>
          <a:p>
            <a:pPr lvl="1">
              <a:buFont typeface="Arial" panose="020B0604020202020204" pitchFamily="34" charset="0"/>
              <a:buChar char="•"/>
            </a:pPr>
            <a:r>
              <a:rPr lang="en-US" dirty="0"/>
              <a:t>NFS develops an annual work plan, approved by the USACE</a:t>
            </a:r>
          </a:p>
          <a:p>
            <a:pPr lvl="1">
              <a:buFont typeface="Arial" panose="020B0604020202020204" pitchFamily="34" charset="0"/>
              <a:buChar char="•"/>
            </a:pPr>
            <a:r>
              <a:rPr lang="en-US" dirty="0"/>
              <a:t>NFS Invoices for up to 50% of costs incurred under the approved work plan</a:t>
            </a:r>
          </a:p>
          <a:p>
            <a:pPr lvl="1">
              <a:buFont typeface="Arial" panose="020B0604020202020204" pitchFamily="34" charset="0"/>
              <a:buChar char="•"/>
            </a:pPr>
            <a:r>
              <a:rPr lang="en-US" dirty="0"/>
              <a:t>USACE pays for completed work</a:t>
            </a:r>
          </a:p>
          <a:p>
            <a:pPr>
              <a:buFont typeface="Arial" panose="020B0604020202020204" pitchFamily="34" charset="0"/>
              <a:buChar char="•"/>
            </a:pPr>
            <a:endParaRPr lang="en-US" dirty="0"/>
          </a:p>
        </p:txBody>
      </p:sp>
      <p:sp>
        <p:nvSpPr>
          <p:cNvPr id="10" name="Content Placeholder 9">
            <a:extLst>
              <a:ext uri="{FF2B5EF4-FFF2-40B4-BE49-F238E27FC236}">
                <a16:creationId xmlns:a16="http://schemas.microsoft.com/office/drawing/2014/main" id="{577EE51D-B6DB-4163-AF6E-9915B2761D6F}"/>
              </a:ext>
            </a:extLst>
          </p:cNvPr>
          <p:cNvSpPr>
            <a:spLocks noGrp="1"/>
          </p:cNvSpPr>
          <p:nvPr>
            <p:ph sz="quarter" idx="16"/>
          </p:nvPr>
        </p:nvSpPr>
        <p:spPr>
          <a:xfrm>
            <a:off x="4572000" y="2151776"/>
            <a:ext cx="4114800" cy="3791824"/>
          </a:xfrm>
        </p:spPr>
        <p:txBody>
          <a:bodyPr/>
          <a:lstStyle/>
          <a:p>
            <a:pPr>
              <a:buFont typeface="Arial" panose="020B0604020202020204" pitchFamily="34" charset="0"/>
              <a:buChar char="•"/>
            </a:pPr>
            <a:r>
              <a:rPr lang="en-US" dirty="0"/>
              <a:t>NOT a funding mechanism for USACE operating projects</a:t>
            </a:r>
          </a:p>
          <a:p>
            <a:pPr lvl="1">
              <a:buFont typeface="Arial" panose="020B0604020202020204" pitchFamily="34" charset="0"/>
              <a:buChar char="•"/>
            </a:pPr>
            <a:r>
              <a:rPr lang="en-US" dirty="0"/>
              <a:t>Stations on USACE lands </a:t>
            </a:r>
            <a:r>
              <a:rPr lang="en-US" u="sng" dirty="0"/>
              <a:t>MAY</a:t>
            </a:r>
            <a:r>
              <a:rPr lang="en-US" dirty="0"/>
              <a:t> require a RE Instrument</a:t>
            </a:r>
            <a:endParaRPr lang="en-US" u="sng" dirty="0"/>
          </a:p>
          <a:p>
            <a:pPr lvl="1">
              <a:buFont typeface="Arial" panose="020B0604020202020204" pitchFamily="34" charset="0"/>
              <a:buChar char="•"/>
            </a:pPr>
            <a:r>
              <a:rPr lang="en-US" dirty="0"/>
              <a:t>USACE shall not operate the station or provide volunteers</a:t>
            </a:r>
          </a:p>
          <a:p>
            <a:pPr>
              <a:buFont typeface="Arial" panose="020B0604020202020204" pitchFamily="34" charset="0"/>
              <a:buChar char="•"/>
            </a:pPr>
            <a:r>
              <a:rPr lang="en-US" dirty="0"/>
              <a:t>NOT a grant program</a:t>
            </a:r>
          </a:p>
          <a:p>
            <a:pPr lvl="1">
              <a:buFont typeface="Arial" panose="020B0604020202020204" pitchFamily="34" charset="0"/>
              <a:buChar char="•"/>
            </a:pPr>
            <a:r>
              <a:rPr lang="en-US" dirty="0"/>
              <a:t>NFS does not receive funds prior to </a:t>
            </a:r>
            <a:r>
              <a:rPr lang="en-US"/>
              <a:t>completing work</a:t>
            </a:r>
            <a:endParaRPr lang="en-US" dirty="0"/>
          </a:p>
          <a:p>
            <a:pPr lvl="1">
              <a:buFont typeface="Arial" panose="020B0604020202020204" pitchFamily="34" charset="0"/>
              <a:buChar char="•"/>
            </a:pPr>
            <a:endParaRPr lang="en-US" dirty="0"/>
          </a:p>
        </p:txBody>
      </p:sp>
      <p:sp>
        <p:nvSpPr>
          <p:cNvPr id="5" name="Slide Number Placeholder 4"/>
          <p:cNvSpPr>
            <a:spLocks noGrp="1"/>
          </p:cNvSpPr>
          <p:nvPr>
            <p:ph type="sldNum" sz="quarter" idx="17"/>
          </p:nvPr>
        </p:nvSpPr>
        <p:spPr/>
        <p:txBody>
          <a:bodyPr/>
          <a:lstStyle/>
          <a:p>
            <a:fld id="{9A257827-C34C-4251-B995-96C9C233CCC8}" type="slidenum">
              <a:rPr lang="en-US" smtClean="0"/>
              <a:pPr/>
              <a:t>22</a:t>
            </a:fld>
            <a:endParaRPr lang="en-US" dirty="0"/>
          </a:p>
        </p:txBody>
      </p:sp>
      <p:sp>
        <p:nvSpPr>
          <p:cNvPr id="4" name="Footer Placeholder 3"/>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332261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prstClr val="black"/>
                </a:solidFill>
              </a:rPr>
              <a:t>Water Resources Reform and Development Act (WRDA) (</a:t>
            </a:r>
            <a:r>
              <a:rPr lang="en-US" dirty="0"/>
              <a:t>2014, 2016, 2018, 2020)</a:t>
            </a:r>
            <a:br>
              <a:rPr lang="en-US" dirty="0"/>
            </a:br>
            <a:endParaRPr lang="en-US" dirty="0"/>
          </a:p>
        </p:txBody>
      </p:sp>
      <p:sp>
        <p:nvSpPr>
          <p:cNvPr id="3" name="Content Placeholder 2"/>
          <p:cNvSpPr>
            <a:spLocks noGrp="1"/>
          </p:cNvSpPr>
          <p:nvPr>
            <p:ph idx="1"/>
          </p:nvPr>
        </p:nvSpPr>
        <p:spPr>
          <a:xfrm>
            <a:off x="287336" y="918005"/>
            <a:ext cx="8382000" cy="5065058"/>
          </a:xfrm>
        </p:spPr>
        <p:txBody>
          <a:bodyPr/>
          <a:lstStyle/>
          <a:p>
            <a:pPr>
              <a:defRPr/>
            </a:pPr>
            <a:r>
              <a:rPr lang="en-US" sz="1800" dirty="0"/>
              <a:t> (Public Law 113–121—June 10, 2014 , Sec. 1039. Invasive species) </a:t>
            </a:r>
          </a:p>
          <a:p>
            <a:pPr>
              <a:defRPr/>
            </a:pPr>
            <a:endParaRPr lang="en-US" sz="1800" dirty="0"/>
          </a:p>
          <a:p>
            <a:pPr lvl="2">
              <a:defRPr/>
            </a:pPr>
            <a:r>
              <a:rPr lang="en-US" sz="1800" dirty="0"/>
              <a:t>‘‘(1) IN GENERAL</a:t>
            </a:r>
          </a:p>
          <a:p>
            <a:pPr marL="800100" lvl="1" indent="-342900">
              <a:defRPr/>
            </a:pPr>
            <a:r>
              <a:rPr lang="en-US" sz="1800" dirty="0"/>
              <a:t>—In carrying out this section, the </a:t>
            </a:r>
            <a:r>
              <a:rPr lang="en-US" sz="1800" b="1" dirty="0">
                <a:solidFill>
                  <a:srgbClr val="FF0000"/>
                </a:solidFill>
              </a:rPr>
              <a:t>Secretary may establish watercraft inspection stations in the Columbia River Basin to be located in the States of Idaho, Montana, Oregon, and Washington at locations</a:t>
            </a:r>
            <a:r>
              <a:rPr lang="en-US" sz="1800" dirty="0"/>
              <a:t>, as determined by the Secretary, with the highest likelihood of preventing the spread of aquatic invasive species at reservoirs operated and maintained by the Secretary. </a:t>
            </a:r>
          </a:p>
          <a:p>
            <a:pPr marL="800100" lvl="1" indent="-342900">
              <a:defRPr/>
            </a:pPr>
            <a:endParaRPr lang="en-US" sz="1800" dirty="0"/>
          </a:p>
          <a:p>
            <a:pPr marL="342900" indent="-342900">
              <a:buFont typeface="Arial" panose="020B0604020202020204" pitchFamily="34" charset="0"/>
              <a:buChar char="•"/>
              <a:defRPr/>
            </a:pPr>
            <a:r>
              <a:rPr lang="en-US" sz="1800" b="1" dirty="0">
                <a:solidFill>
                  <a:srgbClr val="FF0000"/>
                </a:solidFill>
              </a:rPr>
              <a:t>December 2015: </a:t>
            </a:r>
            <a:r>
              <a:rPr lang="en-US" sz="1800" dirty="0"/>
              <a:t>FY 2016 Omnibus passes - $4 million to establish watercraft inspections </a:t>
            </a:r>
            <a:endParaRPr lang="en-US" altLang="en-US" sz="1800" dirty="0">
              <a:solidFill>
                <a:srgbClr val="000000"/>
              </a:solidFill>
            </a:endParaRPr>
          </a:p>
          <a:p>
            <a:pPr marL="342900" indent="-342900">
              <a:buFont typeface="Arial" panose="020B0604020202020204" pitchFamily="34" charset="0"/>
              <a:buChar char="•"/>
              <a:defRPr/>
            </a:pPr>
            <a:endParaRPr lang="en-US" altLang="en-US" sz="1800" b="1" dirty="0">
              <a:solidFill>
                <a:srgbClr val="FF0000"/>
              </a:solidFill>
            </a:endParaRPr>
          </a:p>
          <a:p>
            <a:pPr marL="342900" indent="-342900">
              <a:buFont typeface="Arial" panose="020B0604020202020204" pitchFamily="34" charset="0"/>
              <a:buChar char="•"/>
              <a:defRPr/>
            </a:pPr>
            <a:r>
              <a:rPr lang="en-US" altLang="en-US" sz="1800" b="1" dirty="0">
                <a:solidFill>
                  <a:srgbClr val="FF0000"/>
                </a:solidFill>
              </a:rPr>
              <a:t>January 2016: </a:t>
            </a:r>
            <a:r>
              <a:rPr lang="en-US" altLang="en-US" sz="1800" dirty="0"/>
              <a:t>USACE begins drafting implementation guidance</a:t>
            </a:r>
          </a:p>
          <a:p>
            <a:pPr marL="342900" indent="-342900">
              <a:buFont typeface="Arial" panose="020B0604020202020204" pitchFamily="34" charset="0"/>
              <a:buChar char="•"/>
              <a:defRPr/>
            </a:pPr>
            <a:endParaRPr lang="en-US" altLang="en-US" sz="1800" dirty="0"/>
          </a:p>
          <a:p>
            <a:pPr marL="342900" indent="-342900">
              <a:buFont typeface="Arial" panose="020B0604020202020204" pitchFamily="34" charset="0"/>
              <a:buChar char="•"/>
              <a:defRPr/>
            </a:pPr>
            <a:r>
              <a:rPr lang="en-US" altLang="en-US" sz="1800" b="1" dirty="0">
                <a:solidFill>
                  <a:srgbClr val="FF0000"/>
                </a:solidFill>
              </a:rPr>
              <a:t>March 2016 </a:t>
            </a:r>
            <a:r>
              <a:rPr lang="en-US" altLang="en-US" sz="1800" dirty="0"/>
              <a:t>: IG completed</a:t>
            </a:r>
          </a:p>
          <a:p>
            <a:pPr marL="342900" indent="-342900">
              <a:buFont typeface="Arial" panose="020B0604020202020204" pitchFamily="34" charset="0"/>
              <a:buChar char="•"/>
              <a:defRPr/>
            </a:pPr>
            <a:endParaRPr lang="en-US" altLang="en-US" sz="1800" dirty="0"/>
          </a:p>
          <a:p>
            <a:pPr marL="342900" indent="-342900">
              <a:buFont typeface="Arial" panose="020B0604020202020204" pitchFamily="34" charset="0"/>
              <a:buChar char="•"/>
              <a:defRPr/>
            </a:pPr>
            <a:r>
              <a:rPr lang="en-US" altLang="en-US" sz="1800" b="1" dirty="0">
                <a:solidFill>
                  <a:srgbClr val="FF0000"/>
                </a:solidFill>
              </a:rPr>
              <a:t>March 2017: </a:t>
            </a:r>
            <a:r>
              <a:rPr lang="en-US" altLang="en-US" sz="1800" dirty="0"/>
              <a:t>Letter Report completed </a:t>
            </a:r>
          </a:p>
          <a:p>
            <a:pPr marL="800100" lvl="1" indent="-342900">
              <a:defRPr/>
            </a:pPr>
            <a:endParaRPr lang="en-US" dirty="0"/>
          </a:p>
        </p:txBody>
      </p:sp>
      <p:sp>
        <p:nvSpPr>
          <p:cNvPr id="4" name="Footer Placeholder 3"/>
          <p:cNvSpPr>
            <a:spLocks noGrp="1"/>
          </p:cNvSpPr>
          <p:nvPr>
            <p:ph type="ftr" sz="quarter" idx="10"/>
          </p:nvPr>
        </p:nvSpPr>
        <p:spPr/>
        <p:txBody>
          <a:bodyPr/>
          <a:lstStyle/>
          <a:p>
            <a:pPr>
              <a:defRPr/>
            </a:pPr>
            <a:r>
              <a:rPr lang="en-US" dirty="0"/>
              <a:t>File Name</a:t>
            </a:r>
          </a:p>
        </p:txBody>
      </p:sp>
      <p:sp>
        <p:nvSpPr>
          <p:cNvPr id="5" name="Slide Number Placeholder 4"/>
          <p:cNvSpPr>
            <a:spLocks noGrp="1"/>
          </p:cNvSpPr>
          <p:nvPr>
            <p:ph type="sldNum" sz="quarter" idx="11"/>
          </p:nvPr>
        </p:nvSpPr>
        <p:spPr/>
        <p:txBody>
          <a:bodyPr/>
          <a:lstStyle/>
          <a:p>
            <a:fld id="{9A257827-C34C-4251-B995-96C9C233CCC8}" type="slidenum">
              <a:rPr lang="en-US" smtClean="0"/>
              <a:pPr/>
              <a:t>23</a:t>
            </a:fld>
            <a:endParaRPr lang="en-US" dirty="0"/>
          </a:p>
        </p:txBody>
      </p:sp>
    </p:spTree>
    <p:extLst>
      <p:ext uri="{BB962C8B-B14F-4D97-AF65-F5344CB8AC3E}">
        <p14:creationId xmlns:p14="http://schemas.microsoft.com/office/powerpoint/2010/main" val="1310643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prstClr val="black"/>
                </a:solidFill>
              </a:rPr>
              <a:t>Water Resources Reform and Development Act (WRDA) (</a:t>
            </a:r>
            <a:r>
              <a:rPr lang="en-US" dirty="0"/>
              <a:t>2014, 2016, 2018, 2020)</a:t>
            </a:r>
            <a:br>
              <a:rPr lang="en-US" dirty="0"/>
            </a:br>
            <a:endParaRPr lang="en-US" dirty="0"/>
          </a:p>
        </p:txBody>
      </p:sp>
      <p:sp>
        <p:nvSpPr>
          <p:cNvPr id="3" name="Content Placeholder 2"/>
          <p:cNvSpPr>
            <a:spLocks noGrp="1"/>
          </p:cNvSpPr>
          <p:nvPr>
            <p:ph idx="1"/>
          </p:nvPr>
        </p:nvSpPr>
        <p:spPr>
          <a:xfrm>
            <a:off x="304800" y="1081088"/>
            <a:ext cx="8382000" cy="4718049"/>
          </a:xfrm>
        </p:spPr>
        <p:txBody>
          <a:bodyPr/>
          <a:lstStyle/>
          <a:p>
            <a:pPr marL="285750" indent="-285750">
              <a:spcBef>
                <a:spcPts val="0"/>
              </a:spcBef>
              <a:spcAft>
                <a:spcPts val="0"/>
              </a:spcAft>
              <a:buFont typeface="Arial" panose="020B0604020202020204" pitchFamily="34" charset="0"/>
              <a:buChar char="•"/>
              <a:defRPr/>
            </a:pPr>
            <a:r>
              <a:rPr lang="en-US" altLang="en-US" sz="2000" b="1" dirty="0">
                <a:solidFill>
                  <a:srgbClr val="FF0000"/>
                </a:solidFill>
              </a:rPr>
              <a:t>April  5 2017: </a:t>
            </a:r>
            <a:r>
              <a:rPr lang="en-US" altLang="en-US" sz="2000" dirty="0">
                <a:solidFill>
                  <a:srgbClr val="000000"/>
                </a:solidFill>
              </a:rPr>
              <a:t>Watercraft Inspection Program Begins; PSMFC  signs agreement to administer the </a:t>
            </a:r>
            <a:r>
              <a:rPr lang="en-US" altLang="en-US" sz="2000" b="1" dirty="0">
                <a:solidFill>
                  <a:srgbClr val="000000"/>
                </a:solidFill>
              </a:rPr>
              <a:t>$3.7 million </a:t>
            </a:r>
            <a:r>
              <a:rPr lang="en-US" altLang="en-US" sz="2000" dirty="0">
                <a:solidFill>
                  <a:srgbClr val="000000"/>
                </a:solidFill>
              </a:rPr>
              <a:t>with the USACE (</a:t>
            </a:r>
            <a:r>
              <a:rPr lang="en-US" altLang="en-US" sz="2000" b="1" dirty="0">
                <a:solidFill>
                  <a:srgbClr val="FF0000"/>
                </a:solidFill>
              </a:rPr>
              <a:t>Walla Walla</a:t>
            </a:r>
            <a:r>
              <a:rPr lang="en-US" altLang="en-US" sz="2000" dirty="0">
                <a:solidFill>
                  <a:srgbClr val="000000"/>
                </a:solidFill>
              </a:rPr>
              <a:t>)  on behalf of OR, ID, MT  and  WA.   </a:t>
            </a:r>
            <a:r>
              <a:rPr lang="en-US" altLang="en-US" sz="2000" b="1" dirty="0">
                <a:solidFill>
                  <a:srgbClr val="000000"/>
                </a:solidFill>
              </a:rPr>
              <a:t>Reimbursement 50%</a:t>
            </a:r>
          </a:p>
          <a:p>
            <a:pPr marL="285750" indent="-285750">
              <a:spcBef>
                <a:spcPts val="0"/>
              </a:spcBef>
              <a:spcAft>
                <a:spcPts val="0"/>
              </a:spcAft>
              <a:buFont typeface="Arial" panose="020B0604020202020204" pitchFamily="34" charset="0"/>
              <a:buChar char="•"/>
              <a:defRPr/>
            </a:pPr>
            <a:endParaRPr lang="en-US" sz="2000" b="1" dirty="0">
              <a:solidFill>
                <a:srgbClr val="FF0000"/>
              </a:solidFill>
              <a:ea typeface="Calibri" panose="020F0502020204030204" pitchFamily="34" charset="0"/>
            </a:endParaRPr>
          </a:p>
          <a:p>
            <a:pPr marL="285750" indent="-285750">
              <a:spcBef>
                <a:spcPts val="0"/>
              </a:spcBef>
              <a:spcAft>
                <a:spcPts val="0"/>
              </a:spcAft>
              <a:buFont typeface="Arial" panose="020B0604020202020204" pitchFamily="34" charset="0"/>
              <a:buChar char="•"/>
              <a:defRPr/>
            </a:pPr>
            <a:r>
              <a:rPr lang="en-US" sz="2000" b="1" dirty="0">
                <a:solidFill>
                  <a:srgbClr val="FF0000"/>
                </a:solidFill>
                <a:ea typeface="Calibri" panose="020F0502020204030204" pitchFamily="34" charset="0"/>
              </a:rPr>
              <a:t>May 2017 </a:t>
            </a:r>
            <a:r>
              <a:rPr lang="en-US" sz="2000" dirty="0">
                <a:ea typeface="Calibri" panose="020F0502020204030204" pitchFamily="34" charset="0"/>
              </a:rPr>
              <a:t>The FY 17 federal budget included $ 5 million for the  CRB WRDA project --  It included “monitoring” </a:t>
            </a:r>
            <a:r>
              <a:rPr lang="en-US" sz="2000" b="1" dirty="0">
                <a:ea typeface="Calibri" panose="020F0502020204030204" pitchFamily="34" charset="0"/>
              </a:rPr>
              <a:t>($ 1 million</a:t>
            </a:r>
            <a:r>
              <a:rPr lang="en-US" sz="2000" dirty="0">
                <a:ea typeface="Calibri" panose="020F0502020204030204" pitchFamily="34" charset="0"/>
              </a:rPr>
              <a:t>) as an allowable expense.</a:t>
            </a:r>
          </a:p>
          <a:p>
            <a:pPr marL="342900" indent="-342900">
              <a:buFont typeface="Arial" panose="020B0604020202020204" pitchFamily="34" charset="0"/>
              <a:buChar char="•"/>
              <a:defRPr/>
            </a:pPr>
            <a:endParaRPr lang="en-US" altLang="en-US" sz="2000" b="1" dirty="0">
              <a:solidFill>
                <a:srgbClr val="FF0000"/>
              </a:solidFill>
            </a:endParaRPr>
          </a:p>
          <a:p>
            <a:pPr marL="342900" indent="-342900">
              <a:buFont typeface="Arial" panose="020B0604020202020204" pitchFamily="34" charset="0"/>
              <a:buChar char="•"/>
              <a:defRPr/>
            </a:pPr>
            <a:r>
              <a:rPr lang="en-US" altLang="en-US" sz="2000" b="1" dirty="0">
                <a:solidFill>
                  <a:srgbClr val="FF0000"/>
                </a:solidFill>
              </a:rPr>
              <a:t>July 2017: </a:t>
            </a:r>
            <a:r>
              <a:rPr lang="en-US" altLang="en-US" sz="2000" dirty="0">
                <a:solidFill>
                  <a:srgbClr val="000000"/>
                </a:solidFill>
              </a:rPr>
              <a:t>Monitoring Cost Share Program Begins </a:t>
            </a:r>
            <a:r>
              <a:rPr lang="en-US" altLang="en-US" sz="2000" b="1" dirty="0">
                <a:solidFill>
                  <a:srgbClr val="000000"/>
                </a:solidFill>
              </a:rPr>
              <a:t>(</a:t>
            </a:r>
            <a:r>
              <a:rPr lang="en-US" sz="2000" b="1" dirty="0"/>
              <a:t>$373,000)</a:t>
            </a:r>
          </a:p>
          <a:p>
            <a:pPr marL="342900" indent="-342900">
              <a:buFont typeface="Arial" panose="020B0604020202020204" pitchFamily="34" charset="0"/>
              <a:buChar char="•"/>
              <a:defRPr/>
            </a:pPr>
            <a:endParaRPr lang="en-US" altLang="en-US" sz="2000" b="1" dirty="0">
              <a:solidFill>
                <a:srgbClr val="000000"/>
              </a:solidFill>
            </a:endParaRPr>
          </a:p>
          <a:p>
            <a:pPr>
              <a:defRPr/>
            </a:pPr>
            <a:endParaRPr lang="en-US" altLang="en-US" sz="2000" b="1" dirty="0">
              <a:solidFill>
                <a:srgbClr val="000000"/>
              </a:solidFill>
            </a:endParaRPr>
          </a:p>
        </p:txBody>
      </p:sp>
      <p:sp>
        <p:nvSpPr>
          <p:cNvPr id="4" name="Footer Placeholder 3"/>
          <p:cNvSpPr>
            <a:spLocks noGrp="1"/>
          </p:cNvSpPr>
          <p:nvPr>
            <p:ph type="ftr" sz="quarter" idx="10"/>
          </p:nvPr>
        </p:nvSpPr>
        <p:spPr/>
        <p:txBody>
          <a:bodyPr/>
          <a:lstStyle/>
          <a:p>
            <a:pPr>
              <a:defRPr/>
            </a:pPr>
            <a:r>
              <a:rPr lang="en-US" dirty="0"/>
              <a:t>File Name</a:t>
            </a:r>
          </a:p>
        </p:txBody>
      </p:sp>
      <p:sp>
        <p:nvSpPr>
          <p:cNvPr id="5" name="Slide Number Placeholder 4"/>
          <p:cNvSpPr>
            <a:spLocks noGrp="1"/>
          </p:cNvSpPr>
          <p:nvPr>
            <p:ph type="sldNum" sz="quarter" idx="11"/>
          </p:nvPr>
        </p:nvSpPr>
        <p:spPr/>
        <p:txBody>
          <a:bodyPr/>
          <a:lstStyle/>
          <a:p>
            <a:fld id="{9A257827-C34C-4251-B995-96C9C233CCC8}" type="slidenum">
              <a:rPr lang="en-US" smtClean="0"/>
              <a:pPr/>
              <a:t>24</a:t>
            </a:fld>
            <a:endParaRPr lang="en-US" dirty="0"/>
          </a:p>
        </p:txBody>
      </p:sp>
    </p:spTree>
    <p:extLst>
      <p:ext uri="{BB962C8B-B14F-4D97-AF65-F5344CB8AC3E}">
        <p14:creationId xmlns:p14="http://schemas.microsoft.com/office/powerpoint/2010/main" val="169435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Water Resources Reform and Development Act (WRDA) (</a:t>
            </a:r>
            <a:r>
              <a:rPr lang="en-US" dirty="0"/>
              <a:t>2014, 2016, 2018, 2020)</a:t>
            </a:r>
          </a:p>
        </p:txBody>
      </p:sp>
      <p:sp>
        <p:nvSpPr>
          <p:cNvPr id="6" name="Content Placeholder 5"/>
          <p:cNvSpPr>
            <a:spLocks noGrp="1"/>
          </p:cNvSpPr>
          <p:nvPr>
            <p:ph idx="1"/>
          </p:nvPr>
        </p:nvSpPr>
        <p:spPr/>
        <p:txBody>
          <a:bodyPr/>
          <a:lstStyle/>
          <a:p>
            <a:pPr marL="342900" indent="-342900">
              <a:buFont typeface="Arial" panose="020B0604020202020204" pitchFamily="34" charset="0"/>
              <a:buChar char="•"/>
              <a:defRPr/>
            </a:pPr>
            <a:r>
              <a:rPr lang="en-US" sz="2000" b="1" dirty="0">
                <a:solidFill>
                  <a:srgbClr val="FF0000"/>
                </a:solidFill>
              </a:rPr>
              <a:t>January 2021: CRB</a:t>
            </a:r>
          </a:p>
          <a:p>
            <a:pPr marL="228600" lvl="1" indent="0">
              <a:buNone/>
              <a:defRPr/>
            </a:pPr>
            <a:r>
              <a:rPr lang="en-US" altLang="en-US" sz="2000" dirty="0">
                <a:solidFill>
                  <a:srgbClr val="000000"/>
                </a:solidFill>
                <a:ea typeface="Arial" charset="0"/>
              </a:rPr>
              <a:t>	Watercraft Inspection program agreement </a:t>
            </a:r>
            <a:r>
              <a:rPr lang="en-US" altLang="en-US" sz="2000" b="1" dirty="0">
                <a:solidFill>
                  <a:srgbClr val="000000"/>
                </a:solidFill>
                <a:ea typeface="Arial" charset="0"/>
              </a:rPr>
              <a:t>($5 M)</a:t>
            </a:r>
          </a:p>
          <a:p>
            <a:pPr marL="342900" indent="-342900">
              <a:buFont typeface="Arial" panose="020B0604020202020204" pitchFamily="34" charset="0"/>
              <a:buChar char="•"/>
              <a:defRPr/>
            </a:pPr>
            <a:r>
              <a:rPr lang="en-US" sz="2000" b="1" dirty="0" err="1">
                <a:solidFill>
                  <a:srgbClr val="FF0000"/>
                </a:solidFill>
              </a:rPr>
              <a:t>Febuary</a:t>
            </a:r>
            <a:r>
              <a:rPr lang="en-US" sz="2000" b="1" dirty="0">
                <a:solidFill>
                  <a:srgbClr val="FF0000"/>
                </a:solidFill>
              </a:rPr>
              <a:t> 2021: CRB</a:t>
            </a:r>
          </a:p>
          <a:p>
            <a:pPr>
              <a:defRPr/>
            </a:pPr>
            <a:r>
              <a:rPr lang="en-US" sz="2000" dirty="0"/>
              <a:t>	</a:t>
            </a:r>
            <a:r>
              <a:rPr lang="en-US" altLang="en-US" sz="2000" dirty="0">
                <a:solidFill>
                  <a:srgbClr val="000000"/>
                </a:solidFill>
              </a:rPr>
              <a:t>Monitoring agreement (</a:t>
            </a:r>
            <a:r>
              <a:rPr lang="en-US" sz="2000" b="1" dirty="0"/>
              <a:t>$789k)</a:t>
            </a:r>
          </a:p>
          <a:p>
            <a:pPr>
              <a:defRPr/>
            </a:pPr>
            <a:endParaRPr lang="en-US" sz="2000" dirty="0"/>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25</a:t>
            </a:fld>
            <a:endParaRPr lang="en-US" dirty="0"/>
          </a:p>
        </p:txBody>
      </p:sp>
    </p:spTree>
    <p:extLst>
      <p:ext uri="{BB962C8B-B14F-4D97-AF65-F5344CB8AC3E}">
        <p14:creationId xmlns:p14="http://schemas.microsoft.com/office/powerpoint/2010/main" val="241595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CRB Expansion: NV &amp; WY</a:t>
            </a:r>
          </a:p>
        </p:txBody>
      </p:sp>
      <p:sp>
        <p:nvSpPr>
          <p:cNvPr id="3" name="Content Placeholder 2"/>
          <p:cNvSpPr>
            <a:spLocks noGrp="1"/>
          </p:cNvSpPr>
          <p:nvPr>
            <p:ph idx="1"/>
          </p:nvPr>
        </p:nvSpPr>
        <p:spPr/>
        <p:txBody>
          <a:bodyPr/>
          <a:lstStyle/>
          <a:p>
            <a:pPr marL="342900" indent="-342900">
              <a:buFontTx/>
              <a:buChar char="-"/>
            </a:pPr>
            <a:r>
              <a:rPr lang="en-US" dirty="0"/>
              <a:t>Amending 2017 Letter Report / EA</a:t>
            </a:r>
          </a:p>
          <a:p>
            <a:pPr marL="857250" lvl="1" indent="-342900">
              <a:buFontTx/>
              <a:buChar char="-"/>
            </a:pPr>
            <a:r>
              <a:rPr lang="en-US" dirty="0"/>
              <a:t>Covers WID, Monitoring, and Rapid Response </a:t>
            </a:r>
          </a:p>
          <a:p>
            <a:pPr marL="857250" lvl="1" indent="-342900">
              <a:buFontTx/>
              <a:buChar char="-"/>
            </a:pPr>
            <a:r>
              <a:rPr lang="en-US" dirty="0"/>
              <a:t>That protect the CRB.</a:t>
            </a:r>
          </a:p>
          <a:p>
            <a:pPr marL="342900" indent="-342900">
              <a:buFontTx/>
              <a:buChar char="-"/>
            </a:pPr>
            <a:r>
              <a:rPr lang="en-US" dirty="0"/>
              <a:t>In final Approval with NWD</a:t>
            </a:r>
          </a:p>
          <a:p>
            <a:pPr marL="342900" indent="-342900">
              <a:buFontTx/>
              <a:buChar char="-"/>
            </a:pPr>
            <a:r>
              <a:rPr lang="en-US" dirty="0"/>
              <a:t>Once approved, PSMFC &amp; NWW sign amendment to cost share agreement for upcoming FYs</a:t>
            </a:r>
          </a:p>
          <a:p>
            <a:endParaRPr lang="en-US" dirty="0"/>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26</a:t>
            </a:fld>
            <a:endParaRPr lang="en-US" dirty="0"/>
          </a:p>
        </p:txBody>
      </p:sp>
    </p:spTree>
    <p:extLst>
      <p:ext uri="{BB962C8B-B14F-4D97-AF65-F5344CB8AC3E}">
        <p14:creationId xmlns:p14="http://schemas.microsoft.com/office/powerpoint/2010/main" val="3042772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p:txBody>
          <a:bodyPr/>
          <a:lstStyle/>
          <a:p>
            <a:pPr marL="342900" indent="-342900">
              <a:buFontTx/>
              <a:buChar char="-"/>
            </a:pPr>
            <a:r>
              <a:rPr lang="en-US" dirty="0"/>
              <a:t>Corps Established an Agreement with PSMFC.</a:t>
            </a:r>
          </a:p>
          <a:p>
            <a:pPr marL="857250" lvl="1" indent="-342900">
              <a:buFontTx/>
              <a:buChar char="-"/>
            </a:pPr>
            <a:r>
              <a:rPr lang="en-US" dirty="0"/>
              <a:t>Annual Statements of Work (SOW) identify the expected work and budgets.   </a:t>
            </a:r>
          </a:p>
          <a:p>
            <a:pPr marL="1257300" lvl="2" indent="-342900">
              <a:buFontTx/>
              <a:buChar char="-"/>
            </a:pPr>
            <a:r>
              <a:rPr lang="en-US" dirty="0"/>
              <a:t>50% / 50% cost share* on a reimbursement basis.</a:t>
            </a:r>
          </a:p>
          <a:p>
            <a:pPr marL="1257300" lvl="2" indent="-342900">
              <a:buFontTx/>
              <a:buChar char="-"/>
            </a:pPr>
            <a:r>
              <a:rPr lang="en-US" dirty="0"/>
              <a:t>WID and Monitoring as separate SOW.</a:t>
            </a:r>
          </a:p>
          <a:p>
            <a:pPr marL="1257300" lvl="2" indent="-342900">
              <a:buFontTx/>
              <a:buChar char="-"/>
            </a:pPr>
            <a:r>
              <a:rPr lang="en-US" dirty="0"/>
              <a:t>Monthly Reimbursements.</a:t>
            </a:r>
          </a:p>
          <a:p>
            <a:pPr marL="1257300" lvl="2" indent="-342900">
              <a:buFontTx/>
              <a:buChar char="-"/>
            </a:pPr>
            <a:endParaRPr lang="en-US" dirty="0"/>
          </a:p>
          <a:p>
            <a:pPr lvl="2" indent="0">
              <a:buNone/>
            </a:pPr>
            <a:r>
              <a:rPr lang="en-US" dirty="0"/>
              <a:t>*Of total costs (Federal + State costs), not a 50% reimbursement of the state’s costs.  Only implementation is cost shared.  Letter Reports/ Environmental Compliance 100% Federal.</a:t>
            </a:r>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27</a:t>
            </a:fld>
            <a:endParaRPr lang="en-US" dirty="0"/>
          </a:p>
        </p:txBody>
      </p:sp>
    </p:spTree>
    <p:extLst>
      <p:ext uri="{BB962C8B-B14F-4D97-AF65-F5344CB8AC3E}">
        <p14:creationId xmlns:p14="http://schemas.microsoft.com/office/powerpoint/2010/main" val="1218590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6" y="228600"/>
            <a:ext cx="8382000" cy="806451"/>
          </a:xfrm>
        </p:spPr>
        <p:txBody>
          <a:bodyPr/>
          <a:lstStyle/>
          <a:p>
            <a:r>
              <a:rPr lang="en-US" dirty="0"/>
              <a:t>Geographic expansion</a:t>
            </a:r>
          </a:p>
        </p:txBody>
      </p:sp>
      <p:sp>
        <p:nvSpPr>
          <p:cNvPr id="3" name="Content Placeholder 2"/>
          <p:cNvSpPr>
            <a:spLocks noGrp="1"/>
          </p:cNvSpPr>
          <p:nvPr>
            <p:ph idx="1"/>
          </p:nvPr>
        </p:nvSpPr>
        <p:spPr/>
        <p:txBody>
          <a:bodyPr/>
          <a:lstStyle/>
          <a:p>
            <a:r>
              <a:rPr lang="en-US" sz="2000" dirty="0"/>
              <a:t>Letter Report for each basin.</a:t>
            </a:r>
          </a:p>
          <a:p>
            <a:r>
              <a:rPr lang="en-US" sz="2000" dirty="0"/>
              <a:t> 	Upper Colorado:  Albuquerque District</a:t>
            </a:r>
          </a:p>
          <a:p>
            <a:r>
              <a:rPr lang="en-US" sz="2000" dirty="0"/>
              <a:t>	Upper Missouri: Omaha District</a:t>
            </a:r>
          </a:p>
          <a:p>
            <a:r>
              <a:rPr lang="en-US" sz="2000" dirty="0"/>
              <a:t>	South Platte: Omaha District</a:t>
            </a:r>
          </a:p>
          <a:p>
            <a:r>
              <a:rPr lang="en-US" sz="2000" dirty="0"/>
              <a:t>	Russian River: San Francisco District</a:t>
            </a:r>
          </a:p>
          <a:p>
            <a:r>
              <a:rPr lang="en-US" sz="2000" dirty="0"/>
              <a:t>	Arkansas River: ? (Tulsa District)</a:t>
            </a:r>
          </a:p>
          <a:p>
            <a:pPr lvl="1"/>
            <a:r>
              <a:rPr lang="en-US" sz="2000" dirty="0"/>
              <a:t>Includes WID, monitoring, and Rapid Response</a:t>
            </a:r>
          </a:p>
          <a:p>
            <a:endParaRPr lang="en-US" sz="2000" dirty="0"/>
          </a:p>
          <a:p>
            <a:r>
              <a:rPr lang="en-US" sz="2000" dirty="0"/>
              <a:t>Overall report summarizing the Letter Reports, discussing common elements, work processes, coordination among the states and basins.  </a:t>
            </a:r>
          </a:p>
          <a:p>
            <a:endParaRPr lang="en-US" sz="2000" dirty="0"/>
          </a:p>
          <a:p>
            <a:r>
              <a:rPr lang="en-US" sz="2000" dirty="0"/>
              <a:t>Expected Completion Oct 2021 for UC, UM, SP</a:t>
            </a:r>
          </a:p>
          <a:p>
            <a:endParaRPr lang="en-US" sz="2000" dirty="0"/>
          </a:p>
          <a:p>
            <a:r>
              <a:rPr lang="en-US" sz="2000" dirty="0"/>
              <a:t>FY2021 Appropriation $15M an 3M Monitoring.</a:t>
            </a:r>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28</a:t>
            </a:fld>
            <a:endParaRPr lang="en-US" dirty="0"/>
          </a:p>
        </p:txBody>
      </p:sp>
    </p:spTree>
    <p:extLst>
      <p:ext uri="{BB962C8B-B14F-4D97-AF65-F5344CB8AC3E}">
        <p14:creationId xmlns:p14="http://schemas.microsoft.com/office/powerpoint/2010/main" val="657031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9986" y="250132"/>
            <a:ext cx="8382000" cy="806451"/>
          </a:xfrm>
        </p:spPr>
        <p:txBody>
          <a:bodyPr/>
          <a:lstStyle/>
          <a:p>
            <a:r>
              <a:rPr lang="en-US" dirty="0"/>
              <a:t>Geographic expansion</a:t>
            </a:r>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29</a:t>
            </a:fld>
            <a:endParaRPr lang="en-US" dirty="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34701" y="802447"/>
            <a:ext cx="6732569" cy="5202440"/>
          </a:xfrm>
        </p:spPr>
      </p:pic>
    </p:spTree>
    <p:extLst>
      <p:ext uri="{BB962C8B-B14F-4D97-AF65-F5344CB8AC3E}">
        <p14:creationId xmlns:p14="http://schemas.microsoft.com/office/powerpoint/2010/main" val="347571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8197-C953-4304-8372-885D3E2878BD}"/>
              </a:ext>
            </a:extLst>
          </p:cNvPr>
          <p:cNvSpPr>
            <a:spLocks noGrp="1"/>
          </p:cNvSpPr>
          <p:nvPr>
            <p:ph type="title"/>
          </p:nvPr>
        </p:nvSpPr>
        <p:spPr/>
        <p:txBody>
          <a:bodyPr/>
          <a:lstStyle/>
          <a:p>
            <a:pPr algn="ctr"/>
            <a:r>
              <a:rPr lang="en-US" dirty="0"/>
              <a:t>Presentation overview</a:t>
            </a:r>
          </a:p>
        </p:txBody>
      </p:sp>
      <p:sp>
        <p:nvSpPr>
          <p:cNvPr id="3" name="Content Placeholder 2">
            <a:extLst>
              <a:ext uri="{FF2B5EF4-FFF2-40B4-BE49-F238E27FC236}">
                <a16:creationId xmlns:a16="http://schemas.microsoft.com/office/drawing/2014/main" id="{BF9D0041-E0FD-41B9-8A80-EFFF964601E1}"/>
              </a:ext>
            </a:extLst>
          </p:cNvPr>
          <p:cNvSpPr>
            <a:spLocks noGrp="1"/>
          </p:cNvSpPr>
          <p:nvPr>
            <p:ph idx="1"/>
          </p:nvPr>
        </p:nvSpPr>
        <p:spPr>
          <a:xfrm>
            <a:off x="304800" y="1225550"/>
            <a:ext cx="8382000" cy="4864857"/>
          </a:xfrm>
        </p:spPr>
        <p:txBody>
          <a:bodyPr/>
          <a:lstStyle/>
          <a:p>
            <a:pPr marL="457200" indent="-457200">
              <a:buFont typeface="+mj-lt"/>
              <a:buAutoNum type="arabicPeriod"/>
            </a:pPr>
            <a:r>
              <a:rPr lang="en-US" sz="2000" b="1" dirty="0"/>
              <a:t>Intro and BLUFs</a:t>
            </a:r>
          </a:p>
          <a:p>
            <a:pPr marL="971550" lvl="1" indent="-457200"/>
            <a:r>
              <a:rPr lang="en-US" sz="2000" dirty="0"/>
              <a:t>What is the APC-CS Program</a:t>
            </a:r>
          </a:p>
          <a:p>
            <a:pPr marL="971550" lvl="1" indent="-457200"/>
            <a:r>
              <a:rPr lang="en-US" sz="2000" dirty="0"/>
              <a:t>How does this impact Operations Division</a:t>
            </a:r>
          </a:p>
          <a:p>
            <a:pPr marL="971550" lvl="1" indent="-457200"/>
            <a:r>
              <a:rPr lang="en-US" sz="2000" dirty="0"/>
              <a:t>Program Implementation</a:t>
            </a:r>
          </a:p>
          <a:p>
            <a:pPr marL="457200" indent="-457200">
              <a:buFont typeface="+mj-lt"/>
              <a:buAutoNum type="arabicPeriod"/>
            </a:pPr>
            <a:endParaRPr lang="en-US" sz="2000" dirty="0"/>
          </a:p>
          <a:p>
            <a:pPr marL="457200" indent="-457200">
              <a:buFont typeface="+mj-lt"/>
              <a:buAutoNum type="arabicPeriod"/>
            </a:pPr>
            <a:r>
              <a:rPr lang="en-US" sz="2000" b="1" dirty="0"/>
              <a:t>Brief History of the Aquatic Plant Control Program</a:t>
            </a:r>
          </a:p>
          <a:p>
            <a:pPr marL="971550" lvl="1" indent="-457200"/>
            <a:r>
              <a:rPr lang="en-US" sz="2000" dirty="0"/>
              <a:t>Legislation from 1958 to 2020 (2022?)</a:t>
            </a:r>
          </a:p>
          <a:p>
            <a:pPr marL="971550" lvl="1" indent="-457200"/>
            <a:r>
              <a:rPr lang="en-US" sz="2000" dirty="0"/>
              <a:t>Funding history</a:t>
            </a:r>
          </a:p>
          <a:p>
            <a:pPr marL="457200" indent="-457200">
              <a:buFont typeface="+mj-lt"/>
              <a:buAutoNum type="arabicPeriod"/>
            </a:pPr>
            <a:endParaRPr lang="en-US" sz="2000" dirty="0"/>
          </a:p>
          <a:p>
            <a:pPr marL="457200" indent="-457200">
              <a:buFont typeface="+mj-lt"/>
              <a:buAutoNum type="arabicPeriod"/>
            </a:pPr>
            <a:r>
              <a:rPr lang="en-US" sz="2000" b="1" dirty="0"/>
              <a:t>Current Status of Geographic Expansion under WRDA(s)</a:t>
            </a:r>
          </a:p>
          <a:p>
            <a:pPr marL="857250" lvl="1" indent="-342900"/>
            <a:r>
              <a:rPr lang="en-US" sz="2000" dirty="0"/>
              <a:t>Upper Missouri River Basin</a:t>
            </a:r>
          </a:p>
          <a:p>
            <a:pPr marL="457200" indent="-457200">
              <a:buFont typeface="+mj-lt"/>
              <a:buAutoNum type="arabicPeriod"/>
            </a:pPr>
            <a:endParaRPr lang="en-US" sz="2000" dirty="0"/>
          </a:p>
          <a:p>
            <a:pPr marL="457200" indent="-457200">
              <a:buFont typeface="+mj-lt"/>
              <a:buAutoNum type="arabicPeriod"/>
            </a:pPr>
            <a:r>
              <a:rPr lang="en-US" sz="2000" b="1" dirty="0"/>
              <a:t>Open Forum:</a:t>
            </a:r>
            <a:r>
              <a:rPr lang="en-US" sz="2000" dirty="0"/>
              <a:t> how might this program integrate into traditional Operations Div. Programs…</a:t>
            </a:r>
          </a:p>
          <a:p>
            <a:endParaRPr lang="en-US" sz="2200" dirty="0"/>
          </a:p>
        </p:txBody>
      </p:sp>
      <p:sp>
        <p:nvSpPr>
          <p:cNvPr id="4" name="Footer Placeholder 3">
            <a:extLst>
              <a:ext uri="{FF2B5EF4-FFF2-40B4-BE49-F238E27FC236}">
                <a16:creationId xmlns:a16="http://schemas.microsoft.com/office/drawing/2014/main" id="{3CD435D9-8739-489F-89A1-E729DBD510FD}"/>
              </a:ext>
            </a:extLst>
          </p:cNvPr>
          <p:cNvSpPr>
            <a:spLocks noGrp="1"/>
          </p:cNvSpPr>
          <p:nvPr>
            <p:ph type="ftr" sz="quarter" idx="10"/>
          </p:nvPr>
        </p:nvSpPr>
        <p:spPr/>
        <p:txBody>
          <a:bodyPr/>
          <a:lstStyle/>
          <a:p>
            <a:pPr>
              <a:defRPr/>
            </a:pPr>
            <a:r>
              <a:rPr lang="en-US"/>
              <a:t>File Name</a:t>
            </a:r>
            <a:endParaRPr lang="en-US" dirty="0"/>
          </a:p>
        </p:txBody>
      </p:sp>
      <p:sp>
        <p:nvSpPr>
          <p:cNvPr id="5" name="Slide Number Placeholder 4">
            <a:extLst>
              <a:ext uri="{FF2B5EF4-FFF2-40B4-BE49-F238E27FC236}">
                <a16:creationId xmlns:a16="http://schemas.microsoft.com/office/drawing/2014/main" id="{4B26931F-A94E-430C-ACA8-FA90B2A2310B}"/>
              </a:ext>
            </a:extLst>
          </p:cNvPr>
          <p:cNvSpPr>
            <a:spLocks noGrp="1"/>
          </p:cNvSpPr>
          <p:nvPr>
            <p:ph type="sldNum" sz="quarter" idx="11"/>
          </p:nvPr>
        </p:nvSpPr>
        <p:spPr/>
        <p:txBody>
          <a:bodyPr/>
          <a:lstStyle/>
          <a:p>
            <a:fld id="{9A257827-C34C-4251-B995-96C9C233CCC8}" type="slidenum">
              <a:rPr lang="en-US" smtClean="0"/>
              <a:pPr/>
              <a:t>3</a:t>
            </a:fld>
            <a:endParaRPr lang="en-US" dirty="0"/>
          </a:p>
        </p:txBody>
      </p:sp>
    </p:spTree>
    <p:extLst>
      <p:ext uri="{BB962C8B-B14F-4D97-AF65-F5344CB8AC3E}">
        <p14:creationId xmlns:p14="http://schemas.microsoft.com/office/powerpoint/2010/main" val="48889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Flowering Rush</a:t>
            </a:r>
          </a:p>
        </p:txBody>
      </p:sp>
      <p:sp>
        <p:nvSpPr>
          <p:cNvPr id="7" name="Content Placeholder 6"/>
          <p:cNvSpPr>
            <a:spLocks noGrp="1"/>
          </p:cNvSpPr>
          <p:nvPr>
            <p:ph idx="1"/>
          </p:nvPr>
        </p:nvSpPr>
        <p:spPr/>
        <p:txBody>
          <a:bodyPr/>
          <a:lstStyle/>
          <a:p>
            <a:pPr marL="285750" lvl="0" indent="-285750">
              <a:buFont typeface="Arial" panose="020B0604020202020204" pitchFamily="34" charset="0"/>
              <a:buChar char="•"/>
            </a:pPr>
            <a:r>
              <a:rPr lang="en-US" dirty="0">
                <a:solidFill>
                  <a:srgbClr val="000000">
                    <a:lumMod val="75000"/>
                    <a:lumOff val="25000"/>
                  </a:srgbClr>
                </a:solidFill>
              </a:rPr>
              <a:t>Aquatic Plant Control Program established in Rivers and Harbors Act of 1958</a:t>
            </a:r>
          </a:p>
          <a:p>
            <a:pPr marL="285750" lvl="0" indent="-285750">
              <a:buFont typeface="Arial" panose="020B0604020202020204" pitchFamily="34" charset="0"/>
              <a:buChar char="•"/>
            </a:pPr>
            <a:r>
              <a:rPr lang="en-US" dirty="0">
                <a:solidFill>
                  <a:srgbClr val="000000">
                    <a:lumMod val="75000"/>
                    <a:lumOff val="25000"/>
                  </a:srgbClr>
                </a:solidFill>
              </a:rPr>
              <a:t>Cost share largely unfunded since 1996 - ?</a:t>
            </a:r>
          </a:p>
          <a:p>
            <a:endParaRPr lang="en-US" dirty="0"/>
          </a:p>
          <a:p>
            <a:pPr marL="342900" indent="-342900">
              <a:buFont typeface="Arial" panose="020B0604020202020204" pitchFamily="34" charset="0"/>
              <a:buChar char="•"/>
            </a:pPr>
            <a:r>
              <a:rPr lang="en-US" dirty="0"/>
              <a:t>Letter Report approved by NW Division.</a:t>
            </a:r>
          </a:p>
          <a:p>
            <a:pPr marL="857250" lvl="1" indent="-342900">
              <a:buFont typeface="Arial" panose="020B0604020202020204" pitchFamily="34" charset="0"/>
              <a:buChar char="•"/>
            </a:pPr>
            <a:r>
              <a:rPr lang="en-US" dirty="0"/>
              <a:t>Federal Interest</a:t>
            </a:r>
          </a:p>
          <a:p>
            <a:pPr marL="857250" lvl="1" indent="-342900">
              <a:buFont typeface="Arial" panose="020B0604020202020204" pitchFamily="34" charset="0"/>
              <a:buChar char="•"/>
            </a:pPr>
            <a:r>
              <a:rPr lang="en-US" dirty="0"/>
              <a:t>Cost Effective</a:t>
            </a:r>
          </a:p>
          <a:p>
            <a:pPr marL="857250" lvl="1" indent="-342900">
              <a:buFont typeface="Arial" panose="020B0604020202020204" pitchFamily="34" charset="0"/>
              <a:buChar char="•"/>
            </a:pPr>
            <a:r>
              <a:rPr lang="en-US" dirty="0"/>
              <a:t>Cost Efficient</a:t>
            </a:r>
          </a:p>
          <a:p>
            <a:pPr marL="857250" lvl="1" indent="-342900">
              <a:buFont typeface="Arial" panose="020B0604020202020204" pitchFamily="34" charset="0"/>
              <a:buChar char="•"/>
            </a:pPr>
            <a:r>
              <a:rPr lang="en-US" dirty="0"/>
              <a:t>Roles of Parties</a:t>
            </a:r>
          </a:p>
          <a:p>
            <a:pPr marL="85725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Local Cooperative Agreement with PSMFC</a:t>
            </a:r>
          </a:p>
          <a:p>
            <a:pPr marL="857250" lvl="1" indent="-342900">
              <a:buFont typeface="Arial" panose="020B0604020202020204" pitchFamily="34" charset="0"/>
              <a:buChar char="•"/>
            </a:pPr>
            <a:r>
              <a:rPr lang="en-US" dirty="0"/>
              <a:t>Annual Agreements (Walla Walla Commander)</a:t>
            </a:r>
          </a:p>
          <a:p>
            <a:pPr lvl="1" indent="0">
              <a:buNone/>
            </a:pPr>
            <a:endParaRPr lang="en-US" dirty="0"/>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30</a:t>
            </a:fld>
            <a:endParaRPr lang="en-US" dirty="0"/>
          </a:p>
        </p:txBody>
      </p:sp>
    </p:spTree>
    <p:extLst>
      <p:ext uri="{BB962C8B-B14F-4D97-AF65-F5344CB8AC3E}">
        <p14:creationId xmlns:p14="http://schemas.microsoft.com/office/powerpoint/2010/main" val="4196427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Flowering Rush</a:t>
            </a:r>
          </a:p>
        </p:txBody>
      </p:sp>
      <p:sp>
        <p:nvSpPr>
          <p:cNvPr id="7" name="Content Placeholder 6"/>
          <p:cNvSpPr>
            <a:spLocks noGrp="1"/>
          </p:cNvSpPr>
          <p:nvPr>
            <p:ph idx="1"/>
          </p:nvPr>
        </p:nvSpPr>
        <p:spPr/>
        <p:txBody>
          <a:bodyPr/>
          <a:lstStyle/>
          <a:p>
            <a:pPr marL="285750" lvl="0" indent="-285750">
              <a:buFont typeface="Arial" panose="020B0604020202020204" pitchFamily="34" charset="0"/>
              <a:buChar char="•"/>
            </a:pPr>
            <a:r>
              <a:rPr lang="en-US" dirty="0">
                <a:solidFill>
                  <a:srgbClr val="000000">
                    <a:lumMod val="75000"/>
                    <a:lumOff val="25000"/>
                  </a:srgbClr>
                </a:solidFill>
              </a:rPr>
              <a:t>Letter Report/EA reviews complete.</a:t>
            </a:r>
          </a:p>
          <a:p>
            <a:pPr marL="285750" lvl="0" indent="-285750">
              <a:buFont typeface="Arial" panose="020B0604020202020204" pitchFamily="34" charset="0"/>
              <a:buChar char="•"/>
            </a:pPr>
            <a:r>
              <a:rPr lang="en-US" dirty="0">
                <a:solidFill>
                  <a:srgbClr val="000000">
                    <a:lumMod val="75000"/>
                    <a:lumOff val="25000"/>
                  </a:srgbClr>
                </a:solidFill>
              </a:rPr>
              <a:t>Final approval by NW Division Commander-Spring 21</a:t>
            </a:r>
          </a:p>
          <a:p>
            <a:pPr lvl="0"/>
            <a:endParaRPr lang="en-US" dirty="0">
              <a:solidFill>
                <a:srgbClr val="000000">
                  <a:lumMod val="75000"/>
                  <a:lumOff val="25000"/>
                </a:srgbClr>
              </a:solidFill>
            </a:endParaRPr>
          </a:p>
          <a:p>
            <a:pPr lvl="0"/>
            <a:r>
              <a:rPr lang="en-US" dirty="0">
                <a:solidFill>
                  <a:srgbClr val="000000">
                    <a:lumMod val="75000"/>
                    <a:lumOff val="25000"/>
                  </a:srgbClr>
                </a:solidFill>
              </a:rPr>
              <a:t>State participating: 1M total allowed</a:t>
            </a:r>
          </a:p>
          <a:p>
            <a:pPr marL="342900" lvl="0" indent="-342900">
              <a:buFont typeface="Arial" panose="020B0604020202020204" pitchFamily="34" charset="0"/>
              <a:buChar char="•"/>
            </a:pPr>
            <a:r>
              <a:rPr lang="en-US" dirty="0"/>
              <a:t>Montana, Washington, Idaho, Oregon</a:t>
            </a:r>
          </a:p>
          <a:p>
            <a:pPr marL="342900" indent="-342900">
              <a:buFont typeface="Arial" panose="020B0604020202020204" pitchFamily="34" charset="0"/>
              <a:buChar char="•"/>
            </a:pPr>
            <a:r>
              <a:rPr lang="en-US" dirty="0"/>
              <a:t>Sign Cost Share Agreement</a:t>
            </a:r>
          </a:p>
          <a:p>
            <a:pPr marL="342900" indent="-342900">
              <a:buFont typeface="Arial" panose="020B0604020202020204" pitchFamily="34" charset="0"/>
              <a:buChar char="•"/>
            </a:pPr>
            <a:r>
              <a:rPr lang="en-US" dirty="0"/>
              <a:t>Receive Annual Work Plan</a:t>
            </a:r>
          </a:p>
          <a:p>
            <a:pPr marL="857250" lvl="1" indent="-342900">
              <a:buFont typeface="Arial" panose="020B0604020202020204" pitchFamily="34" charset="0"/>
              <a:buChar char="•"/>
            </a:pPr>
            <a:r>
              <a:rPr lang="en-US" dirty="0"/>
              <a:t>ESA/NEPA compliance-done</a:t>
            </a:r>
          </a:p>
          <a:p>
            <a:pPr marL="342900" indent="-342900">
              <a:buFont typeface="Arial" panose="020B0604020202020204" pitchFamily="34" charset="0"/>
              <a:buChar char="•"/>
            </a:pPr>
            <a:r>
              <a:rPr lang="en-US" dirty="0"/>
              <a:t>Finalize Annual Work Plans / obligate funds</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857250" lvl="1" indent="-342900">
              <a:buFont typeface="Arial" panose="020B0604020202020204" pitchFamily="34" charset="0"/>
              <a:buChar char="•"/>
            </a:pPr>
            <a:r>
              <a:rPr lang="en-US" dirty="0"/>
              <a:t>Annual Agreements</a:t>
            </a:r>
          </a:p>
        </p:txBody>
      </p:sp>
      <p:sp>
        <p:nvSpPr>
          <p:cNvPr id="4" name="Footer Placeholder 3"/>
          <p:cNvSpPr>
            <a:spLocks noGrp="1"/>
          </p:cNvSpPr>
          <p:nvPr>
            <p:ph type="ftr" sz="quarter" idx="10"/>
          </p:nvPr>
        </p:nvSpPr>
        <p:spPr/>
        <p:txBody>
          <a:bodyPr/>
          <a:lstStyle/>
          <a:p>
            <a:pPr>
              <a:defRPr/>
            </a:pPr>
            <a:r>
              <a:rPr lang="en-US"/>
              <a:t>File Name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31</a:t>
            </a:fld>
            <a:endParaRPr lang="en-US" dirty="0"/>
          </a:p>
        </p:txBody>
      </p:sp>
    </p:spTree>
    <p:extLst>
      <p:ext uri="{BB962C8B-B14F-4D97-AF65-F5344CB8AC3E}">
        <p14:creationId xmlns:p14="http://schemas.microsoft.com/office/powerpoint/2010/main" val="177665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0" y="282736"/>
            <a:ext cx="8762514" cy="634995"/>
          </a:xfrm>
        </p:spPr>
        <p:txBody>
          <a:bodyPr/>
          <a:lstStyle/>
          <a:p>
            <a:r>
              <a:rPr lang="en-US" dirty="0"/>
              <a:t>Questions, Comments, concerns, </a:t>
            </a:r>
            <a:r>
              <a:rPr lang="en-US" dirty="0" err="1"/>
              <a:t>etc</a:t>
            </a:r>
            <a:endParaRPr lang="en-US" dirty="0"/>
          </a:p>
        </p:txBody>
      </p:sp>
      <p:sp>
        <p:nvSpPr>
          <p:cNvPr id="3" name="Content Placeholder 2"/>
          <p:cNvSpPr>
            <a:spLocks noGrp="1"/>
          </p:cNvSpPr>
          <p:nvPr>
            <p:ph idx="1"/>
          </p:nvPr>
        </p:nvSpPr>
        <p:spPr>
          <a:xfrm>
            <a:off x="309986" y="829358"/>
            <a:ext cx="8630311" cy="5663102"/>
          </a:xfrm>
        </p:spPr>
        <p:txBody>
          <a:bodyPr/>
          <a:lstStyle/>
          <a:p>
            <a:endParaRPr lang="en-US" sz="1800" dirty="0"/>
          </a:p>
          <a:p>
            <a:endParaRPr lang="en-US" sz="18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32</a:t>
            </a:fld>
            <a:endParaRPr lang="en-US" dirty="0"/>
          </a:p>
        </p:txBody>
      </p:sp>
      <p:sp>
        <p:nvSpPr>
          <p:cNvPr id="7" name="Footer Placeholder 7"/>
          <p:cNvSpPr txBox="1">
            <a:spLocks/>
          </p:cNvSpPr>
          <p:nvPr/>
        </p:nvSpPr>
        <p:spPr>
          <a:xfrm>
            <a:off x="262790" y="6027975"/>
            <a:ext cx="3961147" cy="45719"/>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00" y="1066800"/>
            <a:ext cx="6527800" cy="4895850"/>
          </a:xfrm>
          <a:prstGeom prst="rect">
            <a:avLst/>
          </a:prstGeom>
        </p:spPr>
      </p:pic>
    </p:spTree>
    <p:extLst>
      <p:ext uri="{BB962C8B-B14F-4D97-AF65-F5344CB8AC3E}">
        <p14:creationId xmlns:p14="http://schemas.microsoft.com/office/powerpoint/2010/main" val="141642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0" y="282736"/>
            <a:ext cx="8762514" cy="634995"/>
          </a:xfrm>
        </p:spPr>
        <p:txBody>
          <a:bodyPr/>
          <a:lstStyle/>
          <a:p>
            <a:pPr algn="ctr"/>
            <a:r>
              <a:rPr lang="en-US" dirty="0"/>
              <a:t>Open forum</a:t>
            </a:r>
          </a:p>
        </p:txBody>
      </p:sp>
      <p:sp>
        <p:nvSpPr>
          <p:cNvPr id="3" name="Content Placeholder 2"/>
          <p:cNvSpPr>
            <a:spLocks noGrp="1"/>
          </p:cNvSpPr>
          <p:nvPr>
            <p:ph idx="1"/>
          </p:nvPr>
        </p:nvSpPr>
        <p:spPr>
          <a:xfrm>
            <a:off x="309986" y="829358"/>
            <a:ext cx="8630311" cy="5663102"/>
          </a:xfrm>
        </p:spPr>
        <p:txBody>
          <a:bodyPr/>
          <a:lstStyle/>
          <a:p>
            <a:endParaRPr lang="en-US" sz="1800" dirty="0"/>
          </a:p>
          <a:p>
            <a:endParaRPr lang="en-US" sz="18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33</a:t>
            </a:fld>
            <a:endParaRPr lang="en-US" dirty="0"/>
          </a:p>
        </p:txBody>
      </p:sp>
      <p:sp>
        <p:nvSpPr>
          <p:cNvPr id="7" name="Footer Placeholder 7"/>
          <p:cNvSpPr txBox="1">
            <a:spLocks/>
          </p:cNvSpPr>
          <p:nvPr/>
        </p:nvSpPr>
        <p:spPr>
          <a:xfrm>
            <a:off x="262790" y="6027975"/>
            <a:ext cx="3961147" cy="45719"/>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10949" y="1322466"/>
            <a:ext cx="8149659" cy="3961640"/>
          </a:xfrm>
          <a:prstGeom prst="rect">
            <a:avLst/>
          </a:prstGeom>
        </p:spPr>
      </p:pic>
    </p:spTree>
    <p:extLst>
      <p:ext uri="{BB962C8B-B14F-4D97-AF65-F5344CB8AC3E}">
        <p14:creationId xmlns:p14="http://schemas.microsoft.com/office/powerpoint/2010/main" val="212287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5" y="99154"/>
            <a:ext cx="8382000" cy="626776"/>
          </a:xfrm>
        </p:spPr>
        <p:txBody>
          <a:bodyPr/>
          <a:lstStyle/>
          <a:p>
            <a:r>
              <a:rPr lang="en-US" sz="2600" dirty="0"/>
              <a:t>Water Resources Development Act (WRDA)</a:t>
            </a:r>
            <a:endParaRPr lang="en-US" sz="2600" dirty="0">
              <a:latin typeface="Arial"/>
              <a:ea typeface="Calibri" panose="020F0502020204030204" pitchFamily="34" charset="0"/>
              <a:cs typeface="Times New Roman" panose="02020603050405020304" pitchFamily="18" charset="0"/>
            </a:endParaRPr>
          </a:p>
        </p:txBody>
      </p:sp>
      <p:sp>
        <p:nvSpPr>
          <p:cNvPr id="5" name="Content Placeholder 4"/>
          <p:cNvSpPr>
            <a:spLocks noGrp="1"/>
          </p:cNvSpPr>
          <p:nvPr>
            <p:ph sz="quarter" idx="15"/>
          </p:nvPr>
        </p:nvSpPr>
        <p:spPr>
          <a:xfrm>
            <a:off x="287335" y="657482"/>
            <a:ext cx="8613677" cy="6264275"/>
          </a:xfrm>
        </p:spPr>
        <p:txBody>
          <a:bodyPr/>
          <a:lstStyle/>
          <a:p>
            <a:pPr marL="0" indent="0"/>
            <a:endParaRPr lang="en-US" sz="1000" b="1" dirty="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sz="2000" dirty="0"/>
              <a:t>Public laws enacted by Congress to deal with various aspects of water resources: environmental, structural, navigational, flood protection, hydrology, etc.   Typically, the United Sates Army Corps of Engineers administers the bulk of the Act's requirements. </a:t>
            </a:r>
          </a:p>
          <a:p>
            <a:pPr>
              <a:buFont typeface="Arial" panose="020B0604020202020204" pitchFamily="34" charset="0"/>
              <a:buChar char="•"/>
            </a:pPr>
            <a:endParaRPr lang="en-US" sz="2000" dirty="0"/>
          </a:p>
          <a:p>
            <a:pPr>
              <a:buFont typeface="Arial" panose="020B0604020202020204" pitchFamily="34" charset="0"/>
              <a:buChar char="•"/>
            </a:pPr>
            <a:r>
              <a:rPr lang="en-US" sz="2000" dirty="0"/>
              <a:t>America’s Water Infrastructure Act of 2018 </a:t>
            </a:r>
            <a:r>
              <a:rPr lang="en-US" sz="2000" dirty="0">
                <a:solidFill>
                  <a:srgbClr val="000000">
                    <a:lumMod val="75000"/>
                    <a:lumOff val="25000"/>
                  </a:srgbClr>
                </a:solidFill>
              </a:rPr>
              <a:t>(WRDA 18)</a:t>
            </a:r>
            <a:r>
              <a:rPr lang="en-US" sz="2000" dirty="0"/>
              <a:t> contained nearly 300 authorities or amendments.</a:t>
            </a:r>
          </a:p>
          <a:p>
            <a:pPr>
              <a:buFont typeface="Arial" panose="020B0604020202020204" pitchFamily="34" charset="0"/>
              <a:buChar char="•"/>
            </a:pPr>
            <a:endParaRPr lang="en-US" sz="2000" dirty="0"/>
          </a:p>
          <a:p>
            <a:pPr>
              <a:buFont typeface="Arial" panose="020B0604020202020204" pitchFamily="34" charset="0"/>
              <a:buChar char="•"/>
            </a:pPr>
            <a:r>
              <a:rPr lang="en-US" sz="2000" dirty="0"/>
              <a:t>Prior to ‘76:  	Flood Control Act of 19__</a:t>
            </a:r>
          </a:p>
          <a:p>
            <a:pPr marL="0" indent="0"/>
            <a:r>
              <a:rPr lang="en-US" sz="2000" dirty="0"/>
              <a:t>		Rivers and Harbors Act of 19__ </a:t>
            </a:r>
          </a:p>
          <a:p>
            <a:pPr marL="0" indent="0"/>
            <a:endParaRPr lang="en-US" sz="2000" dirty="0"/>
          </a:p>
          <a:p>
            <a:pPr>
              <a:buFont typeface="Arial" panose="020B0604020202020204" pitchFamily="34" charset="0"/>
              <a:buChar char="•"/>
            </a:pPr>
            <a:r>
              <a:rPr lang="en-US" sz="2000" dirty="0"/>
              <a:t>Generally, every 2 years. (</a:t>
            </a:r>
            <a:r>
              <a:rPr lang="en-US" sz="1200" dirty="0" err="1"/>
              <a:t>eg.</a:t>
            </a:r>
            <a:r>
              <a:rPr lang="en-US" sz="1200" dirty="0"/>
              <a:t> </a:t>
            </a:r>
            <a:r>
              <a:rPr lang="en-US" sz="2000" dirty="0">
                <a:solidFill>
                  <a:srgbClr val="000000">
                    <a:lumMod val="75000"/>
                    <a:lumOff val="25000"/>
                  </a:srgbClr>
                </a:solidFill>
              </a:rPr>
              <a:t>WRDA 14, WRDA 16)</a:t>
            </a:r>
          </a:p>
          <a:p>
            <a:pPr>
              <a:buFont typeface="Arial" panose="020B0604020202020204" pitchFamily="34" charset="0"/>
              <a:buChar char="•"/>
            </a:pPr>
            <a:endParaRPr lang="en-US" sz="2000" dirty="0">
              <a:solidFill>
                <a:srgbClr val="000000">
                  <a:lumMod val="75000"/>
                  <a:lumOff val="25000"/>
                </a:srgbClr>
              </a:solidFill>
            </a:endParaRPr>
          </a:p>
          <a:p>
            <a:pPr marL="0" indent="0"/>
            <a:endParaRPr lang="en-US" sz="2000" b="1" dirty="0">
              <a:ea typeface="Calibri" panose="020F0502020204030204" pitchFamily="34" charset="0"/>
              <a:cs typeface="Times New Roman" panose="02020603050405020304" pitchFamily="18" charset="0"/>
            </a:endParaRPr>
          </a:p>
          <a:p>
            <a:pPr marL="0" indent="0"/>
            <a:endParaRPr lang="en-US" sz="2000" b="1" dirty="0">
              <a:ea typeface="Calibri" panose="020F0502020204030204" pitchFamily="34" charset="0"/>
              <a:cs typeface="Times New Roman" panose="02020603050405020304" pitchFamily="18" charset="0"/>
            </a:endParaRPr>
          </a:p>
          <a:p>
            <a:pPr marL="0" indent="0"/>
            <a:endParaRPr lang="en-US" sz="2000" dirty="0">
              <a:latin typeface="+mj-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2000" dirty="0">
              <a:latin typeface="+mj-lt"/>
              <a:ea typeface="Calibri" panose="020F0502020204030204" pitchFamily="34" charset="0"/>
              <a:cs typeface="Times New Roman" panose="02020603050405020304" pitchFamily="18" charset="0"/>
            </a:endParaRPr>
          </a:p>
          <a:p>
            <a:pPr marL="0" indent="0"/>
            <a:endParaRPr lang="en-US" sz="2000" dirty="0">
              <a:latin typeface="+mj-lt"/>
              <a:ea typeface="Calibri" panose="020F0502020204030204" pitchFamily="34" charset="0"/>
              <a:cs typeface="Times New Roman" panose="02020603050405020304" pitchFamily="18" charset="0"/>
            </a:endParaRPr>
          </a:p>
        </p:txBody>
      </p:sp>
      <p:sp>
        <p:nvSpPr>
          <p:cNvPr id="7" name="Slide Number Placeholder 6"/>
          <p:cNvSpPr>
            <a:spLocks noGrp="1"/>
          </p:cNvSpPr>
          <p:nvPr>
            <p:ph type="sldNum" sz="quarter" idx="17"/>
          </p:nvPr>
        </p:nvSpPr>
        <p:spPr/>
        <p:txBody>
          <a:bodyPr/>
          <a:lstStyle/>
          <a:p>
            <a:r>
              <a:rPr lang="en-US" dirty="0"/>
              <a:t>4</a:t>
            </a:r>
          </a:p>
        </p:txBody>
      </p:sp>
    </p:spTree>
    <p:extLst>
      <p:ext uri="{BB962C8B-B14F-4D97-AF65-F5344CB8AC3E}">
        <p14:creationId xmlns:p14="http://schemas.microsoft.com/office/powerpoint/2010/main" val="139330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8197-C953-4304-8372-885D3E2878BD}"/>
              </a:ext>
            </a:extLst>
          </p:cNvPr>
          <p:cNvSpPr>
            <a:spLocks noGrp="1"/>
          </p:cNvSpPr>
          <p:nvPr>
            <p:ph type="title"/>
          </p:nvPr>
        </p:nvSpPr>
        <p:spPr/>
        <p:txBody>
          <a:bodyPr/>
          <a:lstStyle/>
          <a:p>
            <a:r>
              <a:rPr lang="en-US" dirty="0"/>
              <a:t>BLUF</a:t>
            </a:r>
          </a:p>
        </p:txBody>
      </p:sp>
      <p:sp>
        <p:nvSpPr>
          <p:cNvPr id="3" name="Content Placeholder 2">
            <a:extLst>
              <a:ext uri="{FF2B5EF4-FFF2-40B4-BE49-F238E27FC236}">
                <a16:creationId xmlns:a16="http://schemas.microsoft.com/office/drawing/2014/main" id="{BF9D0041-E0FD-41B9-8A80-EFFF964601E1}"/>
              </a:ext>
            </a:extLst>
          </p:cNvPr>
          <p:cNvSpPr>
            <a:spLocks noGrp="1"/>
          </p:cNvSpPr>
          <p:nvPr>
            <p:ph idx="1"/>
          </p:nvPr>
        </p:nvSpPr>
        <p:spPr/>
        <p:txBody>
          <a:bodyPr/>
          <a:lstStyle/>
          <a:p>
            <a:pPr marL="342900" indent="-342900">
              <a:buFont typeface="Arial" panose="020B0604020202020204" pitchFamily="34" charset="0"/>
              <a:buChar char="•"/>
            </a:pPr>
            <a:r>
              <a:rPr lang="en-US" sz="2200" dirty="0"/>
              <a:t>AIS like Zebra and Quagga Mussels are significant issues for national water resource infrastructure, ecosystems, and public recreation (all USACE missions). </a:t>
            </a:r>
          </a:p>
          <a:p>
            <a:pPr marL="342900" indent="-342900">
              <a:buFont typeface="Arial" panose="020B0604020202020204" pitchFamily="34" charset="0"/>
              <a:buChar char="•"/>
            </a:pPr>
            <a:r>
              <a:rPr lang="en-US" sz="2200" dirty="0"/>
              <a:t>ZM and QM spread via recreational boat traffic</a:t>
            </a:r>
          </a:p>
          <a:p>
            <a:pPr marL="342900" indent="-342900">
              <a:buFont typeface="Arial" panose="020B0604020202020204" pitchFamily="34" charset="0"/>
              <a:buChar char="•"/>
            </a:pPr>
            <a:r>
              <a:rPr lang="en-US" sz="2200" dirty="0"/>
              <a:t>Watercraft inspections at key locations is a critical prevention tactic</a:t>
            </a:r>
          </a:p>
          <a:p>
            <a:pPr marL="342900" indent="-342900">
              <a:buFont typeface="Arial" panose="020B0604020202020204" pitchFamily="34" charset="0"/>
              <a:buChar char="•"/>
            </a:pPr>
            <a:r>
              <a:rPr lang="en-US" sz="2200" dirty="0"/>
              <a:t>Prior to 2014, USACE had little to no authority to support prevention efforts off USACE property</a:t>
            </a:r>
          </a:p>
          <a:p>
            <a:pPr marL="342900" indent="-342900">
              <a:buFont typeface="Arial" panose="020B0604020202020204" pitchFamily="34" charset="0"/>
              <a:buChar char="•"/>
            </a:pPr>
            <a:r>
              <a:rPr lang="en-US" sz="2200" dirty="0"/>
              <a:t>Needed to ‘Get in the Game’</a:t>
            </a:r>
          </a:p>
          <a:p>
            <a:endParaRPr lang="en-US" sz="2200" dirty="0"/>
          </a:p>
          <a:p>
            <a:r>
              <a:rPr lang="en-US" sz="2200" dirty="0"/>
              <a:t>Big Picture: Rapidly expanding program experiencing growing pains.  ~18 States within ~10 Districts (3 MSCs).  Need consistency, communication, and coordination to be successful. </a:t>
            </a:r>
          </a:p>
        </p:txBody>
      </p:sp>
      <p:sp>
        <p:nvSpPr>
          <p:cNvPr id="4" name="Footer Placeholder 3">
            <a:extLst>
              <a:ext uri="{FF2B5EF4-FFF2-40B4-BE49-F238E27FC236}">
                <a16:creationId xmlns:a16="http://schemas.microsoft.com/office/drawing/2014/main" id="{3CD435D9-8739-489F-89A1-E729DBD510FD}"/>
              </a:ext>
            </a:extLst>
          </p:cNvPr>
          <p:cNvSpPr>
            <a:spLocks noGrp="1"/>
          </p:cNvSpPr>
          <p:nvPr>
            <p:ph type="ftr" sz="quarter" idx="10"/>
          </p:nvPr>
        </p:nvSpPr>
        <p:spPr/>
        <p:txBody>
          <a:bodyPr/>
          <a:lstStyle/>
          <a:p>
            <a:pPr>
              <a:defRPr/>
            </a:pPr>
            <a:r>
              <a:rPr lang="en-US"/>
              <a:t>File Name</a:t>
            </a:r>
            <a:endParaRPr lang="en-US" dirty="0"/>
          </a:p>
        </p:txBody>
      </p:sp>
      <p:sp>
        <p:nvSpPr>
          <p:cNvPr id="5" name="Slide Number Placeholder 4">
            <a:extLst>
              <a:ext uri="{FF2B5EF4-FFF2-40B4-BE49-F238E27FC236}">
                <a16:creationId xmlns:a16="http://schemas.microsoft.com/office/drawing/2014/main" id="{4B26931F-A94E-430C-ACA8-FA90B2A2310B}"/>
              </a:ext>
            </a:extLst>
          </p:cNvPr>
          <p:cNvSpPr>
            <a:spLocks noGrp="1"/>
          </p:cNvSpPr>
          <p:nvPr>
            <p:ph type="sldNum" sz="quarter" idx="11"/>
          </p:nvPr>
        </p:nvSpPr>
        <p:spPr/>
        <p:txBody>
          <a:bodyPr/>
          <a:lstStyle/>
          <a:p>
            <a:fld id="{9A257827-C34C-4251-B995-96C9C233CCC8}" type="slidenum">
              <a:rPr lang="en-US" smtClean="0"/>
              <a:pPr/>
              <a:t>5</a:t>
            </a:fld>
            <a:endParaRPr lang="en-US" dirty="0"/>
          </a:p>
        </p:txBody>
      </p:sp>
    </p:spTree>
    <p:extLst>
      <p:ext uri="{BB962C8B-B14F-4D97-AF65-F5344CB8AC3E}">
        <p14:creationId xmlns:p14="http://schemas.microsoft.com/office/powerpoint/2010/main" val="327910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r>
              <a:rPr lang="en-US" dirty="0"/>
              <a:t>We are gathered here today to…</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p:txBody>
          <a:bodyPr/>
          <a:lstStyle/>
          <a:p>
            <a:pPr marL="342900" indent="-342900">
              <a:buFont typeface="Arial" panose="020B0604020202020204" pitchFamily="34" charset="0"/>
              <a:buChar char="•"/>
            </a:pPr>
            <a:r>
              <a:rPr lang="en-US" b="1" u="sng" dirty="0"/>
              <a:t>Aquatic Plant Control – Cost Share Program</a:t>
            </a:r>
          </a:p>
          <a:p>
            <a:pPr marL="857250" lvl="1" indent="-342900">
              <a:buFont typeface="Arial" panose="020B0604020202020204" pitchFamily="34" charset="0"/>
              <a:buChar char="•"/>
            </a:pPr>
            <a:r>
              <a:rPr lang="en-US" dirty="0"/>
              <a:t>50:50 Cost-share w/ Non-Federal Sponsor</a:t>
            </a:r>
          </a:p>
          <a:p>
            <a:pPr marL="857250" lvl="1" indent="-342900">
              <a:buFont typeface="Arial" panose="020B0604020202020204" pitchFamily="34" charset="0"/>
              <a:buChar char="•"/>
            </a:pPr>
            <a:r>
              <a:rPr lang="en-US" dirty="0"/>
              <a:t>Support current or expanded watercraft inspection stations</a:t>
            </a:r>
          </a:p>
          <a:p>
            <a:pPr marL="857250" lvl="1" indent="-342900">
              <a:buFont typeface="Arial" panose="020B0604020202020204" pitchFamily="34" charset="0"/>
              <a:buChar char="•"/>
            </a:pPr>
            <a:r>
              <a:rPr lang="en-US" dirty="0"/>
              <a:t>Prevent the spread of Aquatic Invasive Species into, or out of, waters of the United States. </a:t>
            </a:r>
          </a:p>
          <a:p>
            <a:pPr lvl="1" indent="0">
              <a:buNone/>
            </a:pPr>
            <a:endParaRPr lang="en-US" dirty="0"/>
          </a:p>
          <a:p>
            <a:pPr marL="342900" indent="-342900">
              <a:buFont typeface="Arial" panose="020B0604020202020204" pitchFamily="34" charset="0"/>
              <a:buChar char="•"/>
            </a:pPr>
            <a:r>
              <a:rPr lang="en-US" b="1" u="sng" dirty="0"/>
              <a:t>What is Operations Role in the Program?</a:t>
            </a:r>
          </a:p>
          <a:p>
            <a:pPr marL="857250" lvl="1" indent="-342900">
              <a:buFont typeface="Arial" panose="020B0604020202020204" pitchFamily="34" charset="0"/>
              <a:buChar char="•"/>
            </a:pPr>
            <a:r>
              <a:rPr lang="en-US" dirty="0"/>
              <a:t>Not a USACE Funding Mechanism</a:t>
            </a:r>
          </a:p>
          <a:p>
            <a:pPr marL="857250" lvl="1" indent="-342900">
              <a:buFont typeface="Arial" panose="020B0604020202020204" pitchFamily="34" charset="0"/>
              <a:buChar char="•"/>
            </a:pPr>
            <a:r>
              <a:rPr lang="en-US" dirty="0"/>
              <a:t>Educational Role &amp; Advocate </a:t>
            </a:r>
          </a:p>
          <a:p>
            <a:pPr marL="857250" lvl="1" indent="-342900">
              <a:buFont typeface="Arial" panose="020B0604020202020204" pitchFamily="34" charset="0"/>
              <a:buChar char="•"/>
            </a:pPr>
            <a:r>
              <a:rPr lang="en-US" dirty="0"/>
              <a:t>With State / Local Partners – build into regional efforts</a:t>
            </a:r>
          </a:p>
          <a:p>
            <a:pPr marL="857250" lvl="1" indent="-342900">
              <a:buFont typeface="Arial" panose="020B0604020202020204" pitchFamily="34" charset="0"/>
              <a:buChar char="•"/>
            </a:pPr>
            <a:endParaRPr lang="en-US" u="sng" dirty="0"/>
          </a:p>
          <a:p>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6</a:t>
            </a:fld>
            <a:endParaRPr lang="en-US" dirty="0"/>
          </a:p>
        </p:txBody>
      </p:sp>
    </p:spTree>
    <p:extLst>
      <p:ext uri="{BB962C8B-B14F-4D97-AF65-F5344CB8AC3E}">
        <p14:creationId xmlns:p14="http://schemas.microsoft.com/office/powerpoint/2010/main" val="314619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pPr algn="ctr"/>
            <a:r>
              <a:rPr lang="en-US" dirty="0"/>
              <a:t>How does </a:t>
            </a:r>
            <a:r>
              <a:rPr lang="en-US" dirty="0" err="1"/>
              <a:t>usace</a:t>
            </a:r>
            <a:r>
              <a:rPr lang="en-US" dirty="0"/>
              <a:t> manage the national program? </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p:txBody>
          <a:bodyPr/>
          <a:lstStyle/>
          <a:p>
            <a:pPr marL="342900" indent="-342900">
              <a:buFont typeface="Arial" panose="020B0604020202020204" pitchFamily="34" charset="0"/>
              <a:buChar char="•"/>
            </a:pPr>
            <a:r>
              <a:rPr lang="en-US" sz="2000" b="1" dirty="0"/>
              <a:t>Funding</a:t>
            </a:r>
          </a:p>
          <a:p>
            <a:pPr marL="857250" lvl="1" indent="-342900">
              <a:buFont typeface="Arial" panose="020B0604020202020204" pitchFamily="34" charset="0"/>
              <a:buChar char="•"/>
            </a:pPr>
            <a:r>
              <a:rPr lang="en-US" sz="2000" dirty="0"/>
              <a:t>Pres. Budget Submission = $0</a:t>
            </a:r>
          </a:p>
          <a:p>
            <a:pPr marL="857250" lvl="1" indent="-342900">
              <a:buFont typeface="Arial" panose="020B0604020202020204" pitchFamily="34" charset="0"/>
              <a:buChar char="•"/>
            </a:pPr>
            <a:r>
              <a:rPr lang="en-US" sz="2000" dirty="0"/>
              <a:t>Congressional add each FY</a:t>
            </a:r>
          </a:p>
          <a:p>
            <a:pPr marL="342900" indent="-342900">
              <a:buFont typeface="Arial" panose="020B0604020202020204" pitchFamily="34" charset="0"/>
              <a:buChar char="•"/>
            </a:pPr>
            <a:r>
              <a:rPr lang="en-US" sz="2000" b="1" dirty="0"/>
              <a:t>Implementation Lead (NWW)</a:t>
            </a:r>
          </a:p>
          <a:p>
            <a:pPr marL="857250" lvl="1" indent="-342900">
              <a:buFont typeface="Arial" panose="020B0604020202020204" pitchFamily="34" charset="0"/>
              <a:buChar char="•"/>
            </a:pPr>
            <a:r>
              <a:rPr lang="en-US" sz="2000" dirty="0"/>
              <a:t>NWD via Walla Walla District (CRB Exp)</a:t>
            </a:r>
          </a:p>
          <a:p>
            <a:pPr marL="857250" lvl="1" indent="-342900">
              <a:buFont typeface="Arial" panose="020B0604020202020204" pitchFamily="34" charset="0"/>
              <a:buChar char="•"/>
            </a:pPr>
            <a:r>
              <a:rPr lang="en-US" sz="2000" dirty="0"/>
              <a:t>Provides QA over Letter Report and PEA</a:t>
            </a:r>
          </a:p>
          <a:p>
            <a:pPr marL="857250" lvl="1" indent="-342900">
              <a:buFont typeface="Arial" panose="020B0604020202020204" pitchFamily="34" charset="0"/>
              <a:buChar char="•"/>
            </a:pPr>
            <a:r>
              <a:rPr lang="en-US" sz="2000" dirty="0"/>
              <a:t>NWW: Signs PPA, Approves AWPs and SOW</a:t>
            </a:r>
          </a:p>
          <a:p>
            <a:pPr marL="857250" lvl="1" indent="-342900">
              <a:buFont typeface="Arial" panose="020B0604020202020204" pitchFamily="34" charset="0"/>
              <a:buChar char="•"/>
            </a:pPr>
            <a:r>
              <a:rPr lang="en-US" sz="2000" dirty="0"/>
              <a:t>Manages Labor and Processes Invoices</a:t>
            </a:r>
          </a:p>
          <a:p>
            <a:pPr marL="342900" indent="-342900">
              <a:buFont typeface="Arial" panose="020B0604020202020204" pitchFamily="34" charset="0"/>
              <a:buChar char="•"/>
            </a:pPr>
            <a:r>
              <a:rPr lang="en-US" sz="2000" b="1" dirty="0"/>
              <a:t>Lead District(s) by Basin</a:t>
            </a:r>
          </a:p>
          <a:p>
            <a:pPr marL="857250" lvl="1" indent="-342900">
              <a:buFont typeface="Arial" panose="020B0604020202020204" pitchFamily="34" charset="0"/>
              <a:buChar char="•"/>
            </a:pPr>
            <a:r>
              <a:rPr lang="en-US" sz="2000" dirty="0"/>
              <a:t>Draft Env. Compliance Docs (LR/PEA)</a:t>
            </a:r>
          </a:p>
          <a:p>
            <a:pPr marL="857250" lvl="1" indent="-342900">
              <a:buFont typeface="Arial" panose="020B0604020202020204" pitchFamily="34" charset="0"/>
              <a:buChar char="•"/>
            </a:pPr>
            <a:r>
              <a:rPr lang="en-US" sz="2000" dirty="0"/>
              <a:t>Primary POC within Basin w/ NFS &amp; internal agency</a:t>
            </a:r>
          </a:p>
          <a:p>
            <a:pPr marL="857250" lvl="1" indent="-342900">
              <a:buFont typeface="Arial" panose="020B0604020202020204" pitchFamily="34" charset="0"/>
              <a:buChar char="•"/>
            </a:pPr>
            <a:r>
              <a:rPr lang="en-US" sz="2000" dirty="0"/>
              <a:t>QA/QC on PPA and AWPs</a:t>
            </a:r>
          </a:p>
          <a:p>
            <a:pPr marL="857250" lvl="1" indent="-342900">
              <a:buFont typeface="Arial" panose="020B0604020202020204" pitchFamily="34" charset="0"/>
              <a:buChar char="•"/>
            </a:pPr>
            <a:endParaRPr lang="en-US" sz="2000"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7</a:t>
            </a:fld>
            <a:endParaRPr lang="en-US" dirty="0"/>
          </a:p>
        </p:txBody>
      </p:sp>
    </p:spTree>
    <p:extLst>
      <p:ext uri="{BB962C8B-B14F-4D97-AF65-F5344CB8AC3E}">
        <p14:creationId xmlns:p14="http://schemas.microsoft.com/office/powerpoint/2010/main" val="276400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r>
              <a:rPr lang="en-US" dirty="0"/>
              <a:t>Aquatic Plant Control Program: 1958 - 2021</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p:txBody>
          <a:bodyPr/>
          <a:lstStyle/>
          <a:p>
            <a:pPr marL="342900" indent="-342900">
              <a:buFont typeface="Arial" panose="020B0604020202020204" pitchFamily="34" charset="0"/>
              <a:buChar char="•"/>
            </a:pPr>
            <a:r>
              <a:rPr lang="en-US" b="1" u="sng" dirty="0"/>
              <a:t>Rivers and Harbors Act of 1958</a:t>
            </a:r>
          </a:p>
          <a:p>
            <a:pPr marL="857250" lvl="1" indent="-342900">
              <a:buFont typeface="Arial" panose="020B0604020202020204" pitchFamily="34" charset="0"/>
              <a:buChar char="•"/>
            </a:pPr>
            <a:r>
              <a:rPr lang="en-US" dirty="0"/>
              <a:t>Specific aquatic </a:t>
            </a:r>
            <a:r>
              <a:rPr lang="en-US" u="sng" dirty="0"/>
              <a:t>plant</a:t>
            </a:r>
            <a:r>
              <a:rPr lang="en-US" dirty="0"/>
              <a:t> species</a:t>
            </a:r>
          </a:p>
          <a:p>
            <a:pPr marL="857250" lvl="1" indent="-342900">
              <a:buFont typeface="Arial" panose="020B0604020202020204" pitchFamily="34" charset="0"/>
              <a:buChar char="•"/>
            </a:pPr>
            <a:r>
              <a:rPr lang="en-US" dirty="0"/>
              <a:t>8 southern U.S. states</a:t>
            </a:r>
          </a:p>
          <a:p>
            <a:pPr marL="857250" lvl="1" indent="-342900">
              <a:buFont typeface="Arial" panose="020B0604020202020204" pitchFamily="34" charset="0"/>
              <a:buChar char="•"/>
            </a:pPr>
            <a:r>
              <a:rPr lang="en-US" dirty="0"/>
              <a:t>70:30 Cost-share</a:t>
            </a:r>
          </a:p>
          <a:p>
            <a:pPr lvl="1" indent="0">
              <a:buNone/>
            </a:pPr>
            <a:endParaRPr lang="en-US" dirty="0"/>
          </a:p>
          <a:p>
            <a:pPr marL="342900" indent="-342900">
              <a:buFont typeface="Arial" panose="020B0604020202020204" pitchFamily="34" charset="0"/>
              <a:buChar char="•"/>
            </a:pPr>
            <a:r>
              <a:rPr lang="en-US" b="1" u="sng" dirty="0"/>
              <a:t>Amendments through 1999</a:t>
            </a:r>
          </a:p>
          <a:p>
            <a:pPr marL="857250" lvl="1" indent="-342900">
              <a:buFont typeface="Arial" panose="020B0604020202020204" pitchFamily="34" charset="0"/>
              <a:buChar char="•"/>
            </a:pPr>
            <a:r>
              <a:rPr lang="en-US" dirty="0"/>
              <a:t>Research and planning at full federal expense</a:t>
            </a:r>
          </a:p>
          <a:p>
            <a:pPr marL="857250" lvl="1" indent="-342900">
              <a:buFont typeface="Arial" panose="020B0604020202020204" pitchFamily="34" charset="0"/>
              <a:buChar char="•"/>
            </a:pPr>
            <a:r>
              <a:rPr lang="en-US" dirty="0"/>
              <a:t>Authorization increase from 1.3M to 15M</a:t>
            </a:r>
          </a:p>
          <a:p>
            <a:pPr marL="857250" lvl="1" indent="-342900">
              <a:buFont typeface="Arial" panose="020B0604020202020204" pitchFamily="34" charset="0"/>
              <a:buChar char="•"/>
            </a:pPr>
            <a:r>
              <a:rPr lang="en-US" dirty="0"/>
              <a:t>Geographic scope added all U.S.</a:t>
            </a:r>
          </a:p>
          <a:p>
            <a:pPr marL="857250" lvl="1" indent="-342900">
              <a:buFont typeface="Arial" panose="020B0604020202020204" pitchFamily="34" charset="0"/>
              <a:buChar char="•"/>
            </a:pPr>
            <a:r>
              <a:rPr lang="en-US" dirty="0"/>
              <a:t>Species updated to include all aquatic </a:t>
            </a:r>
            <a:r>
              <a:rPr lang="en-US" u="sng" dirty="0"/>
              <a:t>plants</a:t>
            </a:r>
          </a:p>
          <a:p>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8</a:t>
            </a:fld>
            <a:endParaRPr lang="en-US" dirty="0"/>
          </a:p>
        </p:txBody>
      </p:sp>
    </p:spTree>
    <p:extLst>
      <p:ext uri="{BB962C8B-B14F-4D97-AF65-F5344CB8AC3E}">
        <p14:creationId xmlns:p14="http://schemas.microsoft.com/office/powerpoint/2010/main" val="228923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7860-8EA4-4FF5-A43C-7EDC6DE64C5B}"/>
              </a:ext>
            </a:extLst>
          </p:cNvPr>
          <p:cNvSpPr>
            <a:spLocks noGrp="1"/>
          </p:cNvSpPr>
          <p:nvPr>
            <p:ph type="title"/>
          </p:nvPr>
        </p:nvSpPr>
        <p:spPr/>
        <p:txBody>
          <a:bodyPr/>
          <a:lstStyle/>
          <a:p>
            <a:r>
              <a:rPr lang="en-US" dirty="0"/>
              <a:t>Aquatic Plant Control Program: 1958 - 2021</a:t>
            </a:r>
          </a:p>
        </p:txBody>
      </p:sp>
      <p:sp>
        <p:nvSpPr>
          <p:cNvPr id="3" name="Content Placeholder 2">
            <a:extLst>
              <a:ext uri="{FF2B5EF4-FFF2-40B4-BE49-F238E27FC236}">
                <a16:creationId xmlns:a16="http://schemas.microsoft.com/office/drawing/2014/main" id="{DBD49C0C-AC9A-4D9E-8BE7-8A67B0B179DD}"/>
              </a:ext>
            </a:extLst>
          </p:cNvPr>
          <p:cNvSpPr>
            <a:spLocks noGrp="1"/>
          </p:cNvSpPr>
          <p:nvPr>
            <p:ph idx="1"/>
          </p:nvPr>
        </p:nvSpPr>
        <p:spPr/>
        <p:txBody>
          <a:bodyPr/>
          <a:lstStyle/>
          <a:p>
            <a:pPr marL="342900" indent="-342900">
              <a:buFont typeface="Arial" panose="020B0604020202020204" pitchFamily="34" charset="0"/>
              <a:buChar char="•"/>
            </a:pPr>
            <a:r>
              <a:rPr lang="en-US" b="1" u="sng" dirty="0"/>
              <a:t>WRDA 2014 (PL 113-121)</a:t>
            </a:r>
          </a:p>
          <a:p>
            <a:pPr marL="857250" lvl="1" indent="-342900">
              <a:buFont typeface="Arial" panose="020B0604020202020204" pitchFamily="34" charset="0"/>
              <a:buChar char="•"/>
            </a:pPr>
            <a:r>
              <a:rPr lang="en-US" dirty="0"/>
              <a:t>Created Watercraft Inspection Station Program (WISP) within Columbia River Basin (CRB)*</a:t>
            </a:r>
          </a:p>
          <a:p>
            <a:pPr marL="857250" lvl="1" indent="-342900">
              <a:buFont typeface="Arial" panose="020B0604020202020204" pitchFamily="34" charset="0"/>
              <a:buChar char="•"/>
            </a:pPr>
            <a:r>
              <a:rPr lang="en-US" dirty="0"/>
              <a:t>50:50 Cost-share with Non-Fed Sponsors</a:t>
            </a:r>
          </a:p>
          <a:p>
            <a:pPr marL="857250" lvl="1" indent="-342900">
              <a:buFont typeface="Arial" panose="020B0604020202020204" pitchFamily="34" charset="0"/>
              <a:buChar char="•"/>
            </a:pPr>
            <a:r>
              <a:rPr lang="en-US" dirty="0"/>
              <a:t>Authority focused on </a:t>
            </a:r>
            <a:r>
              <a:rPr lang="en-US" u="sng" dirty="0"/>
              <a:t>protecting USACE CW projects</a:t>
            </a:r>
          </a:p>
          <a:p>
            <a:pPr marL="857250" lvl="1" indent="-342900">
              <a:buFont typeface="Arial" panose="020B0604020202020204" pitchFamily="34" charset="0"/>
              <a:buChar char="•"/>
            </a:pPr>
            <a:r>
              <a:rPr lang="en-US" dirty="0"/>
              <a:t>Amend. covered species to include </a:t>
            </a:r>
            <a:r>
              <a:rPr lang="en-US" u="sng" dirty="0"/>
              <a:t>all Aquatic Invasive Species</a:t>
            </a:r>
            <a:r>
              <a:rPr lang="en-US" dirty="0"/>
              <a:t> (AIS), e.g. Zebra &amp; Quagga Mussels</a:t>
            </a:r>
          </a:p>
          <a:p>
            <a:pPr marL="857250" lvl="1" indent="-342900">
              <a:buFont typeface="Arial" panose="020B0604020202020204" pitchFamily="34" charset="0"/>
              <a:buChar char="•"/>
            </a:pPr>
            <a:r>
              <a:rPr lang="en-US" dirty="0"/>
              <a:t>USACE authority for Risk Assessments, AIS Monitoring, RR Planning, and WQ Monitoring</a:t>
            </a:r>
          </a:p>
          <a:p>
            <a:pPr marL="857250" lvl="1" indent="-342900">
              <a:buFont typeface="Arial" panose="020B0604020202020204" pitchFamily="34" charset="0"/>
              <a:buChar char="•"/>
            </a:pPr>
            <a:r>
              <a:rPr lang="en-US" dirty="0"/>
              <a:t>Authorization of 40M (20M WISP, 20M APC)</a:t>
            </a:r>
          </a:p>
          <a:p>
            <a:pPr lvl="1" indent="0">
              <a:buNone/>
            </a:pPr>
            <a:endParaRPr lang="en-US" dirty="0"/>
          </a:p>
          <a:p>
            <a:endParaRPr lang="en-US" dirty="0"/>
          </a:p>
          <a:p>
            <a:pPr marL="857250" lvl="1" indent="-342900">
              <a:buFont typeface="Arial" panose="020B0604020202020204" pitchFamily="34" charset="0"/>
              <a:buChar char="•"/>
            </a:pPr>
            <a:endParaRPr lang="en-US" dirty="0"/>
          </a:p>
          <a:p>
            <a:pPr marL="857250" lvl="1"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2507A323-E433-49A5-9AA3-DE0C985F8B8F}"/>
              </a:ext>
            </a:extLst>
          </p:cNvPr>
          <p:cNvSpPr>
            <a:spLocks noGrp="1"/>
          </p:cNvSpPr>
          <p:nvPr>
            <p:ph type="ftr" sz="quarter" idx="10"/>
          </p:nvPr>
        </p:nvSpPr>
        <p:spPr/>
        <p:txBody>
          <a:bodyPr/>
          <a:lstStyle/>
          <a:p>
            <a:pPr>
              <a:defRPr/>
            </a:pPr>
            <a:r>
              <a:rPr lang="en-US" dirty="0"/>
              <a:t>File Name</a:t>
            </a:r>
          </a:p>
        </p:txBody>
      </p:sp>
      <p:sp>
        <p:nvSpPr>
          <p:cNvPr id="5" name="Slide Number Placeholder 4">
            <a:extLst>
              <a:ext uri="{FF2B5EF4-FFF2-40B4-BE49-F238E27FC236}">
                <a16:creationId xmlns:a16="http://schemas.microsoft.com/office/drawing/2014/main" id="{0B3D39D5-EFFF-4014-8011-C479E981BF42}"/>
              </a:ext>
            </a:extLst>
          </p:cNvPr>
          <p:cNvSpPr>
            <a:spLocks noGrp="1"/>
          </p:cNvSpPr>
          <p:nvPr>
            <p:ph type="sldNum" sz="quarter" idx="11"/>
          </p:nvPr>
        </p:nvSpPr>
        <p:spPr/>
        <p:txBody>
          <a:bodyPr/>
          <a:lstStyle/>
          <a:p>
            <a:fld id="{9A257827-C34C-4251-B995-96C9C233CCC8}" type="slidenum">
              <a:rPr lang="en-US" smtClean="0"/>
              <a:pPr/>
              <a:t>9</a:t>
            </a:fld>
            <a:endParaRPr lang="en-US" dirty="0"/>
          </a:p>
        </p:txBody>
      </p:sp>
    </p:spTree>
    <p:extLst>
      <p:ext uri="{BB962C8B-B14F-4D97-AF65-F5344CB8AC3E}">
        <p14:creationId xmlns:p14="http://schemas.microsoft.com/office/powerpoint/2010/main" val="2992346990"/>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22398</TotalTime>
  <Words>2274</Words>
  <Application>Microsoft Office PowerPoint</Application>
  <PresentationFormat>On-screen Show (4:3)</PresentationFormat>
  <Paragraphs>431</Paragraphs>
  <Slides>33</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Title Slide Templates</vt:lpstr>
      <vt:lpstr>Content Templates</vt:lpstr>
      <vt:lpstr>AIS Cost-share program under §104 of the Rivers and Harbors act of 1958, as amended</vt:lpstr>
      <vt:lpstr>USACE Background:</vt:lpstr>
      <vt:lpstr>Presentation overview</vt:lpstr>
      <vt:lpstr>Water Resources Development Act (WRDA)</vt:lpstr>
      <vt:lpstr>BLUF</vt:lpstr>
      <vt:lpstr>We are gathered here today to…</vt:lpstr>
      <vt:lpstr>How does usace manage the national program? </vt:lpstr>
      <vt:lpstr>Aquatic Plant Control Program: 1958 - 2021</vt:lpstr>
      <vt:lpstr>Aquatic Plant Control Program: 1958 - 2021</vt:lpstr>
      <vt:lpstr> cost-share basins under §104 of the RHA WRDA 2014</vt:lpstr>
      <vt:lpstr>Aquatic Plant Control Program: 1958 - 2021</vt:lpstr>
      <vt:lpstr> cost-share basins under §104 of the RHA WRDA 2018</vt:lpstr>
      <vt:lpstr>Aquatic Plant Control Program: 1958 - 2021</vt:lpstr>
      <vt:lpstr> cost-share basins under §104 of the RHA WRDA 2020</vt:lpstr>
      <vt:lpstr>WRDA 2020</vt:lpstr>
      <vt:lpstr>Aquatic Plant Control Program: Funding</vt:lpstr>
      <vt:lpstr>Aquatic Plant Control Program: Funding</vt:lpstr>
      <vt:lpstr>Watercraft Inspection Station Program – Current Status and Efforts</vt:lpstr>
      <vt:lpstr>Watercraft Inspection Station Program – Current Status and Efforts</vt:lpstr>
      <vt:lpstr>Watercraft Inspection Station Program – Current Status and Efforts</vt:lpstr>
      <vt:lpstr>Watercraft Inspection Station Program – Current Status and Efforts</vt:lpstr>
      <vt:lpstr>Watercraft Inspection station Cost-share program scope:  Ok, so what can we (USACE) do with it?</vt:lpstr>
      <vt:lpstr>Water Resources Reform and Development Act (WRDA) (2014, 2016, 2018, 2020) </vt:lpstr>
      <vt:lpstr>Water Resources Reform and Development Act (WRDA) (2014, 2016, 2018, 2020) </vt:lpstr>
      <vt:lpstr>Water Resources Reform and Development Act (WRDA) (2014, 2016, 2018, 2020)</vt:lpstr>
      <vt:lpstr>CRB Expansion: NV &amp; WY</vt:lpstr>
      <vt:lpstr>Implementation</vt:lpstr>
      <vt:lpstr>Geographic expansion</vt:lpstr>
      <vt:lpstr>Geographic expansion</vt:lpstr>
      <vt:lpstr>Flowering Rush</vt:lpstr>
      <vt:lpstr>Flowering Rush</vt:lpstr>
      <vt:lpstr>Questions, Comments, concerns, etc</vt:lpstr>
      <vt:lpstr>Open forum</vt:lpstr>
    </vt:vector>
  </TitlesOfParts>
  <Company>United States Army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Grundman, Jonas L CIV USARMY CENWW (USA)</cp:lastModifiedBy>
  <cp:revision>226</cp:revision>
  <cp:lastPrinted>2019-02-04T15:20:24Z</cp:lastPrinted>
  <dcterms:created xsi:type="dcterms:W3CDTF">2016-05-03T16:10:38Z</dcterms:created>
  <dcterms:modified xsi:type="dcterms:W3CDTF">2022-01-11T03:46:57Z</dcterms:modified>
</cp:coreProperties>
</file>