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04" r:id="rId2"/>
    <p:sldId id="336" r:id="rId3"/>
    <p:sldId id="320" r:id="rId4"/>
    <p:sldId id="326" r:id="rId5"/>
    <p:sldId id="329" r:id="rId6"/>
    <p:sldId id="327" r:id="rId7"/>
    <p:sldId id="328" r:id="rId8"/>
    <p:sldId id="330" r:id="rId9"/>
    <p:sldId id="331" r:id="rId10"/>
    <p:sldId id="321" r:id="rId11"/>
    <p:sldId id="319" r:id="rId12"/>
    <p:sldId id="334" r:id="rId13"/>
    <p:sldId id="333"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ker, Bill P (DFW)" initials="BBP(" lastIdx="14" clrIdx="0">
    <p:extLst>
      <p:ext uri="{19B8F6BF-5375-455C-9EA6-DF929625EA0E}">
        <p15:presenceInfo xmlns:p15="http://schemas.microsoft.com/office/powerpoint/2012/main" userId="S::Bill.Baker@dfw.wa.gov::ec1a8806-23da-47c5-9166-81e3443ae3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74323" autoAdjust="0"/>
  </p:normalViewPr>
  <p:slideViewPr>
    <p:cSldViewPr snapToGrid="0">
      <p:cViewPr varScale="1">
        <p:scale>
          <a:sx n="62" d="100"/>
          <a:sy n="62" d="100"/>
        </p:scale>
        <p:origin x="1488"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968"/>
    </p:cViewPr>
  </p:sorterViewPr>
  <p:notesViewPr>
    <p:cSldViewPr snapToGrid="0">
      <p:cViewPr varScale="1">
        <p:scale>
          <a:sx n="81" d="100"/>
          <a:sy n="81" d="100"/>
        </p:scale>
        <p:origin x="32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4274E-A733-4563-A0D7-DD0B7AF43437}"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52765CF2-D1B1-4CA0-B923-5C51F6EB9A0A}">
      <dgm:prSet phldrT="[Text]" custT="1"/>
      <dgm:spPr>
        <a:noFill/>
      </dgm:spPr>
      <dgm:t>
        <a:bodyPr/>
        <a:lstStyle/>
        <a:p>
          <a:pPr algn="l"/>
          <a:r>
            <a:rPr lang="en-US" sz="2400" b="1" dirty="0"/>
            <a:t>2004</a:t>
          </a:r>
        </a:p>
      </dgm:t>
    </dgm:pt>
    <dgm:pt modelId="{30E7F5B9-F3E9-4D7E-B33E-606E1B8B5021}" type="parTrans" cxnId="{D91A07C1-6D16-4ECE-8ADF-99B4A934C84D}">
      <dgm:prSet/>
      <dgm:spPr/>
      <dgm:t>
        <a:bodyPr/>
        <a:lstStyle/>
        <a:p>
          <a:endParaRPr lang="en-US" sz="2200"/>
        </a:p>
      </dgm:t>
    </dgm:pt>
    <dgm:pt modelId="{DCA4A3E2-91AC-4BDF-9D98-5EFCA6768F89}" type="sibTrans" cxnId="{D91A07C1-6D16-4ECE-8ADF-99B4A934C84D}">
      <dgm:prSet/>
      <dgm:spPr/>
      <dgm:t>
        <a:bodyPr/>
        <a:lstStyle/>
        <a:p>
          <a:endParaRPr lang="en-US" sz="2200"/>
        </a:p>
      </dgm:t>
    </dgm:pt>
    <dgm:pt modelId="{A0D3D5EF-0E62-4BC4-9DFD-7301410FB18B}">
      <dgm:prSet phldrT="[Text]" custT="1"/>
      <dgm:spPr>
        <a:solidFill>
          <a:schemeClr val="tx1">
            <a:lumMod val="50000"/>
            <a:lumOff val="50000"/>
          </a:schemeClr>
        </a:solidFill>
      </dgm:spPr>
      <dgm:t>
        <a:bodyPr/>
        <a:lstStyle/>
        <a:p>
          <a:r>
            <a:rPr lang="en-US" sz="2400" dirty="0"/>
            <a:t>Pike First Detected</a:t>
          </a:r>
        </a:p>
      </dgm:t>
    </dgm:pt>
    <dgm:pt modelId="{41389BF5-DB9A-4FAD-A00E-DBA21EA1B74A}" type="parTrans" cxnId="{287C470D-FF40-454E-8398-166D8B72F6DB}">
      <dgm:prSet/>
      <dgm:spPr/>
      <dgm:t>
        <a:bodyPr/>
        <a:lstStyle/>
        <a:p>
          <a:endParaRPr lang="en-US" sz="2200"/>
        </a:p>
      </dgm:t>
    </dgm:pt>
    <dgm:pt modelId="{AD9DEA84-F42E-4183-BFBB-CFA9351A5345}" type="sibTrans" cxnId="{287C470D-FF40-454E-8398-166D8B72F6DB}">
      <dgm:prSet/>
      <dgm:spPr/>
      <dgm:t>
        <a:bodyPr/>
        <a:lstStyle/>
        <a:p>
          <a:endParaRPr lang="en-US" sz="2200"/>
        </a:p>
      </dgm:t>
    </dgm:pt>
    <dgm:pt modelId="{FF5FA385-4FEB-4E82-9857-6BDD8E06A564}">
      <dgm:prSet phldrT="[Text]" custT="1"/>
      <dgm:spPr/>
      <dgm:t>
        <a:bodyPr/>
        <a:lstStyle/>
        <a:p>
          <a:pPr algn="l"/>
          <a:r>
            <a:rPr lang="en-US" sz="2400" b="1" dirty="0"/>
            <a:t>2010</a:t>
          </a:r>
        </a:p>
      </dgm:t>
    </dgm:pt>
    <dgm:pt modelId="{98C26185-6F3B-44C9-BD3C-12FB7BCD0E23}" type="parTrans" cxnId="{A4F89103-4725-4AA7-A34A-B61ABAF5ABC7}">
      <dgm:prSet/>
      <dgm:spPr/>
      <dgm:t>
        <a:bodyPr/>
        <a:lstStyle/>
        <a:p>
          <a:endParaRPr lang="en-US" sz="2200"/>
        </a:p>
      </dgm:t>
    </dgm:pt>
    <dgm:pt modelId="{EA21B6F1-AB3F-4AF3-9734-FD5EE2EF8F3E}" type="sibTrans" cxnId="{A4F89103-4725-4AA7-A34A-B61ABAF5ABC7}">
      <dgm:prSet/>
      <dgm:spPr/>
      <dgm:t>
        <a:bodyPr/>
        <a:lstStyle/>
        <a:p>
          <a:endParaRPr lang="en-US" sz="2200"/>
        </a:p>
      </dgm:t>
    </dgm:pt>
    <dgm:pt modelId="{77C96996-F835-4D48-BE5A-C730DDE9FA34}">
      <dgm:prSet phldrT="[Text]" custT="1"/>
      <dgm:spPr>
        <a:solidFill>
          <a:schemeClr val="tx1">
            <a:lumMod val="50000"/>
            <a:lumOff val="50000"/>
          </a:schemeClr>
        </a:solidFill>
      </dgm:spPr>
      <dgm:t>
        <a:bodyPr/>
        <a:lstStyle/>
        <a:p>
          <a:r>
            <a:rPr lang="en-US" sz="2400" dirty="0"/>
            <a:t>Spring Pike Index Netting Survey (SPIN) Developed/Initiated</a:t>
          </a:r>
        </a:p>
      </dgm:t>
    </dgm:pt>
    <dgm:pt modelId="{61A2BF7E-4A6A-4BB6-A7C1-BE9B90D421A2}" type="parTrans" cxnId="{CD0D0885-CB53-4D1F-8CF8-90CE4CF97E92}">
      <dgm:prSet/>
      <dgm:spPr/>
      <dgm:t>
        <a:bodyPr/>
        <a:lstStyle/>
        <a:p>
          <a:endParaRPr lang="en-US" sz="2200"/>
        </a:p>
      </dgm:t>
    </dgm:pt>
    <dgm:pt modelId="{10D823EE-8094-4E5F-BE80-AB379269C66E}" type="sibTrans" cxnId="{CD0D0885-CB53-4D1F-8CF8-90CE4CF97E92}">
      <dgm:prSet/>
      <dgm:spPr/>
      <dgm:t>
        <a:bodyPr/>
        <a:lstStyle/>
        <a:p>
          <a:endParaRPr lang="en-US" sz="2200"/>
        </a:p>
      </dgm:t>
    </dgm:pt>
    <dgm:pt modelId="{282A8B2C-0C4F-4E0F-94CE-19F5D12F58AC}">
      <dgm:prSet custT="1"/>
      <dgm:spPr/>
      <dgm:t>
        <a:bodyPr/>
        <a:lstStyle/>
        <a:p>
          <a:pPr algn="l"/>
          <a:r>
            <a:rPr lang="en-US" sz="2400" b="1" dirty="0"/>
            <a:t>2011</a:t>
          </a:r>
        </a:p>
      </dgm:t>
    </dgm:pt>
    <dgm:pt modelId="{38CD9198-CEE3-4E46-B7FB-A6051125F8EF}" type="parTrans" cxnId="{D05D35B7-95E3-47C4-946C-30583FF85D5B}">
      <dgm:prSet/>
      <dgm:spPr/>
      <dgm:t>
        <a:bodyPr/>
        <a:lstStyle/>
        <a:p>
          <a:endParaRPr lang="en-US" sz="2200"/>
        </a:p>
      </dgm:t>
    </dgm:pt>
    <dgm:pt modelId="{FC576B21-0DEB-4911-825B-1EEBB44165A7}" type="sibTrans" cxnId="{D05D35B7-95E3-47C4-946C-30583FF85D5B}">
      <dgm:prSet/>
      <dgm:spPr/>
      <dgm:t>
        <a:bodyPr/>
        <a:lstStyle/>
        <a:p>
          <a:endParaRPr lang="en-US" sz="2200"/>
        </a:p>
      </dgm:t>
    </dgm:pt>
    <dgm:pt modelId="{B699EECD-9E0B-4754-9CCA-3628F5A837F6}">
      <dgm:prSet custT="1"/>
      <dgm:spPr>
        <a:solidFill>
          <a:schemeClr val="tx1">
            <a:lumMod val="50000"/>
            <a:lumOff val="50000"/>
          </a:schemeClr>
        </a:solidFill>
      </dgm:spPr>
      <dgm:t>
        <a:bodyPr/>
        <a:lstStyle/>
        <a:p>
          <a:r>
            <a:rPr lang="en-US" sz="2400" dirty="0"/>
            <a:t>Suppression Pilot</a:t>
          </a:r>
        </a:p>
      </dgm:t>
    </dgm:pt>
    <dgm:pt modelId="{6E7A02F8-1DAD-4272-B0EE-473793514189}" type="parTrans" cxnId="{0C1A2D3C-4408-4E93-A175-C705CF12C192}">
      <dgm:prSet/>
      <dgm:spPr/>
      <dgm:t>
        <a:bodyPr/>
        <a:lstStyle/>
        <a:p>
          <a:endParaRPr lang="en-US" sz="2200"/>
        </a:p>
      </dgm:t>
    </dgm:pt>
    <dgm:pt modelId="{3051326E-FC29-4D64-8A74-26A0A0A08609}" type="sibTrans" cxnId="{0C1A2D3C-4408-4E93-A175-C705CF12C192}">
      <dgm:prSet/>
      <dgm:spPr/>
      <dgm:t>
        <a:bodyPr/>
        <a:lstStyle/>
        <a:p>
          <a:endParaRPr lang="en-US" sz="2200"/>
        </a:p>
      </dgm:t>
    </dgm:pt>
    <dgm:pt modelId="{D29F2731-8C4C-4446-A7F0-FEF284989890}">
      <dgm:prSet custT="1"/>
      <dgm:spPr/>
      <dgm:t>
        <a:bodyPr/>
        <a:lstStyle/>
        <a:p>
          <a:pPr algn="l"/>
          <a:r>
            <a:rPr lang="en-US" sz="2400" b="1" dirty="0"/>
            <a:t>2005</a:t>
          </a:r>
        </a:p>
      </dgm:t>
    </dgm:pt>
    <dgm:pt modelId="{B95495FD-6731-4019-B169-A87D6113E274}" type="parTrans" cxnId="{05ED34BE-026C-4C77-B6BD-9F7671636E49}">
      <dgm:prSet/>
      <dgm:spPr/>
      <dgm:t>
        <a:bodyPr/>
        <a:lstStyle/>
        <a:p>
          <a:endParaRPr lang="en-US"/>
        </a:p>
      </dgm:t>
    </dgm:pt>
    <dgm:pt modelId="{D944CB79-5AF5-4E73-A800-84C683401643}" type="sibTrans" cxnId="{05ED34BE-026C-4C77-B6BD-9F7671636E49}">
      <dgm:prSet/>
      <dgm:spPr/>
      <dgm:t>
        <a:bodyPr/>
        <a:lstStyle/>
        <a:p>
          <a:endParaRPr lang="en-US"/>
        </a:p>
      </dgm:t>
    </dgm:pt>
    <dgm:pt modelId="{1AA97F66-9ED2-4F51-BECF-16E581AB15C0}">
      <dgm:prSet custT="1"/>
      <dgm:spPr>
        <a:solidFill>
          <a:schemeClr val="tx1">
            <a:lumMod val="50000"/>
            <a:lumOff val="50000"/>
          </a:schemeClr>
        </a:solidFill>
      </dgm:spPr>
      <dgm:t>
        <a:bodyPr/>
        <a:lstStyle/>
        <a:p>
          <a:r>
            <a:rPr lang="en-US" sz="2400" dirty="0"/>
            <a:t>Studies and Evaluations Initiated</a:t>
          </a:r>
        </a:p>
      </dgm:t>
    </dgm:pt>
    <dgm:pt modelId="{19B12068-714C-48AC-B9F5-60F2185E7D02}" type="parTrans" cxnId="{46927C55-711B-487A-ADAE-9FAA922C11EF}">
      <dgm:prSet/>
      <dgm:spPr/>
      <dgm:t>
        <a:bodyPr/>
        <a:lstStyle/>
        <a:p>
          <a:endParaRPr lang="en-US"/>
        </a:p>
      </dgm:t>
    </dgm:pt>
    <dgm:pt modelId="{B282BF5A-5E58-4B1B-96FF-1C2D7203139F}" type="sibTrans" cxnId="{46927C55-711B-487A-ADAE-9FAA922C11EF}">
      <dgm:prSet/>
      <dgm:spPr/>
      <dgm:t>
        <a:bodyPr/>
        <a:lstStyle/>
        <a:p>
          <a:endParaRPr lang="en-US"/>
        </a:p>
      </dgm:t>
    </dgm:pt>
    <dgm:pt modelId="{8CE3DD32-315E-4B44-AF4F-CF776C120D10}">
      <dgm:prSet custT="1"/>
      <dgm:spPr>
        <a:solidFill>
          <a:schemeClr val="tx1">
            <a:lumMod val="50000"/>
            <a:lumOff val="50000"/>
          </a:schemeClr>
        </a:solidFill>
      </dgm:spPr>
      <dgm:t>
        <a:bodyPr/>
        <a:lstStyle/>
        <a:p>
          <a:r>
            <a:rPr lang="en-US" sz="2400" dirty="0"/>
            <a:t>Management Objectives Developed</a:t>
          </a:r>
        </a:p>
      </dgm:t>
    </dgm:pt>
    <dgm:pt modelId="{FCD0E832-1E92-4E05-8272-183BF99571D0}" type="parTrans" cxnId="{C30D3B43-1642-4A3F-AF25-5E810C7438BC}">
      <dgm:prSet/>
      <dgm:spPr/>
      <dgm:t>
        <a:bodyPr/>
        <a:lstStyle/>
        <a:p>
          <a:endParaRPr lang="en-US"/>
        </a:p>
      </dgm:t>
    </dgm:pt>
    <dgm:pt modelId="{7DBFF299-075C-41C3-99DA-EDF73E406461}" type="sibTrans" cxnId="{C30D3B43-1642-4A3F-AF25-5E810C7438BC}">
      <dgm:prSet/>
      <dgm:spPr/>
      <dgm:t>
        <a:bodyPr/>
        <a:lstStyle/>
        <a:p>
          <a:endParaRPr lang="en-US"/>
        </a:p>
      </dgm:t>
    </dgm:pt>
    <dgm:pt modelId="{E63DB6EB-2169-415C-99EE-3D21B5AE3BE4}">
      <dgm:prSet custT="1"/>
      <dgm:spPr>
        <a:solidFill>
          <a:schemeClr val="tx1">
            <a:lumMod val="50000"/>
            <a:lumOff val="50000"/>
          </a:schemeClr>
        </a:solidFill>
      </dgm:spPr>
      <dgm:t>
        <a:bodyPr/>
        <a:lstStyle/>
        <a:p>
          <a:r>
            <a:rPr lang="en-US" sz="2400" dirty="0"/>
            <a:t>Public Outreach and Regulation Changes</a:t>
          </a:r>
        </a:p>
      </dgm:t>
    </dgm:pt>
    <dgm:pt modelId="{E634C506-99A5-4D7B-B42B-67FD42C9F133}" type="parTrans" cxnId="{A0E8290F-7397-40AD-B4A6-509AE16410E0}">
      <dgm:prSet/>
      <dgm:spPr/>
      <dgm:t>
        <a:bodyPr/>
        <a:lstStyle/>
        <a:p>
          <a:endParaRPr lang="en-US"/>
        </a:p>
      </dgm:t>
    </dgm:pt>
    <dgm:pt modelId="{B9C9EBFC-30A8-496F-9D20-951B5A82A985}" type="sibTrans" cxnId="{A0E8290F-7397-40AD-B4A6-509AE16410E0}">
      <dgm:prSet/>
      <dgm:spPr/>
      <dgm:t>
        <a:bodyPr/>
        <a:lstStyle/>
        <a:p>
          <a:endParaRPr lang="en-US"/>
        </a:p>
      </dgm:t>
    </dgm:pt>
    <dgm:pt modelId="{7496CD96-7F24-4D45-A2B8-9F883014226D}" type="pres">
      <dgm:prSet presAssocID="{B1D4274E-A733-4563-A0D7-DD0B7AF43437}" presName="Name0" presStyleCnt="0">
        <dgm:presLayoutVars>
          <dgm:dir/>
          <dgm:animLvl val="lvl"/>
          <dgm:resizeHandles val="exact"/>
        </dgm:presLayoutVars>
      </dgm:prSet>
      <dgm:spPr/>
    </dgm:pt>
    <dgm:pt modelId="{E983962C-ADBE-4B79-91C8-97641698B5E5}" type="pres">
      <dgm:prSet presAssocID="{52765CF2-D1B1-4CA0-B923-5C51F6EB9A0A}" presName="linNode" presStyleCnt="0"/>
      <dgm:spPr/>
    </dgm:pt>
    <dgm:pt modelId="{D3B34646-CC40-40FB-B158-B75990347F6C}" type="pres">
      <dgm:prSet presAssocID="{52765CF2-D1B1-4CA0-B923-5C51F6EB9A0A}" presName="parTx" presStyleLbl="revTx" presStyleIdx="0" presStyleCnt="4" custScaleX="112858">
        <dgm:presLayoutVars>
          <dgm:chMax val="1"/>
          <dgm:bulletEnabled val="1"/>
        </dgm:presLayoutVars>
      </dgm:prSet>
      <dgm:spPr/>
    </dgm:pt>
    <dgm:pt modelId="{5B110A41-38CC-4A57-8E6A-89F15A4C6D88}" type="pres">
      <dgm:prSet presAssocID="{52765CF2-D1B1-4CA0-B923-5C51F6EB9A0A}" presName="bracket" presStyleLbl="parChTrans1D1" presStyleIdx="0" presStyleCnt="4"/>
      <dgm:spPr/>
    </dgm:pt>
    <dgm:pt modelId="{BDA4DEF6-728B-4261-85D2-6C96094642F2}" type="pres">
      <dgm:prSet presAssocID="{52765CF2-D1B1-4CA0-B923-5C51F6EB9A0A}" presName="spH" presStyleCnt="0"/>
      <dgm:spPr/>
    </dgm:pt>
    <dgm:pt modelId="{7BE1A751-96CB-4C88-8EAA-E3D07088A4BA}" type="pres">
      <dgm:prSet presAssocID="{52765CF2-D1B1-4CA0-B923-5C51F6EB9A0A}" presName="desTx" presStyleLbl="node1" presStyleIdx="0" presStyleCnt="4" custScaleX="135524">
        <dgm:presLayoutVars>
          <dgm:bulletEnabled val="1"/>
        </dgm:presLayoutVars>
      </dgm:prSet>
      <dgm:spPr/>
    </dgm:pt>
    <dgm:pt modelId="{F192EBEF-891F-4D62-99FC-04011F74F8B1}" type="pres">
      <dgm:prSet presAssocID="{DCA4A3E2-91AC-4BDF-9D98-5EFCA6768F89}" presName="spV" presStyleCnt="0"/>
      <dgm:spPr/>
    </dgm:pt>
    <dgm:pt modelId="{A14BC5DF-AB19-4098-B620-043E91259926}" type="pres">
      <dgm:prSet presAssocID="{D29F2731-8C4C-4446-A7F0-FEF284989890}" presName="linNode" presStyleCnt="0"/>
      <dgm:spPr/>
    </dgm:pt>
    <dgm:pt modelId="{6D7B7199-AD25-4B8D-A4A3-AE7262CB2DB8}" type="pres">
      <dgm:prSet presAssocID="{D29F2731-8C4C-4446-A7F0-FEF284989890}" presName="parTx" presStyleLbl="revTx" presStyleIdx="1" presStyleCnt="4">
        <dgm:presLayoutVars>
          <dgm:chMax val="1"/>
          <dgm:bulletEnabled val="1"/>
        </dgm:presLayoutVars>
      </dgm:prSet>
      <dgm:spPr/>
    </dgm:pt>
    <dgm:pt modelId="{521499AB-27D7-4909-90BD-574A62B39390}" type="pres">
      <dgm:prSet presAssocID="{D29F2731-8C4C-4446-A7F0-FEF284989890}" presName="bracket" presStyleLbl="parChTrans1D1" presStyleIdx="1" presStyleCnt="4"/>
      <dgm:spPr/>
    </dgm:pt>
    <dgm:pt modelId="{55D52847-7F66-43C9-80A1-B0611EA552E2}" type="pres">
      <dgm:prSet presAssocID="{D29F2731-8C4C-4446-A7F0-FEF284989890}" presName="spH" presStyleCnt="0"/>
      <dgm:spPr/>
    </dgm:pt>
    <dgm:pt modelId="{052EA5F5-B62C-4DBA-A78B-79FA2D8AB5B9}" type="pres">
      <dgm:prSet presAssocID="{D29F2731-8C4C-4446-A7F0-FEF284989890}" presName="desTx" presStyleLbl="node1" presStyleIdx="1" presStyleCnt="4" custScaleX="123879">
        <dgm:presLayoutVars>
          <dgm:bulletEnabled val="1"/>
        </dgm:presLayoutVars>
      </dgm:prSet>
      <dgm:spPr/>
    </dgm:pt>
    <dgm:pt modelId="{8F331188-10C8-403F-978A-86E6650A7456}" type="pres">
      <dgm:prSet presAssocID="{D944CB79-5AF5-4E73-A800-84C683401643}" presName="spV" presStyleCnt="0"/>
      <dgm:spPr/>
    </dgm:pt>
    <dgm:pt modelId="{62BEEB11-8E1A-4935-A797-0E9BAC134247}" type="pres">
      <dgm:prSet presAssocID="{FF5FA385-4FEB-4E82-9857-6BDD8E06A564}" presName="linNode" presStyleCnt="0"/>
      <dgm:spPr/>
    </dgm:pt>
    <dgm:pt modelId="{AF87DD71-1594-4681-B56E-ADD87E569934}" type="pres">
      <dgm:prSet presAssocID="{FF5FA385-4FEB-4E82-9857-6BDD8E06A564}" presName="parTx" presStyleLbl="revTx" presStyleIdx="2" presStyleCnt="4">
        <dgm:presLayoutVars>
          <dgm:chMax val="1"/>
          <dgm:bulletEnabled val="1"/>
        </dgm:presLayoutVars>
      </dgm:prSet>
      <dgm:spPr/>
    </dgm:pt>
    <dgm:pt modelId="{E208A976-B309-4D7D-97C4-76A3A9ED85A4}" type="pres">
      <dgm:prSet presAssocID="{FF5FA385-4FEB-4E82-9857-6BDD8E06A564}" presName="bracket" presStyleLbl="parChTrans1D1" presStyleIdx="2" presStyleCnt="4"/>
      <dgm:spPr/>
    </dgm:pt>
    <dgm:pt modelId="{A9F14E1E-DBF0-4552-A765-89B12AE92DC3}" type="pres">
      <dgm:prSet presAssocID="{FF5FA385-4FEB-4E82-9857-6BDD8E06A564}" presName="spH" presStyleCnt="0"/>
      <dgm:spPr/>
    </dgm:pt>
    <dgm:pt modelId="{DD151BD0-B2BB-4F6E-B22F-656D87C62601}" type="pres">
      <dgm:prSet presAssocID="{FF5FA385-4FEB-4E82-9857-6BDD8E06A564}" presName="desTx" presStyleLbl="node1" presStyleIdx="2" presStyleCnt="4" custScaleX="124216">
        <dgm:presLayoutVars>
          <dgm:bulletEnabled val="1"/>
        </dgm:presLayoutVars>
      </dgm:prSet>
      <dgm:spPr/>
    </dgm:pt>
    <dgm:pt modelId="{6A84133E-D17F-4251-9AFE-DEF7003CB367}" type="pres">
      <dgm:prSet presAssocID="{EA21B6F1-AB3F-4AF3-9734-FD5EE2EF8F3E}" presName="spV" presStyleCnt="0"/>
      <dgm:spPr/>
    </dgm:pt>
    <dgm:pt modelId="{C47FCF20-62F7-4822-A644-BCF59ACD1BB0}" type="pres">
      <dgm:prSet presAssocID="{282A8B2C-0C4F-4E0F-94CE-19F5D12F58AC}" presName="linNode" presStyleCnt="0"/>
      <dgm:spPr/>
    </dgm:pt>
    <dgm:pt modelId="{C06B9B60-65CB-4975-88F1-E8AAECFCDBD5}" type="pres">
      <dgm:prSet presAssocID="{282A8B2C-0C4F-4E0F-94CE-19F5D12F58AC}" presName="parTx" presStyleLbl="revTx" presStyleIdx="3" presStyleCnt="4">
        <dgm:presLayoutVars>
          <dgm:chMax val="1"/>
          <dgm:bulletEnabled val="1"/>
        </dgm:presLayoutVars>
      </dgm:prSet>
      <dgm:spPr/>
    </dgm:pt>
    <dgm:pt modelId="{B3400243-6994-4768-B69C-AD6D69350F82}" type="pres">
      <dgm:prSet presAssocID="{282A8B2C-0C4F-4E0F-94CE-19F5D12F58AC}" presName="bracket" presStyleLbl="parChTrans1D1" presStyleIdx="3" presStyleCnt="4"/>
      <dgm:spPr/>
    </dgm:pt>
    <dgm:pt modelId="{8E8109AD-04FB-402C-80E8-E750B7954E7B}" type="pres">
      <dgm:prSet presAssocID="{282A8B2C-0C4F-4E0F-94CE-19F5D12F58AC}" presName="spH" presStyleCnt="0"/>
      <dgm:spPr/>
    </dgm:pt>
    <dgm:pt modelId="{F5952741-3A60-43E3-9A10-6DC3B5C2898B}" type="pres">
      <dgm:prSet presAssocID="{282A8B2C-0C4F-4E0F-94CE-19F5D12F58AC}" presName="desTx" presStyleLbl="node1" presStyleIdx="3" presStyleCnt="4" custScaleX="121702">
        <dgm:presLayoutVars>
          <dgm:bulletEnabled val="1"/>
        </dgm:presLayoutVars>
      </dgm:prSet>
      <dgm:spPr/>
    </dgm:pt>
  </dgm:ptLst>
  <dgm:cxnLst>
    <dgm:cxn modelId="{A4F89103-4725-4AA7-A34A-B61ABAF5ABC7}" srcId="{B1D4274E-A733-4563-A0D7-DD0B7AF43437}" destId="{FF5FA385-4FEB-4E82-9857-6BDD8E06A564}" srcOrd="2" destOrd="0" parTransId="{98C26185-6F3B-44C9-BD3C-12FB7BCD0E23}" sibTransId="{EA21B6F1-AB3F-4AF3-9734-FD5EE2EF8F3E}"/>
    <dgm:cxn modelId="{3C7DCB06-511C-4C04-8BFA-0DE7C111DF40}" type="presOf" srcId="{1AA97F66-9ED2-4F51-BECF-16E581AB15C0}" destId="{052EA5F5-B62C-4DBA-A78B-79FA2D8AB5B9}" srcOrd="0" destOrd="0" presId="urn:diagrams.loki3.com/BracketList"/>
    <dgm:cxn modelId="{287C470D-FF40-454E-8398-166D8B72F6DB}" srcId="{52765CF2-D1B1-4CA0-B923-5C51F6EB9A0A}" destId="{A0D3D5EF-0E62-4BC4-9DFD-7301410FB18B}" srcOrd="0" destOrd="0" parTransId="{41389BF5-DB9A-4FAD-A00E-DBA21EA1B74A}" sibTransId="{AD9DEA84-F42E-4183-BFBB-CFA9351A5345}"/>
    <dgm:cxn modelId="{A0E8290F-7397-40AD-B4A6-509AE16410E0}" srcId="{282A8B2C-0C4F-4E0F-94CE-19F5D12F58AC}" destId="{E63DB6EB-2169-415C-99EE-3D21B5AE3BE4}" srcOrd="1" destOrd="0" parTransId="{E634C506-99A5-4D7B-B42B-67FD42C9F133}" sibTransId="{B9C9EBFC-30A8-496F-9D20-951B5A82A985}"/>
    <dgm:cxn modelId="{D0AA1717-FE14-4EE0-80F1-2E81A580A8DD}" type="presOf" srcId="{FF5FA385-4FEB-4E82-9857-6BDD8E06A564}" destId="{AF87DD71-1594-4681-B56E-ADD87E569934}" srcOrd="0" destOrd="0" presId="urn:diagrams.loki3.com/BracketList"/>
    <dgm:cxn modelId="{20D87B22-D3B6-40CC-AEF2-433CECAC4F27}" type="presOf" srcId="{282A8B2C-0C4F-4E0F-94CE-19F5D12F58AC}" destId="{C06B9B60-65CB-4975-88F1-E8AAECFCDBD5}" srcOrd="0" destOrd="0" presId="urn:diagrams.loki3.com/BracketList"/>
    <dgm:cxn modelId="{BA8BE326-02F1-4391-B24F-40B0AD139893}" type="presOf" srcId="{A0D3D5EF-0E62-4BC4-9DFD-7301410FB18B}" destId="{7BE1A751-96CB-4C88-8EAA-E3D07088A4BA}" srcOrd="0" destOrd="0" presId="urn:diagrams.loki3.com/BracketList"/>
    <dgm:cxn modelId="{667CE632-358D-47A1-A638-B73520CA9970}" type="presOf" srcId="{B699EECD-9E0B-4754-9CCA-3628F5A837F6}" destId="{F5952741-3A60-43E3-9A10-6DC3B5C2898B}" srcOrd="0" destOrd="0" presId="urn:diagrams.loki3.com/BracketList"/>
    <dgm:cxn modelId="{0C1A2D3C-4408-4E93-A175-C705CF12C192}" srcId="{282A8B2C-0C4F-4E0F-94CE-19F5D12F58AC}" destId="{B699EECD-9E0B-4754-9CCA-3628F5A837F6}" srcOrd="0" destOrd="0" parTransId="{6E7A02F8-1DAD-4272-B0EE-473793514189}" sibTransId="{3051326E-FC29-4D64-8A74-26A0A0A08609}"/>
    <dgm:cxn modelId="{A52D643F-9096-4A25-9634-33C19E9418F4}" type="presOf" srcId="{52765CF2-D1B1-4CA0-B923-5C51F6EB9A0A}" destId="{D3B34646-CC40-40FB-B158-B75990347F6C}" srcOrd="0" destOrd="0" presId="urn:diagrams.loki3.com/BracketList"/>
    <dgm:cxn modelId="{C30D3B43-1642-4A3F-AF25-5E810C7438BC}" srcId="{282A8B2C-0C4F-4E0F-94CE-19F5D12F58AC}" destId="{8CE3DD32-315E-4B44-AF4F-CF776C120D10}" srcOrd="2" destOrd="0" parTransId="{FCD0E832-1E92-4E05-8272-183BF99571D0}" sibTransId="{7DBFF299-075C-41C3-99DA-EDF73E406461}"/>
    <dgm:cxn modelId="{8B6F4B43-05F0-42F1-9985-49A029182CE6}" type="presOf" srcId="{D29F2731-8C4C-4446-A7F0-FEF284989890}" destId="{6D7B7199-AD25-4B8D-A4A3-AE7262CB2DB8}" srcOrd="0" destOrd="0" presId="urn:diagrams.loki3.com/BracketList"/>
    <dgm:cxn modelId="{411F456E-3056-40B6-8B92-A4B3A18C9984}" type="presOf" srcId="{E63DB6EB-2169-415C-99EE-3D21B5AE3BE4}" destId="{F5952741-3A60-43E3-9A10-6DC3B5C2898B}" srcOrd="0" destOrd="1" presId="urn:diagrams.loki3.com/BracketList"/>
    <dgm:cxn modelId="{B583B472-B5EE-4420-9EEF-C9957F5F5515}" type="presOf" srcId="{B1D4274E-A733-4563-A0D7-DD0B7AF43437}" destId="{7496CD96-7F24-4D45-A2B8-9F883014226D}" srcOrd="0" destOrd="0" presId="urn:diagrams.loki3.com/BracketList"/>
    <dgm:cxn modelId="{46927C55-711B-487A-ADAE-9FAA922C11EF}" srcId="{D29F2731-8C4C-4446-A7F0-FEF284989890}" destId="{1AA97F66-9ED2-4F51-BECF-16E581AB15C0}" srcOrd="0" destOrd="0" parTransId="{19B12068-714C-48AC-B9F5-60F2185E7D02}" sibTransId="{B282BF5A-5E58-4B1B-96FF-1C2D7203139F}"/>
    <dgm:cxn modelId="{F511817B-DCD5-42A7-B640-D3EE74DBB324}" type="presOf" srcId="{8CE3DD32-315E-4B44-AF4F-CF776C120D10}" destId="{F5952741-3A60-43E3-9A10-6DC3B5C2898B}" srcOrd="0" destOrd="2" presId="urn:diagrams.loki3.com/BracketList"/>
    <dgm:cxn modelId="{CD0D0885-CB53-4D1F-8CF8-90CE4CF97E92}" srcId="{FF5FA385-4FEB-4E82-9857-6BDD8E06A564}" destId="{77C96996-F835-4D48-BE5A-C730DDE9FA34}" srcOrd="0" destOrd="0" parTransId="{61A2BF7E-4A6A-4BB6-A7C1-BE9B90D421A2}" sibTransId="{10D823EE-8094-4E5F-BE80-AB379269C66E}"/>
    <dgm:cxn modelId="{D05D35B7-95E3-47C4-946C-30583FF85D5B}" srcId="{B1D4274E-A733-4563-A0D7-DD0B7AF43437}" destId="{282A8B2C-0C4F-4E0F-94CE-19F5D12F58AC}" srcOrd="3" destOrd="0" parTransId="{38CD9198-CEE3-4E46-B7FB-A6051125F8EF}" sibTransId="{FC576B21-0DEB-4911-825B-1EEBB44165A7}"/>
    <dgm:cxn modelId="{05ED34BE-026C-4C77-B6BD-9F7671636E49}" srcId="{B1D4274E-A733-4563-A0D7-DD0B7AF43437}" destId="{D29F2731-8C4C-4446-A7F0-FEF284989890}" srcOrd="1" destOrd="0" parTransId="{B95495FD-6731-4019-B169-A87D6113E274}" sibTransId="{D944CB79-5AF5-4E73-A800-84C683401643}"/>
    <dgm:cxn modelId="{D91A07C1-6D16-4ECE-8ADF-99B4A934C84D}" srcId="{B1D4274E-A733-4563-A0D7-DD0B7AF43437}" destId="{52765CF2-D1B1-4CA0-B923-5C51F6EB9A0A}" srcOrd="0" destOrd="0" parTransId="{30E7F5B9-F3E9-4D7E-B33E-606E1B8B5021}" sibTransId="{DCA4A3E2-91AC-4BDF-9D98-5EFCA6768F89}"/>
    <dgm:cxn modelId="{4CAA6DD2-A9C7-420C-9B09-9C699E01CA69}" type="presOf" srcId="{77C96996-F835-4D48-BE5A-C730DDE9FA34}" destId="{DD151BD0-B2BB-4F6E-B22F-656D87C62601}" srcOrd="0" destOrd="0" presId="urn:diagrams.loki3.com/BracketList"/>
    <dgm:cxn modelId="{D7B39695-FA4B-4C0B-B001-A09CD8223A9A}" type="presParOf" srcId="{7496CD96-7F24-4D45-A2B8-9F883014226D}" destId="{E983962C-ADBE-4B79-91C8-97641698B5E5}" srcOrd="0" destOrd="0" presId="urn:diagrams.loki3.com/BracketList"/>
    <dgm:cxn modelId="{57843F16-F7CA-4B38-9442-C06F75B89A5E}" type="presParOf" srcId="{E983962C-ADBE-4B79-91C8-97641698B5E5}" destId="{D3B34646-CC40-40FB-B158-B75990347F6C}" srcOrd="0" destOrd="0" presId="urn:diagrams.loki3.com/BracketList"/>
    <dgm:cxn modelId="{C5B575CE-B367-4AA5-A3B7-2C5465ABBB59}" type="presParOf" srcId="{E983962C-ADBE-4B79-91C8-97641698B5E5}" destId="{5B110A41-38CC-4A57-8E6A-89F15A4C6D88}" srcOrd="1" destOrd="0" presId="urn:diagrams.loki3.com/BracketList"/>
    <dgm:cxn modelId="{8D749088-FA07-45EC-BD6F-C31BEAAE2700}" type="presParOf" srcId="{E983962C-ADBE-4B79-91C8-97641698B5E5}" destId="{BDA4DEF6-728B-4261-85D2-6C96094642F2}" srcOrd="2" destOrd="0" presId="urn:diagrams.loki3.com/BracketList"/>
    <dgm:cxn modelId="{61432A90-D6D5-45BE-9FD4-FCA7946B9667}" type="presParOf" srcId="{E983962C-ADBE-4B79-91C8-97641698B5E5}" destId="{7BE1A751-96CB-4C88-8EAA-E3D07088A4BA}" srcOrd="3" destOrd="0" presId="urn:diagrams.loki3.com/BracketList"/>
    <dgm:cxn modelId="{A86F8708-5D27-4ACD-A589-F3032AE6322B}" type="presParOf" srcId="{7496CD96-7F24-4D45-A2B8-9F883014226D}" destId="{F192EBEF-891F-4D62-99FC-04011F74F8B1}" srcOrd="1" destOrd="0" presId="urn:diagrams.loki3.com/BracketList"/>
    <dgm:cxn modelId="{3D1442B1-37CB-442A-9E12-3ED54D9CC1EE}" type="presParOf" srcId="{7496CD96-7F24-4D45-A2B8-9F883014226D}" destId="{A14BC5DF-AB19-4098-B620-043E91259926}" srcOrd="2" destOrd="0" presId="urn:diagrams.loki3.com/BracketList"/>
    <dgm:cxn modelId="{FBA2370A-E5E2-4F63-A81B-B78B13EDDE16}" type="presParOf" srcId="{A14BC5DF-AB19-4098-B620-043E91259926}" destId="{6D7B7199-AD25-4B8D-A4A3-AE7262CB2DB8}" srcOrd="0" destOrd="0" presId="urn:diagrams.loki3.com/BracketList"/>
    <dgm:cxn modelId="{6100D4AD-40C8-4ADF-9F75-AD7607733692}" type="presParOf" srcId="{A14BC5DF-AB19-4098-B620-043E91259926}" destId="{521499AB-27D7-4909-90BD-574A62B39390}" srcOrd="1" destOrd="0" presId="urn:diagrams.loki3.com/BracketList"/>
    <dgm:cxn modelId="{4131986F-C770-4C2A-9882-551B81DD89DD}" type="presParOf" srcId="{A14BC5DF-AB19-4098-B620-043E91259926}" destId="{55D52847-7F66-43C9-80A1-B0611EA552E2}" srcOrd="2" destOrd="0" presId="urn:diagrams.loki3.com/BracketList"/>
    <dgm:cxn modelId="{A164B0E2-F555-4196-867F-C2CA34CAEB86}" type="presParOf" srcId="{A14BC5DF-AB19-4098-B620-043E91259926}" destId="{052EA5F5-B62C-4DBA-A78B-79FA2D8AB5B9}" srcOrd="3" destOrd="0" presId="urn:diagrams.loki3.com/BracketList"/>
    <dgm:cxn modelId="{9F099D9C-D2C7-49F2-AD2B-F6F8BB0A3D46}" type="presParOf" srcId="{7496CD96-7F24-4D45-A2B8-9F883014226D}" destId="{8F331188-10C8-403F-978A-86E6650A7456}" srcOrd="3" destOrd="0" presId="urn:diagrams.loki3.com/BracketList"/>
    <dgm:cxn modelId="{445F1D13-3F15-4512-B285-2178C91D6C94}" type="presParOf" srcId="{7496CD96-7F24-4D45-A2B8-9F883014226D}" destId="{62BEEB11-8E1A-4935-A797-0E9BAC134247}" srcOrd="4" destOrd="0" presId="urn:diagrams.loki3.com/BracketList"/>
    <dgm:cxn modelId="{69A0C12B-CAE6-4D8E-AD9A-4C9E46560BB5}" type="presParOf" srcId="{62BEEB11-8E1A-4935-A797-0E9BAC134247}" destId="{AF87DD71-1594-4681-B56E-ADD87E569934}" srcOrd="0" destOrd="0" presId="urn:diagrams.loki3.com/BracketList"/>
    <dgm:cxn modelId="{6B04ADC1-0840-4552-A872-4AAD4FB97C3C}" type="presParOf" srcId="{62BEEB11-8E1A-4935-A797-0E9BAC134247}" destId="{E208A976-B309-4D7D-97C4-76A3A9ED85A4}" srcOrd="1" destOrd="0" presId="urn:diagrams.loki3.com/BracketList"/>
    <dgm:cxn modelId="{9EEF5C15-9570-4834-959A-656F24651646}" type="presParOf" srcId="{62BEEB11-8E1A-4935-A797-0E9BAC134247}" destId="{A9F14E1E-DBF0-4552-A765-89B12AE92DC3}" srcOrd="2" destOrd="0" presId="urn:diagrams.loki3.com/BracketList"/>
    <dgm:cxn modelId="{B74359D7-83F2-4178-BC62-268FEE9AFFBA}" type="presParOf" srcId="{62BEEB11-8E1A-4935-A797-0E9BAC134247}" destId="{DD151BD0-B2BB-4F6E-B22F-656D87C62601}" srcOrd="3" destOrd="0" presId="urn:diagrams.loki3.com/BracketList"/>
    <dgm:cxn modelId="{4805EF39-27D7-4B19-9391-E1FEC625BAA2}" type="presParOf" srcId="{7496CD96-7F24-4D45-A2B8-9F883014226D}" destId="{6A84133E-D17F-4251-9AFE-DEF7003CB367}" srcOrd="5" destOrd="0" presId="urn:diagrams.loki3.com/BracketList"/>
    <dgm:cxn modelId="{27E62BD9-8B50-4482-A5C8-03FE346896A1}" type="presParOf" srcId="{7496CD96-7F24-4D45-A2B8-9F883014226D}" destId="{C47FCF20-62F7-4822-A644-BCF59ACD1BB0}" srcOrd="6" destOrd="0" presId="urn:diagrams.loki3.com/BracketList"/>
    <dgm:cxn modelId="{FAC8C945-B7B7-45AF-9ABE-D1282099E9E1}" type="presParOf" srcId="{C47FCF20-62F7-4822-A644-BCF59ACD1BB0}" destId="{C06B9B60-65CB-4975-88F1-E8AAECFCDBD5}" srcOrd="0" destOrd="0" presId="urn:diagrams.loki3.com/BracketList"/>
    <dgm:cxn modelId="{8795CAF3-DA36-4CD6-96FB-8365E6BC03C6}" type="presParOf" srcId="{C47FCF20-62F7-4822-A644-BCF59ACD1BB0}" destId="{B3400243-6994-4768-B69C-AD6D69350F82}" srcOrd="1" destOrd="0" presId="urn:diagrams.loki3.com/BracketList"/>
    <dgm:cxn modelId="{3B44E07F-E681-4E77-BAC6-31335390C4BD}" type="presParOf" srcId="{C47FCF20-62F7-4822-A644-BCF59ACD1BB0}" destId="{8E8109AD-04FB-402C-80E8-E750B7954E7B}" srcOrd="2" destOrd="0" presId="urn:diagrams.loki3.com/BracketList"/>
    <dgm:cxn modelId="{E8BBB0DB-C51F-4611-8F0A-61EC114EC2C8}" type="presParOf" srcId="{C47FCF20-62F7-4822-A644-BCF59ACD1BB0}" destId="{F5952741-3A60-43E3-9A10-6DC3B5C2898B}"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FF92511-4AE1-4387-A342-68127D32A3C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8B8E465-1B3E-485D-8135-D0D31601BD9E}">
      <dgm:prSet custT="1"/>
      <dgm:spPr/>
      <dgm:t>
        <a:bodyPr/>
        <a:lstStyle/>
        <a:p>
          <a:pPr>
            <a:lnSpc>
              <a:spcPct val="100000"/>
            </a:lnSpc>
          </a:pPr>
          <a:r>
            <a:rPr lang="en-US" sz="2000" b="1" dirty="0"/>
            <a:t>Suppression feasible in large systems</a:t>
          </a:r>
          <a:endParaRPr lang="en-US" sz="2000" dirty="0"/>
        </a:p>
      </dgm:t>
    </dgm:pt>
    <dgm:pt modelId="{24BC0EE8-9742-4968-850D-A5668E373B3C}" type="parTrans" cxnId="{F9EFC3E5-6C0A-4A5D-BF25-9E19841BCEA3}">
      <dgm:prSet/>
      <dgm:spPr/>
      <dgm:t>
        <a:bodyPr/>
        <a:lstStyle/>
        <a:p>
          <a:endParaRPr lang="en-US"/>
        </a:p>
      </dgm:t>
    </dgm:pt>
    <dgm:pt modelId="{4E63227E-6502-403F-85D0-21CDFA88C106}" type="sibTrans" cxnId="{F9EFC3E5-6C0A-4A5D-BF25-9E19841BCEA3}">
      <dgm:prSet/>
      <dgm:spPr/>
      <dgm:t>
        <a:bodyPr/>
        <a:lstStyle/>
        <a:p>
          <a:endParaRPr lang="en-US"/>
        </a:p>
      </dgm:t>
    </dgm:pt>
    <dgm:pt modelId="{482FC844-4FC3-4159-838B-1689D8A9342E}">
      <dgm:prSet custT="1"/>
      <dgm:spPr/>
      <dgm:t>
        <a:bodyPr/>
        <a:lstStyle/>
        <a:p>
          <a:pPr>
            <a:lnSpc>
              <a:spcPct val="100000"/>
            </a:lnSpc>
          </a:pPr>
          <a:r>
            <a:rPr lang="en-US" sz="2000" b="1" dirty="0"/>
            <a:t>Early detection and response  is critical  </a:t>
          </a:r>
        </a:p>
      </dgm:t>
    </dgm:pt>
    <dgm:pt modelId="{6DD0BD00-234E-43C0-B365-DE653D153A0D}" type="parTrans" cxnId="{42919321-9D62-47A5-9C9D-51042671B837}">
      <dgm:prSet/>
      <dgm:spPr/>
      <dgm:t>
        <a:bodyPr/>
        <a:lstStyle/>
        <a:p>
          <a:endParaRPr lang="en-US"/>
        </a:p>
      </dgm:t>
    </dgm:pt>
    <dgm:pt modelId="{74856F49-6BB2-491D-A5ED-BC4FCDC362E2}" type="sibTrans" cxnId="{42919321-9D62-47A5-9C9D-51042671B837}">
      <dgm:prSet/>
      <dgm:spPr/>
      <dgm:t>
        <a:bodyPr/>
        <a:lstStyle/>
        <a:p>
          <a:endParaRPr lang="en-US"/>
        </a:p>
      </dgm:t>
    </dgm:pt>
    <dgm:pt modelId="{53770E52-B9D1-4BD5-80AF-A64B5DF13DD6}">
      <dgm:prSet custT="1"/>
      <dgm:spPr/>
      <dgm:t>
        <a:bodyPr/>
        <a:lstStyle/>
        <a:p>
          <a:pPr>
            <a:lnSpc>
              <a:spcPct val="100000"/>
            </a:lnSpc>
          </a:pPr>
          <a:r>
            <a:rPr lang="en-US" sz="2000" b="1" dirty="0"/>
            <a:t>Suppression tools and techniques exist</a:t>
          </a:r>
        </a:p>
      </dgm:t>
    </dgm:pt>
    <dgm:pt modelId="{7E70F1E1-6C2E-4935-8EC4-32CBEC5BFAEF}" type="parTrans" cxnId="{1E4A0D64-E201-4022-AA4E-31EF7F6AE0C5}">
      <dgm:prSet/>
      <dgm:spPr/>
      <dgm:t>
        <a:bodyPr/>
        <a:lstStyle/>
        <a:p>
          <a:endParaRPr lang="en-US"/>
        </a:p>
      </dgm:t>
    </dgm:pt>
    <dgm:pt modelId="{20F5411F-73EB-4C03-BA98-32B791E5A576}" type="sibTrans" cxnId="{1E4A0D64-E201-4022-AA4E-31EF7F6AE0C5}">
      <dgm:prSet/>
      <dgm:spPr/>
      <dgm:t>
        <a:bodyPr/>
        <a:lstStyle/>
        <a:p>
          <a:endParaRPr lang="en-US"/>
        </a:p>
      </dgm:t>
    </dgm:pt>
    <dgm:pt modelId="{9C74131A-C36D-4915-8BBB-2BE88D3E9059}">
      <dgm:prSet custT="1"/>
      <dgm:spPr/>
      <dgm:t>
        <a:bodyPr/>
        <a:lstStyle/>
        <a:p>
          <a:pPr>
            <a:lnSpc>
              <a:spcPct val="100000"/>
            </a:lnSpc>
          </a:pPr>
          <a:r>
            <a:rPr lang="en-US" sz="2000" b="1" dirty="0"/>
            <a:t>Maximize effort early – continue until below target</a:t>
          </a:r>
        </a:p>
      </dgm:t>
    </dgm:pt>
    <dgm:pt modelId="{04BA2730-CDE2-45FC-8C8B-3B9499C43AE0}" type="parTrans" cxnId="{E3DB7FA9-292F-481E-B658-6C4D58EC9063}">
      <dgm:prSet/>
      <dgm:spPr/>
      <dgm:t>
        <a:bodyPr/>
        <a:lstStyle/>
        <a:p>
          <a:endParaRPr lang="en-US"/>
        </a:p>
      </dgm:t>
    </dgm:pt>
    <dgm:pt modelId="{5ED9A119-624B-4615-A03F-00557E69C62A}" type="sibTrans" cxnId="{E3DB7FA9-292F-481E-B658-6C4D58EC9063}">
      <dgm:prSet/>
      <dgm:spPr/>
      <dgm:t>
        <a:bodyPr/>
        <a:lstStyle/>
        <a:p>
          <a:endParaRPr lang="en-US"/>
        </a:p>
      </dgm:t>
    </dgm:pt>
    <dgm:pt modelId="{11736906-01D7-43F5-85E2-45D454D8CAB9}">
      <dgm:prSet custT="1"/>
      <dgm:spPr/>
      <dgm:t>
        <a:bodyPr/>
        <a:lstStyle/>
        <a:p>
          <a:pPr>
            <a:lnSpc>
              <a:spcPct val="100000"/>
            </a:lnSpc>
          </a:pPr>
          <a:r>
            <a:rPr lang="en-US" sz="2000" b="1" dirty="0"/>
            <a:t>Reduced effort may be sustainable if continuous</a:t>
          </a:r>
        </a:p>
      </dgm:t>
    </dgm:pt>
    <dgm:pt modelId="{F4D4E36E-9E3A-4593-91A9-F0E1C0D1A2C9}" type="parTrans" cxnId="{B497ACAE-BDFC-4473-80B1-28CEE91C0906}">
      <dgm:prSet/>
      <dgm:spPr/>
      <dgm:t>
        <a:bodyPr/>
        <a:lstStyle/>
        <a:p>
          <a:endParaRPr lang="en-US"/>
        </a:p>
      </dgm:t>
    </dgm:pt>
    <dgm:pt modelId="{1A474A58-46C0-43D6-9985-27185ABE042E}" type="sibTrans" cxnId="{B497ACAE-BDFC-4473-80B1-28CEE91C0906}">
      <dgm:prSet/>
      <dgm:spPr/>
      <dgm:t>
        <a:bodyPr/>
        <a:lstStyle/>
        <a:p>
          <a:endParaRPr lang="en-US"/>
        </a:p>
      </dgm:t>
    </dgm:pt>
    <dgm:pt modelId="{EDCFFD9B-A927-42B3-B092-047ADBD6D653}">
      <dgm:prSet custT="1"/>
      <dgm:spPr/>
      <dgm:t>
        <a:bodyPr/>
        <a:lstStyle/>
        <a:p>
          <a:pPr>
            <a:lnSpc>
              <a:spcPct val="100000"/>
            </a:lnSpc>
          </a:pPr>
          <a:r>
            <a:rPr lang="en-US" sz="2000" b="1" dirty="0"/>
            <a:t>Eradication unlikely – prepare for the long-term</a:t>
          </a:r>
        </a:p>
      </dgm:t>
    </dgm:pt>
    <dgm:pt modelId="{5059D18A-78A2-4A11-8C3B-298F62142F8D}" type="parTrans" cxnId="{F2AA9D86-7CB7-4F48-87CF-7A7ECBDD765C}">
      <dgm:prSet/>
      <dgm:spPr/>
      <dgm:t>
        <a:bodyPr/>
        <a:lstStyle/>
        <a:p>
          <a:endParaRPr lang="en-US"/>
        </a:p>
      </dgm:t>
    </dgm:pt>
    <dgm:pt modelId="{183E3E47-E188-4D4B-9A0A-2BB6EB2F2ECC}" type="sibTrans" cxnId="{F2AA9D86-7CB7-4F48-87CF-7A7ECBDD765C}">
      <dgm:prSet/>
      <dgm:spPr/>
      <dgm:t>
        <a:bodyPr/>
        <a:lstStyle/>
        <a:p>
          <a:endParaRPr lang="en-US"/>
        </a:p>
      </dgm:t>
    </dgm:pt>
    <dgm:pt modelId="{636EF0F1-172E-4C87-813C-0C56F03B0B06}" type="pres">
      <dgm:prSet presAssocID="{4FF92511-4AE1-4387-A342-68127D32A3C2}" presName="root" presStyleCnt="0">
        <dgm:presLayoutVars>
          <dgm:dir/>
          <dgm:resizeHandles val="exact"/>
        </dgm:presLayoutVars>
      </dgm:prSet>
      <dgm:spPr/>
    </dgm:pt>
    <dgm:pt modelId="{9150F4EB-C70C-4BE3-BE57-14C6363EB83C}" type="pres">
      <dgm:prSet presAssocID="{18B8E465-1B3E-485D-8135-D0D31601BD9E}" presName="compNode" presStyleCnt="0"/>
      <dgm:spPr/>
    </dgm:pt>
    <dgm:pt modelId="{24C195B1-B949-4240-9AAF-1C4CFBB868CE}" type="pres">
      <dgm:prSet presAssocID="{18B8E465-1B3E-485D-8135-D0D31601BD9E}" presName="iconRect" presStyleLbl="node1" presStyleIdx="0" presStyleCnt="6" custScaleX="222222" custScaleY="257342" custLinFactNeighborX="-47200" custLinFactNeighborY="-329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ishing outline"/>
        </a:ext>
      </dgm:extLst>
    </dgm:pt>
    <dgm:pt modelId="{CDC9ACB7-85F9-475B-AC95-C0E6A4316880}" type="pres">
      <dgm:prSet presAssocID="{18B8E465-1B3E-485D-8135-D0D31601BD9E}" presName="spaceRect" presStyleCnt="0"/>
      <dgm:spPr/>
    </dgm:pt>
    <dgm:pt modelId="{82D38780-A364-4E8D-BF4D-BFE2AC7D2D1B}" type="pres">
      <dgm:prSet presAssocID="{18B8E465-1B3E-485D-8135-D0D31601BD9E}" presName="textRect" presStyleLbl="revTx" presStyleIdx="0" presStyleCnt="6" custScaleX="106889" custScaleY="158914" custLinFactNeighborX="-58255" custLinFactNeighborY="31024">
        <dgm:presLayoutVars>
          <dgm:chMax val="1"/>
          <dgm:chPref val="1"/>
        </dgm:presLayoutVars>
      </dgm:prSet>
      <dgm:spPr/>
    </dgm:pt>
    <dgm:pt modelId="{15C990C7-2F68-48E3-8E27-B63AFD38000B}" type="pres">
      <dgm:prSet presAssocID="{4E63227E-6502-403F-85D0-21CDFA88C106}" presName="sibTrans" presStyleCnt="0"/>
      <dgm:spPr/>
    </dgm:pt>
    <dgm:pt modelId="{49D5C18D-2586-4E1E-8FF7-6974A6FA0703}" type="pres">
      <dgm:prSet presAssocID="{482FC844-4FC3-4159-838B-1689D8A9342E}" presName="compNode" presStyleCnt="0"/>
      <dgm:spPr/>
    </dgm:pt>
    <dgm:pt modelId="{FAE8035A-B10B-4DD1-B0B9-C8E88E3981E3}" type="pres">
      <dgm:prSet presAssocID="{482FC844-4FC3-4159-838B-1689D8A9342E}" presName="iconRect" presStyleLbl="node1" presStyleIdx="1" presStyleCnt="6" custScaleX="191244" custScaleY="234372" custLinFactNeighborX="-40141" custLinFactNeighborY="-745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inoculars outline"/>
        </a:ext>
      </dgm:extLst>
    </dgm:pt>
    <dgm:pt modelId="{1483E73F-7747-489E-BB6F-60937673650B}" type="pres">
      <dgm:prSet presAssocID="{482FC844-4FC3-4159-838B-1689D8A9342E}" presName="spaceRect" presStyleCnt="0"/>
      <dgm:spPr/>
    </dgm:pt>
    <dgm:pt modelId="{1B5D56AA-D4CE-48BA-95E0-B67047F5CD8E}" type="pres">
      <dgm:prSet presAssocID="{482FC844-4FC3-4159-838B-1689D8A9342E}" presName="textRect" presStyleLbl="revTx" presStyleIdx="1" presStyleCnt="6" custScaleX="113073" custScaleY="145163" custLinFactNeighborX="-19499" custLinFactNeighborY="26546">
        <dgm:presLayoutVars>
          <dgm:chMax val="1"/>
          <dgm:chPref val="1"/>
        </dgm:presLayoutVars>
      </dgm:prSet>
      <dgm:spPr/>
    </dgm:pt>
    <dgm:pt modelId="{8C685322-A348-4480-B5D2-FE1C16419103}" type="pres">
      <dgm:prSet presAssocID="{74856F49-6BB2-491D-A5ED-BC4FCDC362E2}" presName="sibTrans" presStyleCnt="0"/>
      <dgm:spPr/>
    </dgm:pt>
    <dgm:pt modelId="{5F22ACE6-C47F-4174-B986-F27588F13B10}" type="pres">
      <dgm:prSet presAssocID="{53770E52-B9D1-4BD5-80AF-A64B5DF13DD6}" presName="compNode" presStyleCnt="0"/>
      <dgm:spPr/>
    </dgm:pt>
    <dgm:pt modelId="{696388A5-F3CC-4AF7-A686-76CC073A8E8A}" type="pres">
      <dgm:prSet presAssocID="{53770E52-B9D1-4BD5-80AF-A64B5DF13DD6}" presName="iconRect" presStyleLbl="node1" presStyleIdx="2" presStyleCnt="6" custScaleX="208219" custScaleY="203903" custLinFactNeighborX="-1166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 b="-1000"/>
          </a:stretch>
        </a:blipFill>
      </dgm:spPr>
      <dgm:extLst>
        <a:ext uri="{E40237B7-FDA0-4F09-8148-C483321AD2D9}">
          <dgm14:cNvPr xmlns:dgm14="http://schemas.microsoft.com/office/drawing/2010/diagram" id="0" name="" descr="Tools with solid fill"/>
        </a:ext>
      </dgm:extLst>
    </dgm:pt>
    <dgm:pt modelId="{CCABF6BF-A28A-437B-B2A1-6924BEA03FB7}" type="pres">
      <dgm:prSet presAssocID="{53770E52-B9D1-4BD5-80AF-A64B5DF13DD6}" presName="spaceRect" presStyleCnt="0"/>
      <dgm:spPr/>
    </dgm:pt>
    <dgm:pt modelId="{109B15BE-BAD5-4525-8564-3DCC452C64A3}" type="pres">
      <dgm:prSet presAssocID="{53770E52-B9D1-4BD5-80AF-A64B5DF13DD6}" presName="textRect" presStyleLbl="revTx" presStyleIdx="2" presStyleCnt="6" custScaleY="161345" custLinFactNeighborX="-8104" custLinFactNeighborY="44415">
        <dgm:presLayoutVars>
          <dgm:chMax val="1"/>
          <dgm:chPref val="1"/>
        </dgm:presLayoutVars>
      </dgm:prSet>
      <dgm:spPr/>
    </dgm:pt>
    <dgm:pt modelId="{03B8DBB0-17C0-4CEE-8C5F-8F63833309B4}" type="pres">
      <dgm:prSet presAssocID="{20F5411F-73EB-4C03-BA98-32B791E5A576}" presName="sibTrans" presStyleCnt="0"/>
      <dgm:spPr/>
    </dgm:pt>
    <dgm:pt modelId="{91F9728A-3653-4AFA-8DDA-A1014A9F0E28}" type="pres">
      <dgm:prSet presAssocID="{9C74131A-C36D-4915-8BBB-2BE88D3E9059}" presName="compNode" presStyleCnt="0"/>
      <dgm:spPr/>
    </dgm:pt>
    <dgm:pt modelId="{51A49D53-5F5A-4A7C-A437-66E9EFD6EBA8}" type="pres">
      <dgm:prSet presAssocID="{9C74131A-C36D-4915-8BBB-2BE88D3E9059}" presName="iconRect" presStyleLbl="node1" presStyleIdx="3" presStyleCnt="6" custScaleX="224863" custScaleY="207627" custLinFactNeighborX="26752" custLinFactNeighborY="-1192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ody builder outline"/>
        </a:ext>
      </dgm:extLst>
    </dgm:pt>
    <dgm:pt modelId="{E02C1801-A96C-4D5E-AE5F-B2B8E2213AA5}" type="pres">
      <dgm:prSet presAssocID="{9C74131A-C36D-4915-8BBB-2BE88D3E9059}" presName="spaceRect" presStyleCnt="0"/>
      <dgm:spPr/>
    </dgm:pt>
    <dgm:pt modelId="{7C9A26E4-6A0D-45E1-BBAF-6E6E776D002C}" type="pres">
      <dgm:prSet presAssocID="{9C74131A-C36D-4915-8BBB-2BE88D3E9059}" presName="textRect" presStyleLbl="revTx" presStyleIdx="3" presStyleCnt="6" custScaleX="132072" custScaleY="163299" custLinFactNeighborX="13809" custLinFactNeighborY="44685">
        <dgm:presLayoutVars>
          <dgm:chMax val="1"/>
          <dgm:chPref val="1"/>
        </dgm:presLayoutVars>
      </dgm:prSet>
      <dgm:spPr/>
    </dgm:pt>
    <dgm:pt modelId="{8FF9F143-97AD-4C21-945C-3CD41304E91E}" type="pres">
      <dgm:prSet presAssocID="{5ED9A119-624B-4615-A03F-00557E69C62A}" presName="sibTrans" presStyleCnt="0"/>
      <dgm:spPr/>
    </dgm:pt>
    <dgm:pt modelId="{8EB9B6A3-2DE7-4786-9F70-7150138BD954}" type="pres">
      <dgm:prSet presAssocID="{11736906-01D7-43F5-85E2-45D454D8CAB9}" presName="compNode" presStyleCnt="0"/>
      <dgm:spPr/>
    </dgm:pt>
    <dgm:pt modelId="{8F70A5C2-C0D7-41AC-9512-029415923DE7}" type="pres">
      <dgm:prSet presAssocID="{11736906-01D7-43F5-85E2-45D454D8CAB9}" presName="iconRect" presStyleLbl="node1" presStyleIdx="4" presStyleCnt="6" custScaleX="243443" custScaleY="240528" custLinFactNeighborX="57280" custLinFactNeighborY="539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r graph with downward trend outline"/>
        </a:ext>
      </dgm:extLst>
    </dgm:pt>
    <dgm:pt modelId="{BA3C8372-3F74-4CDB-BE6B-FC24266513B2}" type="pres">
      <dgm:prSet presAssocID="{11736906-01D7-43F5-85E2-45D454D8CAB9}" presName="spaceRect" presStyleCnt="0"/>
      <dgm:spPr/>
    </dgm:pt>
    <dgm:pt modelId="{0B4D20DC-23E4-4794-B554-84B1E09C016D}" type="pres">
      <dgm:prSet presAssocID="{11736906-01D7-43F5-85E2-45D454D8CAB9}" presName="textRect" presStyleLbl="revTx" presStyleIdx="4" presStyleCnt="6" custScaleX="115695" custScaleY="163851" custLinFactNeighborX="25847" custLinFactNeighborY="42082">
        <dgm:presLayoutVars>
          <dgm:chMax val="1"/>
          <dgm:chPref val="1"/>
        </dgm:presLayoutVars>
      </dgm:prSet>
      <dgm:spPr/>
    </dgm:pt>
    <dgm:pt modelId="{780D2CA7-3C52-4D4A-BA84-15F67089229D}" type="pres">
      <dgm:prSet presAssocID="{1A474A58-46C0-43D6-9985-27185ABE042E}" presName="sibTrans" presStyleCnt="0"/>
      <dgm:spPr/>
    </dgm:pt>
    <dgm:pt modelId="{A49ECC5E-9953-4D1F-88DD-0B7062D1568B}" type="pres">
      <dgm:prSet presAssocID="{EDCFFD9B-A927-42B3-B092-047ADBD6D653}" presName="compNode" presStyleCnt="0"/>
      <dgm:spPr/>
    </dgm:pt>
    <dgm:pt modelId="{445680B6-013E-46C7-A4DD-BFA0C1EB9CD8}" type="pres">
      <dgm:prSet presAssocID="{EDCFFD9B-A927-42B3-B092-047ADBD6D653}" presName="iconRect" presStyleLbl="node1" presStyleIdx="5" presStyleCnt="6" custScaleX="220066" custScaleY="209852" custLinFactX="20312" custLinFactNeighborX="10000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Dead Fish Skeleton outline"/>
        </a:ext>
      </dgm:extLst>
    </dgm:pt>
    <dgm:pt modelId="{64E433A1-0CFC-41C4-BB01-DFBDBD53D2F1}" type="pres">
      <dgm:prSet presAssocID="{EDCFFD9B-A927-42B3-B092-047ADBD6D653}" presName="spaceRect" presStyleCnt="0"/>
      <dgm:spPr/>
    </dgm:pt>
    <dgm:pt modelId="{D7F51C3F-C160-4034-8199-ADBAF8857244}" type="pres">
      <dgm:prSet presAssocID="{EDCFFD9B-A927-42B3-B092-047ADBD6D653}" presName="textRect" presStyleLbl="revTx" presStyleIdx="5" presStyleCnt="6" custScaleX="106857" custScaleY="160027" custLinFactNeighborX="53732" custLinFactNeighborY="37409">
        <dgm:presLayoutVars>
          <dgm:chMax val="1"/>
          <dgm:chPref val="1"/>
        </dgm:presLayoutVars>
      </dgm:prSet>
      <dgm:spPr/>
    </dgm:pt>
  </dgm:ptLst>
  <dgm:cxnLst>
    <dgm:cxn modelId="{42919321-9D62-47A5-9C9D-51042671B837}" srcId="{4FF92511-4AE1-4387-A342-68127D32A3C2}" destId="{482FC844-4FC3-4159-838B-1689D8A9342E}" srcOrd="1" destOrd="0" parTransId="{6DD0BD00-234E-43C0-B365-DE653D153A0D}" sibTransId="{74856F49-6BB2-491D-A5ED-BC4FCDC362E2}"/>
    <dgm:cxn modelId="{1E4A0D64-E201-4022-AA4E-31EF7F6AE0C5}" srcId="{4FF92511-4AE1-4387-A342-68127D32A3C2}" destId="{53770E52-B9D1-4BD5-80AF-A64B5DF13DD6}" srcOrd="2" destOrd="0" parTransId="{7E70F1E1-6C2E-4935-8EC4-32CBEC5BFAEF}" sibTransId="{20F5411F-73EB-4C03-BA98-32B791E5A576}"/>
    <dgm:cxn modelId="{BCB56376-913D-4FE9-A6E4-5E414A27D837}" type="presOf" srcId="{53770E52-B9D1-4BD5-80AF-A64B5DF13DD6}" destId="{109B15BE-BAD5-4525-8564-3DCC452C64A3}" srcOrd="0" destOrd="0" presId="urn:microsoft.com/office/officeart/2018/2/layout/IconLabelList"/>
    <dgm:cxn modelId="{A280A65A-EE93-4A3F-A9C5-CFE09A087DDD}" type="presOf" srcId="{4FF92511-4AE1-4387-A342-68127D32A3C2}" destId="{636EF0F1-172E-4C87-813C-0C56F03B0B06}" srcOrd="0" destOrd="0" presId="urn:microsoft.com/office/officeart/2018/2/layout/IconLabelList"/>
    <dgm:cxn modelId="{F2AA9D86-7CB7-4F48-87CF-7A7ECBDD765C}" srcId="{4FF92511-4AE1-4387-A342-68127D32A3C2}" destId="{EDCFFD9B-A927-42B3-B092-047ADBD6D653}" srcOrd="5" destOrd="0" parTransId="{5059D18A-78A2-4A11-8C3B-298F62142F8D}" sibTransId="{183E3E47-E188-4D4B-9A0A-2BB6EB2F2ECC}"/>
    <dgm:cxn modelId="{FB34EF95-826F-4741-B864-4B4ABFB0D217}" type="presOf" srcId="{9C74131A-C36D-4915-8BBB-2BE88D3E9059}" destId="{7C9A26E4-6A0D-45E1-BBAF-6E6E776D002C}" srcOrd="0" destOrd="0" presId="urn:microsoft.com/office/officeart/2018/2/layout/IconLabelList"/>
    <dgm:cxn modelId="{E3DB7FA9-292F-481E-B658-6C4D58EC9063}" srcId="{4FF92511-4AE1-4387-A342-68127D32A3C2}" destId="{9C74131A-C36D-4915-8BBB-2BE88D3E9059}" srcOrd="3" destOrd="0" parTransId="{04BA2730-CDE2-45FC-8C8B-3B9499C43AE0}" sibTransId="{5ED9A119-624B-4615-A03F-00557E69C62A}"/>
    <dgm:cxn modelId="{B497ACAE-BDFC-4473-80B1-28CEE91C0906}" srcId="{4FF92511-4AE1-4387-A342-68127D32A3C2}" destId="{11736906-01D7-43F5-85E2-45D454D8CAB9}" srcOrd="4" destOrd="0" parTransId="{F4D4E36E-9E3A-4593-91A9-F0E1C0D1A2C9}" sibTransId="{1A474A58-46C0-43D6-9985-27185ABE042E}"/>
    <dgm:cxn modelId="{2324DAB1-D179-4829-A56B-A413CD359D84}" type="presOf" srcId="{482FC844-4FC3-4159-838B-1689D8A9342E}" destId="{1B5D56AA-D4CE-48BA-95E0-B67047F5CD8E}" srcOrd="0" destOrd="0" presId="urn:microsoft.com/office/officeart/2018/2/layout/IconLabelList"/>
    <dgm:cxn modelId="{7E4199C8-66C4-42E0-BB62-63F3059FEFDA}" type="presOf" srcId="{EDCFFD9B-A927-42B3-B092-047ADBD6D653}" destId="{D7F51C3F-C160-4034-8199-ADBAF8857244}" srcOrd="0" destOrd="0" presId="urn:microsoft.com/office/officeart/2018/2/layout/IconLabelList"/>
    <dgm:cxn modelId="{66ED6FCD-4B2D-4032-A44C-4A2074E0D91D}" type="presOf" srcId="{11736906-01D7-43F5-85E2-45D454D8CAB9}" destId="{0B4D20DC-23E4-4794-B554-84B1E09C016D}" srcOrd="0" destOrd="0" presId="urn:microsoft.com/office/officeart/2018/2/layout/IconLabelList"/>
    <dgm:cxn modelId="{93D13FD7-175C-4C49-9302-60F5BD9D4A6E}" type="presOf" srcId="{18B8E465-1B3E-485D-8135-D0D31601BD9E}" destId="{82D38780-A364-4E8D-BF4D-BFE2AC7D2D1B}" srcOrd="0" destOrd="0" presId="urn:microsoft.com/office/officeart/2018/2/layout/IconLabelList"/>
    <dgm:cxn modelId="{F9EFC3E5-6C0A-4A5D-BF25-9E19841BCEA3}" srcId="{4FF92511-4AE1-4387-A342-68127D32A3C2}" destId="{18B8E465-1B3E-485D-8135-D0D31601BD9E}" srcOrd="0" destOrd="0" parTransId="{24BC0EE8-9742-4968-850D-A5668E373B3C}" sibTransId="{4E63227E-6502-403F-85D0-21CDFA88C106}"/>
    <dgm:cxn modelId="{F901AD19-53FB-492E-8E4D-8685957CEF57}" type="presParOf" srcId="{636EF0F1-172E-4C87-813C-0C56F03B0B06}" destId="{9150F4EB-C70C-4BE3-BE57-14C6363EB83C}" srcOrd="0" destOrd="0" presId="urn:microsoft.com/office/officeart/2018/2/layout/IconLabelList"/>
    <dgm:cxn modelId="{F9EB6E4E-37B7-4C6E-B23A-AC8CCBDC6F7B}" type="presParOf" srcId="{9150F4EB-C70C-4BE3-BE57-14C6363EB83C}" destId="{24C195B1-B949-4240-9AAF-1C4CFBB868CE}" srcOrd="0" destOrd="0" presId="urn:microsoft.com/office/officeart/2018/2/layout/IconLabelList"/>
    <dgm:cxn modelId="{CCD8BC5E-B6DE-4476-828E-8164ED2DCFA5}" type="presParOf" srcId="{9150F4EB-C70C-4BE3-BE57-14C6363EB83C}" destId="{CDC9ACB7-85F9-475B-AC95-C0E6A4316880}" srcOrd="1" destOrd="0" presId="urn:microsoft.com/office/officeart/2018/2/layout/IconLabelList"/>
    <dgm:cxn modelId="{36B2C0C6-C4CA-4AD9-8DFD-1CB695CEA69B}" type="presParOf" srcId="{9150F4EB-C70C-4BE3-BE57-14C6363EB83C}" destId="{82D38780-A364-4E8D-BF4D-BFE2AC7D2D1B}" srcOrd="2" destOrd="0" presId="urn:microsoft.com/office/officeart/2018/2/layout/IconLabelList"/>
    <dgm:cxn modelId="{588568BF-346E-480E-B5B0-77480B56C917}" type="presParOf" srcId="{636EF0F1-172E-4C87-813C-0C56F03B0B06}" destId="{15C990C7-2F68-48E3-8E27-B63AFD38000B}" srcOrd="1" destOrd="0" presId="urn:microsoft.com/office/officeart/2018/2/layout/IconLabelList"/>
    <dgm:cxn modelId="{87FDFA72-8C1E-4275-92C6-CFEC55E005FF}" type="presParOf" srcId="{636EF0F1-172E-4C87-813C-0C56F03B0B06}" destId="{49D5C18D-2586-4E1E-8FF7-6974A6FA0703}" srcOrd="2" destOrd="0" presId="urn:microsoft.com/office/officeart/2018/2/layout/IconLabelList"/>
    <dgm:cxn modelId="{65332A0B-C68C-46AD-84EB-A239A4D68364}" type="presParOf" srcId="{49D5C18D-2586-4E1E-8FF7-6974A6FA0703}" destId="{FAE8035A-B10B-4DD1-B0B9-C8E88E3981E3}" srcOrd="0" destOrd="0" presId="urn:microsoft.com/office/officeart/2018/2/layout/IconLabelList"/>
    <dgm:cxn modelId="{B748BAF5-2DE0-487C-A389-ACA453577150}" type="presParOf" srcId="{49D5C18D-2586-4E1E-8FF7-6974A6FA0703}" destId="{1483E73F-7747-489E-BB6F-60937673650B}" srcOrd="1" destOrd="0" presId="urn:microsoft.com/office/officeart/2018/2/layout/IconLabelList"/>
    <dgm:cxn modelId="{857DD61B-4824-40E4-8720-A2E1425E021E}" type="presParOf" srcId="{49D5C18D-2586-4E1E-8FF7-6974A6FA0703}" destId="{1B5D56AA-D4CE-48BA-95E0-B67047F5CD8E}" srcOrd="2" destOrd="0" presId="urn:microsoft.com/office/officeart/2018/2/layout/IconLabelList"/>
    <dgm:cxn modelId="{2C2A5228-9F60-4404-BCED-E1F208055797}" type="presParOf" srcId="{636EF0F1-172E-4C87-813C-0C56F03B0B06}" destId="{8C685322-A348-4480-B5D2-FE1C16419103}" srcOrd="3" destOrd="0" presId="urn:microsoft.com/office/officeart/2018/2/layout/IconLabelList"/>
    <dgm:cxn modelId="{47AC6F3E-A8DF-47A6-93DC-8A34A64B8F3A}" type="presParOf" srcId="{636EF0F1-172E-4C87-813C-0C56F03B0B06}" destId="{5F22ACE6-C47F-4174-B986-F27588F13B10}" srcOrd="4" destOrd="0" presId="urn:microsoft.com/office/officeart/2018/2/layout/IconLabelList"/>
    <dgm:cxn modelId="{E7DF1341-DA5A-493E-A14B-0BB6A4B572EF}" type="presParOf" srcId="{5F22ACE6-C47F-4174-B986-F27588F13B10}" destId="{696388A5-F3CC-4AF7-A686-76CC073A8E8A}" srcOrd="0" destOrd="0" presId="urn:microsoft.com/office/officeart/2018/2/layout/IconLabelList"/>
    <dgm:cxn modelId="{9EBB52A8-ED0A-4BC0-BDF2-4ACC5BCB1A28}" type="presParOf" srcId="{5F22ACE6-C47F-4174-B986-F27588F13B10}" destId="{CCABF6BF-A28A-437B-B2A1-6924BEA03FB7}" srcOrd="1" destOrd="0" presId="urn:microsoft.com/office/officeart/2018/2/layout/IconLabelList"/>
    <dgm:cxn modelId="{BA5D8A03-E92F-4747-9477-DC36B3B34CF5}" type="presParOf" srcId="{5F22ACE6-C47F-4174-B986-F27588F13B10}" destId="{109B15BE-BAD5-4525-8564-3DCC452C64A3}" srcOrd="2" destOrd="0" presId="urn:microsoft.com/office/officeart/2018/2/layout/IconLabelList"/>
    <dgm:cxn modelId="{7694B4BC-5C36-4AFE-8E51-832E26F2788E}" type="presParOf" srcId="{636EF0F1-172E-4C87-813C-0C56F03B0B06}" destId="{03B8DBB0-17C0-4CEE-8C5F-8F63833309B4}" srcOrd="5" destOrd="0" presId="urn:microsoft.com/office/officeart/2018/2/layout/IconLabelList"/>
    <dgm:cxn modelId="{C33FD210-0A14-4E29-A296-4CF119853DF5}" type="presParOf" srcId="{636EF0F1-172E-4C87-813C-0C56F03B0B06}" destId="{91F9728A-3653-4AFA-8DDA-A1014A9F0E28}" srcOrd="6" destOrd="0" presId="urn:microsoft.com/office/officeart/2018/2/layout/IconLabelList"/>
    <dgm:cxn modelId="{BC4DA7ED-742E-4EC3-8FC1-730B98B1BC77}" type="presParOf" srcId="{91F9728A-3653-4AFA-8DDA-A1014A9F0E28}" destId="{51A49D53-5F5A-4A7C-A437-66E9EFD6EBA8}" srcOrd="0" destOrd="0" presId="urn:microsoft.com/office/officeart/2018/2/layout/IconLabelList"/>
    <dgm:cxn modelId="{024AE5D0-D3A0-462F-969E-84C8FEE42CE2}" type="presParOf" srcId="{91F9728A-3653-4AFA-8DDA-A1014A9F0E28}" destId="{E02C1801-A96C-4D5E-AE5F-B2B8E2213AA5}" srcOrd="1" destOrd="0" presId="urn:microsoft.com/office/officeart/2018/2/layout/IconLabelList"/>
    <dgm:cxn modelId="{245D626B-3E3D-450F-9848-4D091A810216}" type="presParOf" srcId="{91F9728A-3653-4AFA-8DDA-A1014A9F0E28}" destId="{7C9A26E4-6A0D-45E1-BBAF-6E6E776D002C}" srcOrd="2" destOrd="0" presId="urn:microsoft.com/office/officeart/2018/2/layout/IconLabelList"/>
    <dgm:cxn modelId="{BC181BE8-9E01-4B7F-B1D8-D8D11907AA2A}" type="presParOf" srcId="{636EF0F1-172E-4C87-813C-0C56F03B0B06}" destId="{8FF9F143-97AD-4C21-945C-3CD41304E91E}" srcOrd="7" destOrd="0" presId="urn:microsoft.com/office/officeart/2018/2/layout/IconLabelList"/>
    <dgm:cxn modelId="{FB6E0408-F3D1-48E7-8D81-F03672DED18F}" type="presParOf" srcId="{636EF0F1-172E-4C87-813C-0C56F03B0B06}" destId="{8EB9B6A3-2DE7-4786-9F70-7150138BD954}" srcOrd="8" destOrd="0" presId="urn:microsoft.com/office/officeart/2018/2/layout/IconLabelList"/>
    <dgm:cxn modelId="{5DC9B6D0-5CB5-4E04-8891-99D010980B2A}" type="presParOf" srcId="{8EB9B6A3-2DE7-4786-9F70-7150138BD954}" destId="{8F70A5C2-C0D7-41AC-9512-029415923DE7}" srcOrd="0" destOrd="0" presId="urn:microsoft.com/office/officeart/2018/2/layout/IconLabelList"/>
    <dgm:cxn modelId="{07938A0B-B995-4A19-8B78-783988192667}" type="presParOf" srcId="{8EB9B6A3-2DE7-4786-9F70-7150138BD954}" destId="{BA3C8372-3F74-4CDB-BE6B-FC24266513B2}" srcOrd="1" destOrd="0" presId="urn:microsoft.com/office/officeart/2018/2/layout/IconLabelList"/>
    <dgm:cxn modelId="{9267D45F-6307-41DA-99E0-A659436F0030}" type="presParOf" srcId="{8EB9B6A3-2DE7-4786-9F70-7150138BD954}" destId="{0B4D20DC-23E4-4794-B554-84B1E09C016D}" srcOrd="2" destOrd="0" presId="urn:microsoft.com/office/officeart/2018/2/layout/IconLabelList"/>
    <dgm:cxn modelId="{A7294D81-5D06-49E0-9623-29E321122E68}" type="presParOf" srcId="{636EF0F1-172E-4C87-813C-0C56F03B0B06}" destId="{780D2CA7-3C52-4D4A-BA84-15F67089229D}" srcOrd="9" destOrd="0" presId="urn:microsoft.com/office/officeart/2018/2/layout/IconLabelList"/>
    <dgm:cxn modelId="{BF158DC3-21B2-4523-B521-28335FBCA7F7}" type="presParOf" srcId="{636EF0F1-172E-4C87-813C-0C56F03B0B06}" destId="{A49ECC5E-9953-4D1F-88DD-0B7062D1568B}" srcOrd="10" destOrd="0" presId="urn:microsoft.com/office/officeart/2018/2/layout/IconLabelList"/>
    <dgm:cxn modelId="{86984153-D65F-494E-BF61-2B7CAAAE170C}" type="presParOf" srcId="{A49ECC5E-9953-4D1F-88DD-0B7062D1568B}" destId="{445680B6-013E-46C7-A4DD-BFA0C1EB9CD8}" srcOrd="0" destOrd="0" presId="urn:microsoft.com/office/officeart/2018/2/layout/IconLabelList"/>
    <dgm:cxn modelId="{BD14C423-173A-4196-9960-00BD6AC8DABC}" type="presParOf" srcId="{A49ECC5E-9953-4D1F-88DD-0B7062D1568B}" destId="{64E433A1-0CFC-41C4-BB01-DFBDBD53D2F1}" srcOrd="1" destOrd="0" presId="urn:microsoft.com/office/officeart/2018/2/layout/IconLabelList"/>
    <dgm:cxn modelId="{B6DEEE63-B36A-4EBB-8B7F-58A4B043F430}" type="presParOf" srcId="{A49ECC5E-9953-4D1F-88DD-0B7062D1568B}" destId="{D7F51C3F-C160-4034-8199-ADBAF8857244}" srcOrd="2" destOrd="0" presId="urn:microsoft.com/office/officeart/2018/2/layout/IconLabel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34646-CC40-40FB-B158-B75990347F6C}">
      <dsp:nvSpPr>
        <dsp:cNvPr id="0" name=""/>
        <dsp:cNvSpPr/>
      </dsp:nvSpPr>
      <dsp:spPr>
        <a:xfrm>
          <a:off x="560" y="10076"/>
          <a:ext cx="991780"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2004</a:t>
          </a:r>
        </a:p>
      </dsp:txBody>
      <dsp:txXfrm>
        <a:off x="560" y="10076"/>
        <a:ext cx="991780" cy="1188000"/>
      </dsp:txXfrm>
    </dsp:sp>
    <dsp:sp modelId="{5B110A41-38CC-4A57-8E6A-89F15A4C6D88}">
      <dsp:nvSpPr>
        <dsp:cNvPr id="0" name=""/>
        <dsp:cNvSpPr/>
      </dsp:nvSpPr>
      <dsp:spPr>
        <a:xfrm>
          <a:off x="992340" y="10076"/>
          <a:ext cx="175757" cy="1188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E1A751-96CB-4C88-8EAA-E3D07088A4BA}">
      <dsp:nvSpPr>
        <dsp:cNvPr id="0" name=""/>
        <dsp:cNvSpPr/>
      </dsp:nvSpPr>
      <dsp:spPr>
        <a:xfrm>
          <a:off x="1238401" y="10076"/>
          <a:ext cx="3239427" cy="118800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Pike First Detected</a:t>
          </a:r>
        </a:p>
      </dsp:txBody>
      <dsp:txXfrm>
        <a:off x="1238401" y="10076"/>
        <a:ext cx="3239427" cy="1188000"/>
      </dsp:txXfrm>
    </dsp:sp>
    <dsp:sp modelId="{6D7B7199-AD25-4B8D-A4A3-AE7262CB2DB8}">
      <dsp:nvSpPr>
        <dsp:cNvPr id="0" name=""/>
        <dsp:cNvSpPr/>
      </dsp:nvSpPr>
      <dsp:spPr>
        <a:xfrm>
          <a:off x="560" y="1414077"/>
          <a:ext cx="963053"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2005</a:t>
          </a:r>
        </a:p>
      </dsp:txBody>
      <dsp:txXfrm>
        <a:off x="560" y="1414077"/>
        <a:ext cx="963053" cy="1188000"/>
      </dsp:txXfrm>
    </dsp:sp>
    <dsp:sp modelId="{521499AB-27D7-4909-90BD-574A62B39390}">
      <dsp:nvSpPr>
        <dsp:cNvPr id="0" name=""/>
        <dsp:cNvSpPr/>
      </dsp:nvSpPr>
      <dsp:spPr>
        <a:xfrm>
          <a:off x="963613" y="1414077"/>
          <a:ext cx="192610" cy="1188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2EA5F5-B62C-4DBA-A78B-79FA2D8AB5B9}">
      <dsp:nvSpPr>
        <dsp:cNvPr id="0" name=""/>
        <dsp:cNvSpPr/>
      </dsp:nvSpPr>
      <dsp:spPr>
        <a:xfrm>
          <a:off x="1233268" y="1414077"/>
          <a:ext cx="3245016" cy="118800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Studies and Evaluations Initiated</a:t>
          </a:r>
        </a:p>
      </dsp:txBody>
      <dsp:txXfrm>
        <a:off x="1233268" y="1414077"/>
        <a:ext cx="3245016" cy="1188000"/>
      </dsp:txXfrm>
    </dsp:sp>
    <dsp:sp modelId="{AF87DD71-1594-4681-B56E-ADD87E569934}">
      <dsp:nvSpPr>
        <dsp:cNvPr id="0" name=""/>
        <dsp:cNvSpPr/>
      </dsp:nvSpPr>
      <dsp:spPr>
        <a:xfrm>
          <a:off x="560" y="2818077"/>
          <a:ext cx="961958"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2010</a:t>
          </a:r>
        </a:p>
      </dsp:txBody>
      <dsp:txXfrm>
        <a:off x="560" y="2818077"/>
        <a:ext cx="961958" cy="1188000"/>
      </dsp:txXfrm>
    </dsp:sp>
    <dsp:sp modelId="{E208A976-B309-4D7D-97C4-76A3A9ED85A4}">
      <dsp:nvSpPr>
        <dsp:cNvPr id="0" name=""/>
        <dsp:cNvSpPr/>
      </dsp:nvSpPr>
      <dsp:spPr>
        <a:xfrm>
          <a:off x="962519" y="2818077"/>
          <a:ext cx="192391" cy="1188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1BD0-B2BB-4F6E-B22F-656D87C62601}">
      <dsp:nvSpPr>
        <dsp:cNvPr id="0" name=""/>
        <dsp:cNvSpPr/>
      </dsp:nvSpPr>
      <dsp:spPr>
        <a:xfrm>
          <a:off x="1231867" y="2818077"/>
          <a:ext cx="3250146" cy="118800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Spring Pike Index Netting Survey (SPIN) Developed/Initiated</a:t>
          </a:r>
        </a:p>
      </dsp:txBody>
      <dsp:txXfrm>
        <a:off x="1231867" y="2818077"/>
        <a:ext cx="3250146" cy="1188000"/>
      </dsp:txXfrm>
    </dsp:sp>
    <dsp:sp modelId="{C06B9B60-65CB-4975-88F1-E8AAECFCDBD5}">
      <dsp:nvSpPr>
        <dsp:cNvPr id="0" name=""/>
        <dsp:cNvSpPr/>
      </dsp:nvSpPr>
      <dsp:spPr>
        <a:xfrm>
          <a:off x="560" y="4630452"/>
          <a:ext cx="976185"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2011</a:t>
          </a:r>
        </a:p>
      </dsp:txBody>
      <dsp:txXfrm>
        <a:off x="560" y="4630452"/>
        <a:ext cx="976185" cy="1188000"/>
      </dsp:txXfrm>
    </dsp:sp>
    <dsp:sp modelId="{B3400243-6994-4768-B69C-AD6D69350F82}">
      <dsp:nvSpPr>
        <dsp:cNvPr id="0" name=""/>
        <dsp:cNvSpPr/>
      </dsp:nvSpPr>
      <dsp:spPr>
        <a:xfrm>
          <a:off x="976746" y="4222077"/>
          <a:ext cx="195237" cy="2004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952741-3A60-43E3-9A10-6DC3B5C2898B}">
      <dsp:nvSpPr>
        <dsp:cNvPr id="0" name=""/>
        <dsp:cNvSpPr/>
      </dsp:nvSpPr>
      <dsp:spPr>
        <a:xfrm>
          <a:off x="1250078" y="4222077"/>
          <a:ext cx="3231462" cy="200475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Suppression Pilot</a:t>
          </a:r>
        </a:p>
        <a:p>
          <a:pPr marL="228600" lvl="1" indent="-228600" algn="l" defTabSz="1066800">
            <a:lnSpc>
              <a:spcPct val="90000"/>
            </a:lnSpc>
            <a:spcBef>
              <a:spcPct val="0"/>
            </a:spcBef>
            <a:spcAft>
              <a:spcPct val="15000"/>
            </a:spcAft>
            <a:buChar char="•"/>
          </a:pPr>
          <a:r>
            <a:rPr lang="en-US" sz="2400" kern="1200" dirty="0"/>
            <a:t>Public Outreach and Regulation Changes</a:t>
          </a:r>
        </a:p>
        <a:p>
          <a:pPr marL="228600" lvl="1" indent="-228600" algn="l" defTabSz="1066800">
            <a:lnSpc>
              <a:spcPct val="90000"/>
            </a:lnSpc>
            <a:spcBef>
              <a:spcPct val="0"/>
            </a:spcBef>
            <a:spcAft>
              <a:spcPct val="15000"/>
            </a:spcAft>
            <a:buChar char="•"/>
          </a:pPr>
          <a:r>
            <a:rPr lang="en-US" sz="2400" kern="1200" dirty="0"/>
            <a:t>Management Objectives Developed</a:t>
          </a:r>
        </a:p>
      </dsp:txBody>
      <dsp:txXfrm>
        <a:off x="1250078" y="4222077"/>
        <a:ext cx="3231462" cy="2004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195B1-B949-4240-9AAF-1C4CFBB868CE}">
      <dsp:nvSpPr>
        <dsp:cNvPr id="0" name=""/>
        <dsp:cNvSpPr/>
      </dsp:nvSpPr>
      <dsp:spPr>
        <a:xfrm>
          <a:off x="123371" y="88646"/>
          <a:ext cx="1411522" cy="16345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38780-A364-4E8D-BF4D-BFE2AC7D2D1B}">
      <dsp:nvSpPr>
        <dsp:cNvPr id="0" name=""/>
        <dsp:cNvSpPr/>
      </dsp:nvSpPr>
      <dsp:spPr>
        <a:xfrm>
          <a:off x="0" y="1701159"/>
          <a:ext cx="1508763" cy="129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Suppression feasible in large systems</a:t>
          </a:r>
          <a:endParaRPr lang="en-US" sz="2000" kern="1200" dirty="0"/>
        </a:p>
      </dsp:txBody>
      <dsp:txXfrm>
        <a:off x="0" y="1701159"/>
        <a:ext cx="1508763" cy="1291520"/>
      </dsp:txXfrm>
    </dsp:sp>
    <dsp:sp modelId="{FAE8035A-B10B-4DD1-B0B9-C8E88E3981E3}">
      <dsp:nvSpPr>
        <dsp:cNvPr id="0" name=""/>
        <dsp:cNvSpPr/>
      </dsp:nvSpPr>
      <dsp:spPr>
        <a:xfrm>
          <a:off x="2066017" y="314919"/>
          <a:ext cx="1214754" cy="1488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5D56AA-D4CE-48BA-95E0-B67047F5CD8E}">
      <dsp:nvSpPr>
        <dsp:cNvPr id="0" name=""/>
        <dsp:cNvSpPr/>
      </dsp:nvSpPr>
      <dsp:spPr>
        <a:xfrm>
          <a:off x="1855105" y="1712107"/>
          <a:ext cx="1596051" cy="1179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Early detection and response  is critical  </a:t>
          </a:r>
        </a:p>
      </dsp:txBody>
      <dsp:txXfrm>
        <a:off x="1855105" y="1712107"/>
        <a:ext cx="1596051" cy="1179764"/>
      </dsp:txXfrm>
    </dsp:sp>
    <dsp:sp modelId="{696388A5-F3CC-4AF7-A686-76CC073A8E8A}">
      <dsp:nvSpPr>
        <dsp:cNvPr id="0" name=""/>
        <dsp:cNvSpPr/>
      </dsp:nvSpPr>
      <dsp:spPr>
        <a:xfrm>
          <a:off x="3943785" y="377797"/>
          <a:ext cx="1322576" cy="12951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9B15BE-BAD5-4525-8564-3DCC452C64A3}">
      <dsp:nvSpPr>
        <dsp:cNvPr id="0" name=""/>
        <dsp:cNvSpPr/>
      </dsp:nvSpPr>
      <dsp:spPr>
        <a:xfrm>
          <a:off x="3859016" y="1710313"/>
          <a:ext cx="1411523" cy="1311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Suppression tools and techniques exist</a:t>
          </a:r>
        </a:p>
      </dsp:txBody>
      <dsp:txXfrm>
        <a:off x="3859016" y="1710313"/>
        <a:ext cx="1411523" cy="1311278"/>
      </dsp:txXfrm>
    </dsp:sp>
    <dsp:sp modelId="{51A49D53-5F5A-4A7C-A437-66E9EFD6EBA8}">
      <dsp:nvSpPr>
        <dsp:cNvPr id="0" name=""/>
        <dsp:cNvSpPr/>
      </dsp:nvSpPr>
      <dsp:spPr>
        <a:xfrm>
          <a:off x="6019836" y="292173"/>
          <a:ext cx="1428297" cy="13188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9A26E4-6A0D-45E1-BBAF-6E6E776D002C}">
      <dsp:nvSpPr>
        <dsp:cNvPr id="0" name=""/>
        <dsp:cNvSpPr/>
      </dsp:nvSpPr>
      <dsp:spPr>
        <a:xfrm>
          <a:off x="5826863" y="1706510"/>
          <a:ext cx="1864227" cy="1327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Maximize effort early – continue until below target</a:t>
          </a:r>
        </a:p>
      </dsp:txBody>
      <dsp:txXfrm>
        <a:off x="5826863" y="1706510"/>
        <a:ext cx="1864227" cy="1327158"/>
      </dsp:txXfrm>
    </dsp:sp>
    <dsp:sp modelId="{8F70A5C2-C0D7-41AC-9512-029415923DE7}">
      <dsp:nvSpPr>
        <dsp:cNvPr id="0" name=""/>
        <dsp:cNvSpPr/>
      </dsp:nvSpPr>
      <dsp:spPr>
        <a:xfrm>
          <a:off x="8150398" y="348833"/>
          <a:ext cx="1546314" cy="15277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D20DC-23E4-4794-B554-84B1E09C016D}">
      <dsp:nvSpPr>
        <dsp:cNvPr id="0" name=""/>
        <dsp:cNvSpPr/>
      </dsp:nvSpPr>
      <dsp:spPr>
        <a:xfrm>
          <a:off x="8108026" y="1706775"/>
          <a:ext cx="1633062" cy="1331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Reduced effort may be sustainable if continuous</a:t>
          </a:r>
        </a:p>
      </dsp:txBody>
      <dsp:txXfrm>
        <a:off x="8108026" y="1706775"/>
        <a:ext cx="1633062" cy="1331644"/>
      </dsp:txXfrm>
    </dsp:sp>
    <dsp:sp modelId="{445680B6-013E-46C7-A4DD-BFA0C1EB9CD8}">
      <dsp:nvSpPr>
        <dsp:cNvPr id="0" name=""/>
        <dsp:cNvSpPr/>
      </dsp:nvSpPr>
      <dsp:spPr>
        <a:xfrm>
          <a:off x="10108311" y="371028"/>
          <a:ext cx="1397827" cy="13329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F51C3F-C160-4034-8199-ADBAF8857244}">
      <dsp:nvSpPr>
        <dsp:cNvPr id="0" name=""/>
        <dsp:cNvSpPr/>
      </dsp:nvSpPr>
      <dsp:spPr>
        <a:xfrm>
          <a:off x="9997827" y="1670854"/>
          <a:ext cx="1508311" cy="1300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Eradication unlikely – prepare for the long-term</a:t>
          </a:r>
        </a:p>
      </dsp:txBody>
      <dsp:txXfrm>
        <a:off x="9997827" y="1670854"/>
        <a:ext cx="1508311" cy="1300566"/>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4956AD-A715-4DAD-9B7A-7F3671F2C5E3}" type="datetimeFigureOut">
              <a:rPr lang="en-US" smtClean="0"/>
              <a:t>12/14/2022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B1FCF61-7B15-444D-AFBE-C5980F1C5BFA}" type="slidenum">
              <a:rPr lang="en-US" smtClean="0"/>
              <a:t>‹#›</a:t>
            </a:fld>
            <a:endParaRPr lang="en-US" dirty="0"/>
          </a:p>
        </p:txBody>
      </p:sp>
    </p:spTree>
    <p:extLst>
      <p:ext uri="{BB962C8B-B14F-4D97-AF65-F5344CB8AC3E}">
        <p14:creationId xmlns:p14="http://schemas.microsoft.com/office/powerpoint/2010/main" val="59127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1</a:t>
            </a:fld>
            <a:endParaRPr lang="en-US" dirty="0"/>
          </a:p>
        </p:txBody>
      </p:sp>
    </p:spTree>
    <p:extLst>
      <p:ext uri="{BB962C8B-B14F-4D97-AF65-F5344CB8AC3E}">
        <p14:creationId xmlns:p14="http://schemas.microsoft.com/office/powerpoint/2010/main" val="2607219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r>
              <a:rPr lang="en-US" dirty="0"/>
              <a:t>Lies between Box Canyon Dam upstream flowing north to Boundary Dam downstream near the US/Canada border</a:t>
            </a:r>
          </a:p>
          <a:p>
            <a:pPr marL="640594" lvl="1" indent="-174708">
              <a:buFont typeface="Arial" panose="020B0604020202020204" pitchFamily="34" charset="0"/>
              <a:buChar char="•"/>
            </a:pPr>
            <a:r>
              <a:rPr lang="en-US" dirty="0"/>
              <a:t>28 km (17.5 mile) long reservoir</a:t>
            </a:r>
          </a:p>
          <a:p>
            <a:pPr marL="640594" lvl="1" indent="-174708">
              <a:buFont typeface="Arial" panose="020B0604020202020204" pitchFamily="34" charset="0"/>
              <a:buChar char="•"/>
            </a:pPr>
            <a:r>
              <a:rPr lang="en-US" dirty="0"/>
              <a:t>726 surface ha (1,794  ac)</a:t>
            </a:r>
          </a:p>
          <a:p>
            <a:pPr marL="640594" lvl="1" indent="-174708">
              <a:buFont typeface="Arial" panose="020B0604020202020204" pitchFamily="34" charset="0"/>
              <a:buChar char="•"/>
            </a:pPr>
            <a:r>
              <a:rPr lang="en-US" dirty="0"/>
              <a:t>As this is downstream of Box Canyon and similar to the northern reach (less habitat and more riverine) our Objective is to maintain the relative abundance of pike at or below the 0.5 pike/net threshold. This allows us to reach the lowest practicable level and reduce entrainment risk into the remainder of the Pend Oreille and ultimately the Columbia river.</a:t>
            </a:r>
          </a:p>
          <a:p>
            <a:pPr marL="640594" lvl="1" indent="-174708">
              <a:buFont typeface="Arial" panose="020B0604020202020204" pitchFamily="34" charset="0"/>
              <a:buChar char="•"/>
            </a:pPr>
            <a:r>
              <a:rPr lang="en-US" dirty="0"/>
              <a:t>There are two strata we use during the SPIN survey (River and Slough) but we chose to combine them for reporting purposes.</a:t>
            </a:r>
          </a:p>
          <a:p>
            <a:pPr marL="640594" lvl="1" indent="-174708">
              <a:buFont typeface="Arial" panose="020B0604020202020204" pitchFamily="34" charset="0"/>
              <a:buChar char="•"/>
            </a:pPr>
            <a:r>
              <a:rPr lang="en-US" dirty="0"/>
              <a:t>10-15 backwater locations and many river sites targeted each year.</a:t>
            </a:r>
          </a:p>
          <a:p>
            <a:pPr marL="640594" lvl="1" indent="-174708">
              <a:buFont typeface="Arial" panose="020B0604020202020204" pitchFamily="34" charset="0"/>
              <a:buChar char="•"/>
            </a:pPr>
            <a:r>
              <a:rPr lang="en-US" dirty="0"/>
              <a:t>Highly variable elevation and shoreline as this reservoir sees nightly swings due to power peaking that occurs form operations at Boundary Dam.</a:t>
            </a:r>
          </a:p>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10</a:t>
            </a:fld>
            <a:endParaRPr lang="en-US" dirty="0"/>
          </a:p>
        </p:txBody>
      </p:sp>
    </p:spTree>
    <p:extLst>
      <p:ext uri="{BB962C8B-B14F-4D97-AF65-F5344CB8AC3E}">
        <p14:creationId xmlns:p14="http://schemas.microsoft.com/office/powerpoint/2010/main" val="3740569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Netting officially began in 2017 and has continued annually since; SPIN surveys began prior to suppression in 2016</a:t>
            </a:r>
          </a:p>
          <a:p>
            <a:pPr marL="174708" indent="-174708">
              <a:buFont typeface="Arial" panose="020B0604020202020204" pitchFamily="34" charset="0"/>
              <a:buChar char="•"/>
            </a:pPr>
            <a:r>
              <a:rPr lang="en-US" dirty="0"/>
              <a:t>The figure shows is structured the same as those for Box Canyon with the blue dashed line as the abundance target of 0.5 pike/net</a:t>
            </a:r>
          </a:p>
          <a:p>
            <a:pPr marL="174708" indent="-174708">
              <a:buFont typeface="Arial" panose="020B0604020202020204" pitchFamily="34" charset="0"/>
              <a:buChar char="•"/>
            </a:pPr>
            <a:r>
              <a:rPr lang="en-US" dirty="0"/>
              <a:t>In total we have removed 829 pike in 664 nets</a:t>
            </a:r>
          </a:p>
          <a:p>
            <a:pPr marL="174708" indent="-174708">
              <a:buFont typeface="Arial" panose="020B0604020202020204" pitchFamily="34" charset="0"/>
              <a:buChar char="•"/>
            </a:pPr>
            <a:r>
              <a:rPr lang="en-US" dirty="0"/>
              <a:t>Looking at the SPIN CPUE line, you can see the decline in abundance that occurred from 2016-2017</a:t>
            </a:r>
          </a:p>
          <a:p>
            <a:pPr marL="174708" indent="-174708">
              <a:buFont typeface="Arial" panose="020B0604020202020204" pitchFamily="34" charset="0"/>
              <a:buChar char="•"/>
            </a:pPr>
            <a:r>
              <a:rPr lang="en-US" dirty="0"/>
              <a:t>This trend stabilized and continued even with a reduced overall annual effort starting 2019 on.</a:t>
            </a:r>
          </a:p>
          <a:p>
            <a:pPr marL="174708" indent="-174708">
              <a:buFont typeface="Arial" panose="020B0604020202020204" pitchFamily="34" charset="0"/>
              <a:buChar char="•"/>
            </a:pPr>
            <a:r>
              <a:rPr lang="en-US" dirty="0"/>
              <a:t>We met, exceeded, and maintained our target relative abundance reduction with &gt;95% reduction in CPUE from 2016 to 2022</a:t>
            </a:r>
          </a:p>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11</a:t>
            </a:fld>
            <a:endParaRPr lang="en-US" dirty="0"/>
          </a:p>
        </p:txBody>
      </p:sp>
    </p:spTree>
    <p:extLst>
      <p:ext uri="{BB962C8B-B14F-4D97-AF65-F5344CB8AC3E}">
        <p14:creationId xmlns:p14="http://schemas.microsoft.com/office/powerpoint/2010/main" val="261025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Northern Pike suppression in a large system </a:t>
            </a: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is feasible</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but consider:</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Early detection and preparedness are critical.</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Delayed response increases effort (and funding) required to address issue.</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Tools and techniques are in place – don’t reinvent the wheel.</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Maximize effort early – continue until well below abundance thresholds.</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When population is down, reduced effort is sustainable if consistently applied.</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Eradication is unlikely, so prepare for the long-term (e.g., planning, funding, resources).</a:t>
            </a:r>
          </a:p>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12</a:t>
            </a:fld>
            <a:endParaRPr lang="en-US" dirty="0"/>
          </a:p>
        </p:txBody>
      </p:sp>
    </p:spTree>
    <p:extLst>
      <p:ext uri="{BB962C8B-B14F-4D97-AF65-F5344CB8AC3E}">
        <p14:creationId xmlns:p14="http://schemas.microsoft.com/office/powerpoint/2010/main" val="4160685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13</a:t>
            </a:fld>
            <a:endParaRPr lang="en-US" dirty="0"/>
          </a:p>
        </p:txBody>
      </p:sp>
    </p:spTree>
    <p:extLst>
      <p:ext uri="{BB962C8B-B14F-4D97-AF65-F5344CB8AC3E}">
        <p14:creationId xmlns:p14="http://schemas.microsoft.com/office/powerpoint/2010/main" val="298213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project is located on the Washington portion of the Pend Oreille River which is the terminal river of the Pend Oreille/Clark Fork watershed that originates in Montana.</a:t>
            </a:r>
          </a:p>
          <a:p>
            <a:pPr marL="171450" indent="-171450">
              <a:buFont typeface="Arial" panose="020B0604020202020204" pitchFamily="34" charset="0"/>
              <a:buChar char="•"/>
            </a:pPr>
            <a:r>
              <a:rPr lang="en-US" dirty="0"/>
              <a:t>The Pend Oreille River flows from the outlet of Lake Pend Oreille Idaho and turns due north after crossing into Washington and terminates at its confluence with the upper Columbia River in BC Canada.</a:t>
            </a:r>
          </a:p>
          <a:p>
            <a:pPr marL="171450" indent="-171450">
              <a:buFont typeface="Arial" panose="020B0604020202020204" pitchFamily="34" charset="0"/>
              <a:buChar char="•"/>
            </a:pPr>
            <a:r>
              <a:rPr lang="en-US" dirty="0"/>
              <a:t>There are three major hydroelectric dams on the mainstem Pend Oreille River: Albeni Falls in Idaho owned by the US Army Corp of Engineers, Box Canyon Dam in Washington owned by the Pend Oreille PUD, and Boundary Dam near the US/Canada Border, which is owned by Seattle City Light. </a:t>
            </a:r>
          </a:p>
        </p:txBody>
      </p:sp>
      <p:sp>
        <p:nvSpPr>
          <p:cNvPr id="4" name="Slide Number Placeholder 3"/>
          <p:cNvSpPr>
            <a:spLocks noGrp="1"/>
          </p:cNvSpPr>
          <p:nvPr>
            <p:ph type="sldNum" sz="quarter" idx="5"/>
          </p:nvPr>
        </p:nvSpPr>
        <p:spPr/>
        <p:txBody>
          <a:bodyPr/>
          <a:lstStyle/>
          <a:p>
            <a:fld id="{0B1FCF61-7B15-444D-AFBE-C5980F1C5BFA}" type="slidenum">
              <a:rPr lang="en-US" smtClean="0"/>
              <a:t>2</a:t>
            </a:fld>
            <a:endParaRPr lang="en-US" dirty="0"/>
          </a:p>
        </p:txBody>
      </p:sp>
    </p:spTree>
    <p:extLst>
      <p:ext uri="{BB962C8B-B14F-4D97-AF65-F5344CB8AC3E}">
        <p14:creationId xmlns:p14="http://schemas.microsoft.com/office/powerpoint/2010/main" val="28956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Within North America, Northern pike (pike hereafter) are native to the mid-west, and large parts of Canada and Alaska. </a:t>
            </a:r>
          </a:p>
          <a:p>
            <a:pPr marL="174708" indent="-174708" defTabSz="949478">
              <a:buFont typeface="Arial" panose="020B0604020202020204" pitchFamily="34" charset="0"/>
              <a:buChar char="•"/>
              <a:defRPr/>
            </a:pPr>
            <a:r>
              <a:rPr lang="en-US" dirty="0"/>
              <a:t>Numerous introductions over the past 50 years have increased their distribution throughout the United States, including the Pacific Northwest</a:t>
            </a:r>
          </a:p>
          <a:p>
            <a:pPr marL="174708" indent="-174708" defTabSz="949478">
              <a:buFont typeface="Arial" panose="020B0604020202020204" pitchFamily="34" charset="0"/>
              <a:buChar char="•"/>
              <a:defRPr/>
            </a:pPr>
            <a:r>
              <a:rPr lang="en-US" dirty="0"/>
              <a:t>Pike are a highly fecund species capable of producing hundreds of thousands of eggs and can attain large sixes, capable of consuming fish 75% of their body length.</a:t>
            </a:r>
          </a:p>
          <a:p>
            <a:pPr marL="174708" indent="-174708" defTabSz="949478">
              <a:buFont typeface="Arial" panose="020B0604020202020204" pitchFamily="34" charset="0"/>
              <a:buChar char="•"/>
              <a:defRPr/>
            </a:pPr>
            <a:r>
              <a:rPr lang="en-US" dirty="0"/>
              <a:t>As a top-level predator, pike are capable of disrupting fisheries and ecosystems, which has occurred in MT, AK, ID, WA, CO, UT, and CA.</a:t>
            </a:r>
          </a:p>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3</a:t>
            </a:fld>
            <a:endParaRPr lang="en-US" dirty="0"/>
          </a:p>
        </p:txBody>
      </p:sp>
    </p:spTree>
    <p:extLst>
      <p:ext uri="{BB962C8B-B14F-4D97-AF65-F5344CB8AC3E}">
        <p14:creationId xmlns:p14="http://schemas.microsoft.com/office/powerpoint/2010/main" val="296205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r>
              <a:rPr lang="en-US" dirty="0"/>
              <a:t>Pike were first detected in the Pend Oreille River in a survey of Box Canyon Dam in 2004. During that survey less than 30 were captured. </a:t>
            </a:r>
          </a:p>
          <a:p>
            <a:pPr marL="640594" lvl="1" indent="-174708">
              <a:buFont typeface="Arial" panose="020B0604020202020204" pitchFamily="34" charset="0"/>
              <a:buChar char="•"/>
            </a:pPr>
            <a:r>
              <a:rPr lang="en-US" dirty="0"/>
              <a:t>We immediately initiated studies such as diet, growth, dispersal, telemetry, bioenergetics, and population estimates to better understand this new species.</a:t>
            </a:r>
          </a:p>
          <a:p>
            <a:pPr marL="640594" lvl="1" indent="-174708">
              <a:buFont typeface="Arial" panose="020B0604020202020204" pitchFamily="34" charset="0"/>
              <a:buChar char="•"/>
            </a:pPr>
            <a:r>
              <a:rPr lang="en-US" dirty="0"/>
              <a:t>In 2010 we developed a Spring Pike Index Netting survey which would provide us a tool to monitor the relative abundance of the population. </a:t>
            </a:r>
          </a:p>
          <a:p>
            <a:pPr marL="640594" lvl="1" indent="-174708">
              <a:buFont typeface="Arial" panose="020B0604020202020204" pitchFamily="34" charset="0"/>
              <a:buChar char="•"/>
            </a:pPr>
            <a:r>
              <a:rPr lang="en-US" dirty="0"/>
              <a:t>In 2011 we conducted a successful pilot suppression effort to determine if we could achieve site level reduction in catch .</a:t>
            </a:r>
          </a:p>
          <a:p>
            <a:pPr marL="640594" lvl="1" indent="-174708">
              <a:buFont typeface="Arial" panose="020B0604020202020204" pitchFamily="34" charset="0"/>
              <a:buChar char="•"/>
            </a:pPr>
            <a:r>
              <a:rPr lang="en-US" dirty="0"/>
              <a:t>The same year we conducted extensive public outreach.</a:t>
            </a:r>
          </a:p>
          <a:p>
            <a:pPr marL="640594" lvl="1" indent="-174708">
              <a:buFont typeface="Arial" panose="020B0604020202020204" pitchFamily="34" charset="0"/>
              <a:buChar char="•"/>
            </a:pPr>
            <a:r>
              <a:rPr lang="en-US" dirty="0"/>
              <a:t>Immediately following, we developed specific management goals and objectives for the population.</a:t>
            </a:r>
          </a:p>
          <a:p>
            <a:pPr lvl="1"/>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4</a:t>
            </a:fld>
            <a:endParaRPr lang="en-US" dirty="0"/>
          </a:p>
        </p:txBody>
      </p:sp>
    </p:spTree>
    <p:extLst>
      <p:ext uri="{BB962C8B-B14F-4D97-AF65-F5344CB8AC3E}">
        <p14:creationId xmlns:p14="http://schemas.microsoft.com/office/powerpoint/2010/main" val="139239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studies we conducted revealed several key issues:</a:t>
            </a:r>
          </a:p>
          <a:p>
            <a:pPr marL="174708" indent="-174708">
              <a:buFont typeface="Arial" panose="020B0604020202020204" pitchFamily="34" charset="0"/>
              <a:buChar char="•"/>
            </a:pPr>
            <a:r>
              <a:rPr lang="en-US" dirty="0"/>
              <a:t>The population had exponential grew from 400 individuals in 2006 to more than 10,000 in 2011</a:t>
            </a:r>
          </a:p>
          <a:p>
            <a:pPr marL="174708" indent="-174708">
              <a:buFont typeface="Arial" panose="020B0604020202020204" pitchFamily="34" charset="0"/>
              <a:buChar char="•"/>
            </a:pPr>
            <a:r>
              <a:rPr lang="en-US" dirty="0"/>
              <a:t>Pike now occupied the entire extent of the Box Canyon reservoir</a:t>
            </a:r>
          </a:p>
          <a:p>
            <a:pPr marL="174708" indent="-174708">
              <a:buFont typeface="Arial" panose="020B0604020202020204" pitchFamily="34" charset="0"/>
              <a:buChar char="•"/>
            </a:pPr>
            <a:r>
              <a:rPr lang="en-US" dirty="0"/>
              <a:t>During standardized warmwater surveys conducted by WDFW and KNRD, most species showed dramatic declines in abundance from 2004 to 2009, which was also reflected in the 2011 survey.</a:t>
            </a:r>
          </a:p>
          <a:p>
            <a:pPr marL="174708" indent="-174708">
              <a:buFont typeface="Arial" panose="020B0604020202020204" pitchFamily="34" charset="0"/>
              <a:buChar char="•"/>
            </a:pPr>
            <a:r>
              <a:rPr lang="en-US" dirty="0"/>
              <a:t>The fishery was gaining tremendous momentum in the angling community which created challenges from a management perspective.</a:t>
            </a:r>
          </a:p>
          <a:p>
            <a:pPr marL="174708" indent="-174708">
              <a:buFont typeface="Arial" panose="020B0604020202020204" pitchFamily="34" charset="0"/>
              <a:buChar char="•"/>
            </a:pPr>
            <a:r>
              <a:rPr lang="en-US" dirty="0"/>
              <a:t>All the data clearly showed pike were here in force and having significant impacts and left unchecked would continue to decimate the local fisheries and spread to and harm the resident and anadromous fisheries of the Columbia.</a:t>
            </a:r>
          </a:p>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5</a:t>
            </a:fld>
            <a:endParaRPr lang="en-US" dirty="0"/>
          </a:p>
        </p:txBody>
      </p:sp>
    </p:spTree>
    <p:extLst>
      <p:ext uri="{BB962C8B-B14F-4D97-AF65-F5344CB8AC3E}">
        <p14:creationId xmlns:p14="http://schemas.microsoft.com/office/powerpoint/2010/main" val="2646173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r>
              <a:rPr lang="en-US" dirty="0"/>
              <a:t>Given the rapid expansion, impacts observed to date, and likelihood of continued entrainment downstream, the WDFW and KNRD developed management goals for this population: first, minimizing continued impact, reducing spread, and depress the population. </a:t>
            </a:r>
          </a:p>
          <a:p>
            <a:pPr marL="640594" lvl="1" indent="-174708">
              <a:buFont typeface="Arial" panose="020B0604020202020204" pitchFamily="34" charset="0"/>
              <a:buChar char="•"/>
            </a:pPr>
            <a:r>
              <a:rPr lang="en-US" dirty="0"/>
              <a:t>This was done using a Three-pronged approach including 1) angler exploitation (education and outreach, Prohibited Species classification), 2) Fishing contests to promote harvest, 3) Mechanical suppression through extensive gillnetting, which will be the focus of the discussion here today.</a:t>
            </a:r>
          </a:p>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6</a:t>
            </a:fld>
            <a:endParaRPr lang="en-US" dirty="0"/>
          </a:p>
        </p:txBody>
      </p:sp>
    </p:spTree>
    <p:extLst>
      <p:ext uri="{BB962C8B-B14F-4D97-AF65-F5344CB8AC3E}">
        <p14:creationId xmlns:p14="http://schemas.microsoft.com/office/powerpoint/2010/main" val="367856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r>
              <a:rPr lang="en-US" dirty="0"/>
              <a:t>Mechanical suppression techniques were developed through consultation with Midwest biologist and staff from Alaska Fish and Game that had been managing pike populations for decades.</a:t>
            </a:r>
          </a:p>
          <a:p>
            <a:pPr marL="640594" lvl="1" indent="-174708">
              <a:buFont typeface="Arial" panose="020B0604020202020204" pitchFamily="34" charset="0"/>
              <a:buChar char="•"/>
            </a:pPr>
            <a:r>
              <a:rPr lang="en-US" dirty="0"/>
              <a:t>The nets we utilize are sinking 150x6 5-panel monofilament nets consisting of equal graded mesh panels of 1, 1.25-, 1.5-, 1.75-, and 2-inch bar mesh. We deploy nests during the spring months (typically March and April) although we’ve extended into May and June in the early years. The objective is to target aggregating pre-spawn Northern Pike. We will set up to 32 nets/ day for 24-hour soaks up to 7 days per week although most of ten 4 days per week.</a:t>
            </a:r>
          </a:p>
          <a:p>
            <a:pPr marL="640594" lvl="1" indent="-174708">
              <a:buFont typeface="Arial" panose="020B0604020202020204" pitchFamily="34" charset="0"/>
              <a:buChar char="•"/>
            </a:pPr>
            <a:r>
              <a:rPr lang="en-US" dirty="0"/>
              <a:t>Pike retreat toward shore following the retreating ice edge, which makes targeting them more effective most years. Focusing on aggregations allows the most bang for your buck and the fastest depletion rate. </a:t>
            </a:r>
          </a:p>
          <a:p>
            <a:pPr marL="640594" lvl="1" indent="-174708">
              <a:buFont typeface="Arial" panose="020B0604020202020204" pitchFamily="34" charset="0"/>
              <a:buChar char="•"/>
            </a:pPr>
            <a:r>
              <a:rPr lang="en-US" dirty="0"/>
              <a:t>We’ve identified dozens of locations using telemetry, netting, electrofishing and various surveys, that we repeatedly target each year.</a:t>
            </a:r>
          </a:p>
          <a:p>
            <a:pPr marL="640594" lvl="1" indent="-174708">
              <a:buFont typeface="Arial" panose="020B0604020202020204" pitchFamily="34" charset="0"/>
              <a:buChar char="•"/>
            </a:pPr>
            <a:r>
              <a:rPr lang="en-US" dirty="0"/>
              <a:t>We conduct an annual SPIN survey which is a GRTS sampling design with three elevations based on lidar so we can best match the continuously changing shorelines in the spring. We set between 60 and 200 nets during the survey in Box Canyon Reservoir and 30-40 in Boundary Reservoir. Within each of the reservoirs, there are different strata for the SPIN surveys that divides the habitat type, so sampling is more representative of each system. I’ll talk more about those two distinct systems next.</a:t>
            </a:r>
          </a:p>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7</a:t>
            </a:fld>
            <a:endParaRPr lang="en-US" dirty="0"/>
          </a:p>
        </p:txBody>
      </p:sp>
    </p:spTree>
    <p:extLst>
      <p:ext uri="{BB962C8B-B14F-4D97-AF65-F5344CB8AC3E}">
        <p14:creationId xmlns:p14="http://schemas.microsoft.com/office/powerpoint/2010/main" val="134775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r>
              <a:rPr lang="en-US" dirty="0"/>
              <a:t>Lies between Albeni Falls Dam downstream (just across the Idaho Washington border) upstream flowing north to Box Canyon Dam </a:t>
            </a:r>
          </a:p>
          <a:p>
            <a:pPr marL="640594" lvl="1" indent="-174708">
              <a:buFont typeface="Arial" panose="020B0604020202020204" pitchFamily="34" charset="0"/>
              <a:buChar char="•"/>
            </a:pPr>
            <a:r>
              <a:rPr lang="en-US" dirty="0"/>
              <a:t>89 km (55 mile) long reservoir</a:t>
            </a:r>
          </a:p>
          <a:p>
            <a:pPr marL="640594" lvl="1" indent="-174708">
              <a:buFont typeface="Arial" panose="020B0604020202020204" pitchFamily="34" charset="0"/>
              <a:buChar char="•"/>
            </a:pPr>
            <a:r>
              <a:rPr lang="en-US" dirty="0"/>
              <a:t>3,556 surface ha (8,788  ac)</a:t>
            </a:r>
          </a:p>
          <a:p>
            <a:pPr marL="640594" lvl="1" indent="-174708">
              <a:buFont typeface="Arial" panose="020B0604020202020204" pitchFamily="34" charset="0"/>
              <a:buChar char="•"/>
            </a:pPr>
            <a:r>
              <a:rPr lang="en-US" dirty="0"/>
              <a:t>Objective to reduce relative abundance by 87% in core area and minimal level possible in norther section of the reservoir.</a:t>
            </a:r>
          </a:p>
          <a:p>
            <a:pPr marL="640594" lvl="1" indent="-174708">
              <a:buFont typeface="Arial" panose="020B0604020202020204" pitchFamily="34" charset="0"/>
              <a:buChar char="•"/>
            </a:pPr>
            <a:r>
              <a:rPr lang="en-US" dirty="0"/>
              <a:t>Divided into three strata during SPIN surveys: </a:t>
            </a:r>
          </a:p>
          <a:p>
            <a:pPr marL="1106481" lvl="2" indent="-174708">
              <a:buFont typeface="Arial" panose="020B0604020202020204" pitchFamily="34" charset="0"/>
              <a:buChar char="•"/>
            </a:pPr>
            <a:r>
              <a:rPr lang="en-US" dirty="0"/>
              <a:t>Reach 1 from Riverbend to Box Canyon Dam (North) this is a mor narrow valley with less littoral vegetation and far fewer pike, </a:t>
            </a:r>
          </a:p>
          <a:p>
            <a:pPr marL="1106481" lvl="2" indent="-174708">
              <a:buFont typeface="Arial" panose="020B0604020202020204" pitchFamily="34" charset="0"/>
              <a:buChar char="•"/>
            </a:pPr>
            <a:r>
              <a:rPr lang="en-US" dirty="0"/>
              <a:t>Reach 2 From Riverbend to Pioneer Park (South), which is contained in a broad alley floor with significant submerged and emergent vegetation and backwater </a:t>
            </a:r>
          </a:p>
          <a:p>
            <a:pPr marL="1106481" lvl="2" indent="-174708">
              <a:buFont typeface="Arial" panose="020B0604020202020204" pitchFamily="34" charset="0"/>
              <a:buChar char="•"/>
            </a:pPr>
            <a:r>
              <a:rPr lang="en-US" dirty="0"/>
              <a:t>Reach 3 which is comprised of all the reservoir slough and backwater areas – this is the predominant pike habitat. We combine the reach 2 and 3 strata to form the “core area” which contains most pike and their habitat. </a:t>
            </a:r>
          </a:p>
          <a:p>
            <a:pPr marL="640594" lvl="1" indent="-174708">
              <a:buFont typeface="Arial" panose="020B0604020202020204" pitchFamily="34" charset="0"/>
              <a:buChar char="•"/>
            </a:pPr>
            <a:r>
              <a:rPr lang="en-US" dirty="0"/>
              <a:t>50-60 backwater locations targeted annually and dozens of river sites</a:t>
            </a:r>
          </a:p>
          <a:p>
            <a:endParaRPr lang="en-US" dirty="0"/>
          </a:p>
        </p:txBody>
      </p:sp>
      <p:sp>
        <p:nvSpPr>
          <p:cNvPr id="4" name="Slide Number Placeholder 3"/>
          <p:cNvSpPr>
            <a:spLocks noGrp="1"/>
          </p:cNvSpPr>
          <p:nvPr>
            <p:ph type="sldNum" sz="quarter" idx="5"/>
          </p:nvPr>
        </p:nvSpPr>
        <p:spPr/>
        <p:txBody>
          <a:bodyPr/>
          <a:lstStyle/>
          <a:p>
            <a:fld id="{0B1FCF61-7B15-444D-AFBE-C5980F1C5BFA}" type="slidenum">
              <a:rPr lang="en-US" smtClean="0"/>
              <a:t>8</a:t>
            </a:fld>
            <a:endParaRPr lang="en-US" dirty="0"/>
          </a:p>
        </p:txBody>
      </p:sp>
    </p:spTree>
    <p:extLst>
      <p:ext uri="{BB962C8B-B14F-4D97-AF65-F5344CB8AC3E}">
        <p14:creationId xmlns:p14="http://schemas.microsoft.com/office/powerpoint/2010/main" val="18783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Netting began in 2012 and has continued annually since; SPIN surveys began prior to suppression in 2010 when the population was seeing exponential increases.</a:t>
            </a:r>
          </a:p>
          <a:p>
            <a:pPr marL="174708" indent="-174708">
              <a:buFont typeface="Arial" panose="020B0604020202020204" pitchFamily="34" charset="0"/>
              <a:buChar char="•"/>
            </a:pPr>
            <a:r>
              <a:rPr lang="en-US" dirty="0"/>
              <a:t>The figure shows total annual pike catch 2012-2022 (grey bars) on the second vertical axis, year on the X axis, and CPUE for the core area SPIN survey on the Y axis</a:t>
            </a:r>
          </a:p>
          <a:p>
            <a:pPr marL="174708" indent="-174708">
              <a:buFont typeface="Arial" panose="020B0604020202020204" pitchFamily="34" charset="0"/>
              <a:buChar char="•"/>
            </a:pPr>
            <a:r>
              <a:rPr lang="en-US" dirty="0"/>
              <a:t>The blue dashed line is the abundance target for the combined core area strata </a:t>
            </a:r>
          </a:p>
          <a:p>
            <a:pPr marL="174708" indent="-174708">
              <a:buFont typeface="Arial" panose="020B0604020202020204" pitchFamily="34" charset="0"/>
              <a:buChar char="•"/>
            </a:pPr>
            <a:r>
              <a:rPr lang="en-US" dirty="0"/>
              <a:t>Let’s talk about the catch first: We removed 19431 pike, with 87% removed in first 3 years (52% of total nets set those years).</a:t>
            </a:r>
          </a:p>
          <a:p>
            <a:pPr marL="174708" indent="-174708">
              <a:buFont typeface="Arial" panose="020B0604020202020204" pitchFamily="34" charset="0"/>
              <a:buChar char="•"/>
            </a:pPr>
            <a:r>
              <a:rPr lang="en-US" dirty="0"/>
              <a:t>Looking at the SPIN CPUE line, you can see how high the values were in 2010-2011 and the substantial drop that occurred in the years we initiated suppression. </a:t>
            </a:r>
          </a:p>
          <a:p>
            <a:pPr marL="174708" indent="-174708">
              <a:buFont typeface="Arial" panose="020B0604020202020204" pitchFamily="34" charset="0"/>
              <a:buChar char="•"/>
            </a:pPr>
            <a:r>
              <a:rPr lang="en-US" dirty="0"/>
              <a:t>This trend stabilized and continued even with a reduced overall annual effort starting 2016 on.</a:t>
            </a:r>
          </a:p>
          <a:p>
            <a:pPr marL="174708" indent="-174708">
              <a:buFont typeface="Arial" panose="020B0604020202020204" pitchFamily="34" charset="0"/>
              <a:buChar char="•"/>
            </a:pPr>
            <a:r>
              <a:rPr lang="en-US" dirty="0"/>
              <a:t>We met, exceeded and maintained our target relative abundance reduction with &gt;95% reduction in CPUE from 2011 to 2022</a:t>
            </a:r>
          </a:p>
        </p:txBody>
      </p:sp>
      <p:sp>
        <p:nvSpPr>
          <p:cNvPr id="4" name="Slide Number Placeholder 3"/>
          <p:cNvSpPr>
            <a:spLocks noGrp="1"/>
          </p:cNvSpPr>
          <p:nvPr>
            <p:ph type="sldNum" sz="quarter" idx="5"/>
          </p:nvPr>
        </p:nvSpPr>
        <p:spPr/>
        <p:txBody>
          <a:bodyPr/>
          <a:lstStyle/>
          <a:p>
            <a:fld id="{0B1FCF61-7B15-444D-AFBE-C5980F1C5BFA}" type="slidenum">
              <a:rPr lang="en-US" smtClean="0"/>
              <a:t>9</a:t>
            </a:fld>
            <a:endParaRPr lang="en-US" dirty="0"/>
          </a:p>
        </p:txBody>
      </p:sp>
    </p:spTree>
    <p:extLst>
      <p:ext uri="{BB962C8B-B14F-4D97-AF65-F5344CB8AC3E}">
        <p14:creationId xmlns:p14="http://schemas.microsoft.com/office/powerpoint/2010/main" val="1570248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3995749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945800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1590260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160540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3420228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259578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337034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3605383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126567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151282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BD7376-7C2C-4E7F-8A7B-2C18DB671698}" type="datetimeFigureOut">
              <a:rPr lang="en-US" smtClean="0"/>
              <a:t>12/14/2022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6C5D47-0506-4977-87F5-ADD55C4A2484}" type="slidenum">
              <a:rPr lang="en-US" smtClean="0"/>
              <a:t>‹#›</a:t>
            </a:fld>
            <a:endParaRPr lang="en-US" dirty="0"/>
          </a:p>
        </p:txBody>
      </p:sp>
    </p:spTree>
    <p:extLst>
      <p:ext uri="{BB962C8B-B14F-4D97-AF65-F5344CB8AC3E}">
        <p14:creationId xmlns:p14="http://schemas.microsoft.com/office/powerpoint/2010/main" val="55012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D7376-7C2C-4E7F-8A7B-2C18DB671698}" type="datetimeFigureOut">
              <a:rPr lang="en-US" smtClean="0"/>
              <a:t>12/14/2022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C5D47-0506-4977-87F5-ADD55C4A2484}" type="slidenum">
              <a:rPr lang="en-US" smtClean="0"/>
              <a:t>‹#›</a:t>
            </a:fld>
            <a:endParaRPr lang="en-US" dirty="0"/>
          </a:p>
        </p:txBody>
      </p:sp>
    </p:spTree>
    <p:extLst>
      <p:ext uri="{BB962C8B-B14F-4D97-AF65-F5344CB8AC3E}">
        <p14:creationId xmlns:p14="http://schemas.microsoft.com/office/powerpoint/2010/main" val="2125734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7.svg"/><Relationship Id="rId4" Type="http://schemas.openxmlformats.org/officeDocument/2006/relationships/diagramLayout" Target="../diagrams/layout2.xml"/><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hyperlink" Target="//upload.wikimedia.org/wikipedia/en/f/f9/Avista_company_logo.jpg" TargetMode="External"/><Relationship Id="rId12" Type="http://schemas.openxmlformats.org/officeDocument/2006/relationships/image" Target="../media/image42.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hyperlink" Target="http://www.bia.gov/nifc/" TargetMode="External"/><Relationship Id="rId5" Type="http://schemas.openxmlformats.org/officeDocument/2006/relationships/image" Target="../media/image3.png"/><Relationship Id="rId10" Type="http://schemas.openxmlformats.org/officeDocument/2006/relationships/image" Target="../media/image41.jpeg"/><Relationship Id="rId4" Type="http://schemas.openxmlformats.org/officeDocument/2006/relationships/image" Target="../media/image2.png"/><Relationship Id="rId9" Type="http://schemas.openxmlformats.org/officeDocument/2006/relationships/hyperlink" Target="http://1.bp.blogspot.com/-FzZsvzt91rU/UHef6IQoOSI/AAAAAAAAZ9c/6lODwRhpk8E/s1600/Seattle+City+Light+logo.jpg" TargetMode="External"/><Relationship Id="rId14" Type="http://schemas.openxmlformats.org/officeDocument/2006/relationships/hyperlink" Target="mailto:nbean@kalispeltrib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2453C-B3BB-4570-8ACD-56DA7AFE795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49" y="1465620"/>
            <a:ext cx="12188950" cy="3502682"/>
          </a:xfrm>
          <a:prstGeom prst="rect">
            <a:avLst/>
          </a:prstGeom>
        </p:spPr>
      </p:pic>
      <p:sp>
        <p:nvSpPr>
          <p:cNvPr id="7" name="Slide Number Placeholder 6"/>
          <p:cNvSpPr>
            <a:spLocks noGrp="1"/>
          </p:cNvSpPr>
          <p:nvPr>
            <p:ph type="sldNum" sz="quarter" idx="12"/>
          </p:nvPr>
        </p:nvSpPr>
        <p:spPr/>
        <p:txBody>
          <a:bodyPr vert="horz" lIns="91440" tIns="45720" rIns="91440" bIns="45720" rtlCol="0" anchor="ctr">
            <a:normAutofit/>
          </a:bodyPr>
          <a:lstStyle/>
          <a:p>
            <a:pPr>
              <a:spcAft>
                <a:spcPts val="600"/>
              </a:spcAft>
            </a:pPr>
            <a:fld id="{70A3BD1D-54EF-4505-8EBE-41C28C054868}" type="slidenum">
              <a:rPr lang="en-US" b="1">
                <a:solidFill>
                  <a:schemeClr val="bg1">
                    <a:lumMod val="65000"/>
                  </a:schemeClr>
                </a:solidFill>
              </a:rPr>
              <a:pPr>
                <a:spcAft>
                  <a:spcPts val="600"/>
                </a:spcAft>
              </a:pPr>
              <a:t>1</a:t>
            </a:fld>
            <a:endParaRPr lang="en-US" b="1" dirty="0">
              <a:solidFill>
                <a:schemeClr val="bg1">
                  <a:lumMod val="65000"/>
                </a:schemeClr>
              </a:solidFill>
            </a:endParaRPr>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1" y="0"/>
            <a:ext cx="12191999" cy="14656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kern="1200" dirty="0">
                <a:solidFill>
                  <a:srgbClr val="FFFFFF"/>
                </a:solidFill>
                <a:latin typeface="+mj-lt"/>
                <a:ea typeface="+mj-ea"/>
                <a:cs typeface="+mj-cs"/>
              </a:rPr>
              <a:t>Pushing Back Against Invasive Northern Pike:</a:t>
            </a:r>
          </a:p>
          <a:p>
            <a:pPr algn="ctr">
              <a:spcAft>
                <a:spcPts val="600"/>
              </a:spcAft>
            </a:pPr>
            <a:r>
              <a:rPr lang="en-US" sz="4000" b="1" i="1" dirty="0">
                <a:solidFill>
                  <a:srgbClr val="FFFFFF"/>
                </a:solidFill>
              </a:rPr>
              <a:t>Application of a Large-scale Suppression Program</a:t>
            </a:r>
            <a:endParaRPr lang="en-US" sz="4000" b="1" i="1" kern="1200" dirty="0">
              <a:solidFill>
                <a:srgbClr val="FFFFFF"/>
              </a:solidFill>
              <a:latin typeface="+mj-lt"/>
              <a:ea typeface="+mj-ea"/>
              <a:cs typeface="+mj-cs"/>
            </a:endParaRPr>
          </a:p>
        </p:txBody>
      </p:sp>
      <p:pic>
        <p:nvPicPr>
          <p:cNvPr id="10" name="Picture 9">
            <a:extLst>
              <a:ext uri="{FF2B5EF4-FFF2-40B4-BE49-F238E27FC236}">
                <a16:creationId xmlns:a16="http://schemas.microsoft.com/office/drawing/2014/main" id="{44A81EF8-D66E-4297-83FD-AA44C5FC95B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1945" y="5582240"/>
            <a:ext cx="2022851" cy="1161585"/>
          </a:xfrm>
          <a:prstGeom prst="rect">
            <a:avLst/>
          </a:prstGeom>
          <a:noFill/>
          <a:ln>
            <a:noFill/>
          </a:ln>
          <a:effectLst/>
        </p:spPr>
      </p:pic>
      <p:pic>
        <p:nvPicPr>
          <p:cNvPr id="11" name="Picture 10" descr="AGENCY LOGO">
            <a:extLst>
              <a:ext uri="{FF2B5EF4-FFF2-40B4-BE49-F238E27FC236}">
                <a16:creationId xmlns:a16="http://schemas.microsoft.com/office/drawing/2014/main" id="{E742AA2D-E2CA-4552-B9CF-6F1AADC16FB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55" y="5392380"/>
            <a:ext cx="1132201" cy="1387236"/>
          </a:xfrm>
          <a:prstGeom prst="rect">
            <a:avLst/>
          </a:prstGeom>
          <a:noFill/>
          <a:ln>
            <a:noFill/>
          </a:ln>
        </p:spPr>
      </p:pic>
      <p:sp>
        <p:nvSpPr>
          <p:cNvPr id="12" name="Title 4">
            <a:extLst>
              <a:ext uri="{FF2B5EF4-FFF2-40B4-BE49-F238E27FC236}">
                <a16:creationId xmlns:a16="http://schemas.microsoft.com/office/drawing/2014/main" id="{4546B07E-F1AD-40FF-80D5-9CBAD7ACDF52}"/>
              </a:ext>
            </a:extLst>
          </p:cNvPr>
          <p:cNvSpPr txBox="1">
            <a:spLocks/>
          </p:cNvSpPr>
          <p:nvPr/>
        </p:nvSpPr>
        <p:spPr>
          <a:xfrm>
            <a:off x="-135568" y="6141261"/>
            <a:ext cx="12195048" cy="6627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000" b="1" kern="1200" dirty="0">
                <a:solidFill>
                  <a:schemeClr val="bg1"/>
                </a:solidFill>
                <a:latin typeface="+mj-lt"/>
                <a:ea typeface="+mj-ea"/>
                <a:cs typeface="+mj-cs"/>
              </a:rPr>
              <a:t>Columbia River Basin AIS Team Meeting, Spokane, WA – </a:t>
            </a:r>
            <a:r>
              <a:rPr lang="en-US" sz="2000" b="1" dirty="0">
                <a:solidFill>
                  <a:schemeClr val="bg1"/>
                </a:solidFill>
              </a:rPr>
              <a:t>December 6-7</a:t>
            </a:r>
            <a:r>
              <a:rPr lang="en-US" sz="2000" b="1" kern="1200" dirty="0">
                <a:solidFill>
                  <a:schemeClr val="bg1"/>
                </a:solidFill>
                <a:latin typeface="+mj-lt"/>
                <a:ea typeface="+mj-ea"/>
                <a:cs typeface="+mj-cs"/>
              </a:rPr>
              <a:t>, 2022</a:t>
            </a:r>
          </a:p>
        </p:txBody>
      </p:sp>
      <p:sp>
        <p:nvSpPr>
          <p:cNvPr id="8" name="Title 4">
            <a:extLst>
              <a:ext uri="{FF2B5EF4-FFF2-40B4-BE49-F238E27FC236}">
                <a16:creationId xmlns:a16="http://schemas.microsoft.com/office/drawing/2014/main" id="{9DDD67AD-08D9-2F55-0F86-E5DAD8871159}"/>
              </a:ext>
            </a:extLst>
          </p:cNvPr>
          <p:cNvSpPr txBox="1">
            <a:spLocks/>
          </p:cNvSpPr>
          <p:nvPr/>
        </p:nvSpPr>
        <p:spPr>
          <a:xfrm>
            <a:off x="-3049" y="4940277"/>
            <a:ext cx="12188950" cy="1161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200" b="1" kern="1200" dirty="0">
                <a:solidFill>
                  <a:schemeClr val="bg1"/>
                </a:solidFill>
                <a:latin typeface="+mj-lt"/>
                <a:ea typeface="+mj-ea"/>
                <a:cs typeface="+mj-cs"/>
              </a:rPr>
              <a:t>Nicholas J. Bean</a:t>
            </a:r>
            <a:r>
              <a:rPr lang="en-US" sz="2200" b="1" kern="1200" baseline="30000" dirty="0">
                <a:solidFill>
                  <a:schemeClr val="bg1"/>
                </a:solidFill>
                <a:latin typeface="+mj-lt"/>
                <a:ea typeface="+mj-ea"/>
                <a:cs typeface="+mj-cs"/>
              </a:rPr>
              <a:t>1</a:t>
            </a:r>
            <a:r>
              <a:rPr lang="en-US" sz="2200" b="1" kern="1200" dirty="0">
                <a:solidFill>
                  <a:schemeClr val="bg1"/>
                </a:solidFill>
                <a:latin typeface="+mj-lt"/>
                <a:ea typeface="+mj-ea"/>
                <a:cs typeface="+mj-cs"/>
              </a:rPr>
              <a:t>, Shane J. Harvey</a:t>
            </a:r>
            <a:r>
              <a:rPr lang="en-US" sz="2200" b="1" kern="1200" baseline="30000" dirty="0">
                <a:solidFill>
                  <a:schemeClr val="bg1"/>
                </a:solidFill>
                <a:latin typeface="+mj-lt"/>
                <a:ea typeface="+mj-ea"/>
                <a:cs typeface="+mj-cs"/>
              </a:rPr>
              <a:t>1</a:t>
            </a:r>
            <a:r>
              <a:rPr lang="en-US" sz="2200" b="1" kern="1200" dirty="0">
                <a:solidFill>
                  <a:schemeClr val="bg1"/>
                </a:solidFill>
                <a:latin typeface="+mj-lt"/>
                <a:ea typeface="+mj-ea"/>
                <a:cs typeface="+mj-cs"/>
              </a:rPr>
              <a:t>, Jason M. Connor</a:t>
            </a:r>
            <a:r>
              <a:rPr lang="en-US" sz="2200" b="1" kern="1200" baseline="30000" dirty="0">
                <a:solidFill>
                  <a:schemeClr val="bg1"/>
                </a:solidFill>
                <a:latin typeface="+mj-lt"/>
                <a:ea typeface="+mj-ea"/>
                <a:cs typeface="+mj-cs"/>
              </a:rPr>
              <a:t>1</a:t>
            </a:r>
            <a:r>
              <a:rPr lang="en-US" sz="2200" b="1" kern="1200" dirty="0">
                <a:solidFill>
                  <a:schemeClr val="bg1"/>
                </a:solidFill>
                <a:latin typeface="+mj-lt"/>
                <a:ea typeface="+mj-ea"/>
                <a:cs typeface="+mj-cs"/>
              </a:rPr>
              <a:t>, Jason A. Olson</a:t>
            </a:r>
            <a:r>
              <a:rPr lang="en-US" sz="2200" b="1" kern="1200" baseline="30000" dirty="0">
                <a:solidFill>
                  <a:schemeClr val="bg1"/>
                </a:solidFill>
                <a:latin typeface="+mj-lt"/>
                <a:ea typeface="+mj-ea"/>
                <a:cs typeface="+mj-cs"/>
              </a:rPr>
              <a:t>1</a:t>
            </a:r>
            <a:r>
              <a:rPr lang="en-US" sz="2200" b="1" kern="1200" dirty="0">
                <a:solidFill>
                  <a:schemeClr val="bg1"/>
                </a:solidFill>
                <a:latin typeface="+mj-lt"/>
                <a:ea typeface="+mj-ea"/>
                <a:cs typeface="+mj-cs"/>
              </a:rPr>
              <a:t>, William P. Baker</a:t>
            </a:r>
            <a:r>
              <a:rPr lang="en-US" sz="2200" b="1" kern="1200" baseline="30000" dirty="0">
                <a:solidFill>
                  <a:schemeClr val="bg1"/>
                </a:solidFill>
                <a:latin typeface="+mj-lt"/>
                <a:ea typeface="+mj-ea"/>
                <a:cs typeface="+mj-cs"/>
              </a:rPr>
              <a:t>2</a:t>
            </a:r>
          </a:p>
          <a:p>
            <a:pPr algn="ctr">
              <a:spcAft>
                <a:spcPts val="600"/>
              </a:spcAft>
            </a:pPr>
            <a:r>
              <a:rPr lang="en-US" sz="1600" b="1" kern="1200" dirty="0">
                <a:solidFill>
                  <a:schemeClr val="bg1">
                    <a:lumMod val="85000"/>
                  </a:schemeClr>
                </a:solidFill>
                <a:latin typeface="+mj-lt"/>
                <a:ea typeface="+mj-ea"/>
                <a:cs typeface="+mj-cs"/>
              </a:rPr>
              <a:t>Kalispel Tribe of Indians Natural Resources Department</a:t>
            </a:r>
            <a:r>
              <a:rPr lang="en-US" sz="1600" b="1" kern="1200" baseline="30000" dirty="0">
                <a:solidFill>
                  <a:schemeClr val="bg1">
                    <a:lumMod val="85000"/>
                  </a:schemeClr>
                </a:solidFill>
                <a:latin typeface="+mj-lt"/>
                <a:ea typeface="+mj-ea"/>
                <a:cs typeface="+mj-cs"/>
              </a:rPr>
              <a:t>1</a:t>
            </a:r>
          </a:p>
          <a:p>
            <a:pPr algn="ctr">
              <a:spcAft>
                <a:spcPts val="600"/>
              </a:spcAft>
            </a:pPr>
            <a:r>
              <a:rPr lang="en-US" sz="1600" b="1" dirty="0">
                <a:solidFill>
                  <a:schemeClr val="bg1">
                    <a:lumMod val="85000"/>
                  </a:schemeClr>
                </a:solidFill>
              </a:rPr>
              <a:t>Washington Department of Fish and Wildlife</a:t>
            </a:r>
            <a:r>
              <a:rPr lang="en-US" sz="1600" b="1" baseline="30000" dirty="0">
                <a:solidFill>
                  <a:schemeClr val="bg1">
                    <a:lumMod val="85000"/>
                  </a:schemeClr>
                </a:solidFill>
              </a:rPr>
              <a:t>2</a:t>
            </a:r>
            <a:endParaRPr lang="en-US" sz="1600" b="1" kern="1200" baseline="30000" dirty="0">
              <a:solidFill>
                <a:schemeClr val="bg1">
                  <a:lumMod val="85000"/>
                </a:schemeClr>
              </a:solidFill>
              <a:latin typeface="+mj-lt"/>
              <a:ea typeface="+mj-ea"/>
              <a:cs typeface="+mj-cs"/>
            </a:endParaRPr>
          </a:p>
        </p:txBody>
      </p:sp>
      <p:sp>
        <p:nvSpPr>
          <p:cNvPr id="13" name="TextBox 12">
            <a:extLst>
              <a:ext uri="{FF2B5EF4-FFF2-40B4-BE49-F238E27FC236}">
                <a16:creationId xmlns:a16="http://schemas.microsoft.com/office/drawing/2014/main" id="{DF52BCEE-FA4C-971A-ABD5-760F16FF5A3A}"/>
              </a:ext>
            </a:extLst>
          </p:cNvPr>
          <p:cNvSpPr txBox="1"/>
          <p:nvPr/>
        </p:nvSpPr>
        <p:spPr>
          <a:xfrm>
            <a:off x="10858795" y="4748645"/>
            <a:ext cx="1333205" cy="230832"/>
          </a:xfrm>
          <a:prstGeom prst="rect">
            <a:avLst/>
          </a:prstGeom>
          <a:noFill/>
        </p:spPr>
        <p:txBody>
          <a:bodyPr wrap="square" rtlCol="0">
            <a:spAutoFit/>
          </a:bodyPr>
          <a:lstStyle/>
          <a:p>
            <a:r>
              <a:rPr lang="en-US" sz="900" dirty="0"/>
              <a:t>Photo: Kalispel Tribe</a:t>
            </a:r>
          </a:p>
        </p:txBody>
      </p:sp>
    </p:spTree>
    <p:extLst>
      <p:ext uri="{BB962C8B-B14F-4D97-AF65-F5344CB8AC3E}">
        <p14:creationId xmlns:p14="http://schemas.microsoft.com/office/powerpoint/2010/main" val="296870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AE4AEDA-8C25-453F-B988-96845539C8B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5921" y="308029"/>
            <a:ext cx="7217085" cy="3040008"/>
          </a:xfrm>
          <a:prstGeom prst="rect">
            <a:avLst/>
          </a:prstGeom>
        </p:spPr>
      </p:pic>
      <p:sp>
        <p:nvSpPr>
          <p:cNvPr id="56" name="Rectangle 55">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4988459" y="4685079"/>
            <a:ext cx="6812113" cy="15160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dirty="0">
                <a:solidFill>
                  <a:srgbClr val="FFFFFF"/>
                </a:solidFill>
                <a:latin typeface="+mj-lt"/>
                <a:ea typeface="+mj-ea"/>
                <a:cs typeface="+mj-cs"/>
              </a:rPr>
              <a:t>Project Area and Objectives:</a:t>
            </a:r>
          </a:p>
          <a:p>
            <a:pPr>
              <a:spcAft>
                <a:spcPts val="600"/>
              </a:spcAft>
            </a:pPr>
            <a:r>
              <a:rPr lang="en-US" sz="4800" b="1" kern="1200" dirty="0">
                <a:solidFill>
                  <a:srgbClr val="FFFFFF"/>
                </a:solidFill>
                <a:latin typeface="+mj-lt"/>
                <a:ea typeface="+mj-ea"/>
                <a:cs typeface="+mj-cs"/>
              </a:rPr>
              <a:t>Boundary Reservoir</a:t>
            </a:r>
          </a:p>
        </p:txBody>
      </p:sp>
      <p:cxnSp>
        <p:nvCxnSpPr>
          <p:cNvPr id="58" name="Straight Connector 57">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A64EAF34-35CA-4E02-A333-2DA41A00E0E1}"/>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238125" y="219075"/>
            <a:ext cx="4305301" cy="6355292"/>
          </a:xfrm>
          <a:prstGeom prst="rect">
            <a:avLst/>
          </a:prstGeom>
          <a:noFill/>
        </p:spPr>
      </p:pic>
      <p:sp>
        <p:nvSpPr>
          <p:cNvPr id="7" name="Slide Number Placeholder 6"/>
          <p:cNvSpPr>
            <a:spLocks noGrp="1"/>
          </p:cNvSpPr>
          <p:nvPr>
            <p:ph type="sldNum" sz="quarter" idx="12"/>
          </p:nvPr>
        </p:nvSpPr>
        <p:spPr>
          <a:xfrm>
            <a:off x="9057372" y="6536267"/>
            <a:ext cx="2743200" cy="306928"/>
          </a:xfrm>
        </p:spPr>
        <p:txBody>
          <a:bodyPr vert="horz" lIns="91440" tIns="45720" rIns="91440" bIns="45720" rtlCol="0" anchor="ctr">
            <a:normAutofit/>
          </a:bodyPr>
          <a:lstStyle/>
          <a:p>
            <a:pPr defTabSz="914400">
              <a:spcAft>
                <a:spcPts val="600"/>
              </a:spcAft>
            </a:pPr>
            <a:fld id="{70A3BD1D-54EF-4505-8EBE-41C28C054868}" type="slidenum">
              <a:rPr lang="en-US" b="1" smtClean="0"/>
              <a:pPr defTabSz="914400">
                <a:spcAft>
                  <a:spcPts val="600"/>
                </a:spcAft>
              </a:pPr>
              <a:t>10</a:t>
            </a:fld>
            <a:endParaRPr lang="en-US" b="1"/>
          </a:p>
        </p:txBody>
      </p:sp>
      <p:sp>
        <p:nvSpPr>
          <p:cNvPr id="3" name="Rectangle 2">
            <a:extLst>
              <a:ext uri="{FF2B5EF4-FFF2-40B4-BE49-F238E27FC236}">
                <a16:creationId xmlns:a16="http://schemas.microsoft.com/office/drawing/2014/main" id="{BD96B3D2-BF08-4D39-881B-74C825919D9D}"/>
              </a:ext>
            </a:extLst>
          </p:cNvPr>
          <p:cNvSpPr/>
          <p:nvPr/>
        </p:nvSpPr>
        <p:spPr>
          <a:xfrm>
            <a:off x="353327" y="5286374"/>
            <a:ext cx="1037323"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5020848-BE40-315E-800C-68D185AB0531}"/>
              </a:ext>
            </a:extLst>
          </p:cNvPr>
          <p:cNvPicPr/>
          <p:nvPr/>
        </p:nvPicPr>
        <p:blipFill rotWithShape="1">
          <a:blip r:embed="rId5" cstate="print">
            <a:extLst>
              <a:ext uri="{28A0092B-C50C-407E-A947-70E740481C1C}">
                <a14:useLocalDpi xmlns:a14="http://schemas.microsoft.com/office/drawing/2010/main" val="0"/>
              </a:ext>
            </a:extLst>
          </a:blip>
          <a:srcRect l="53749" t="71724" r="19673" b="5791"/>
          <a:stretch/>
        </p:blipFill>
        <p:spPr bwMode="auto">
          <a:xfrm>
            <a:off x="417251" y="906678"/>
            <a:ext cx="1544714" cy="966511"/>
          </a:xfrm>
          <a:prstGeom prst="rect">
            <a:avLst/>
          </a:prstGeom>
          <a:noFill/>
          <a:ln w="12700" cmpd="thickThin">
            <a:noFill/>
          </a:ln>
        </p:spPr>
      </p:pic>
      <p:sp>
        <p:nvSpPr>
          <p:cNvPr id="11" name="Rectangle 10">
            <a:extLst>
              <a:ext uri="{FF2B5EF4-FFF2-40B4-BE49-F238E27FC236}">
                <a16:creationId xmlns:a16="http://schemas.microsoft.com/office/drawing/2014/main" id="{D51EE70B-02BE-E51F-32D5-795894288C8D}"/>
              </a:ext>
            </a:extLst>
          </p:cNvPr>
          <p:cNvSpPr/>
          <p:nvPr/>
        </p:nvSpPr>
        <p:spPr>
          <a:xfrm>
            <a:off x="4731074" y="2421651"/>
            <a:ext cx="7046780" cy="871891"/>
          </a:xfrm>
          <a:prstGeom prst="rect">
            <a:avLst/>
          </a:prstGeom>
          <a:solidFill>
            <a:schemeClr val="tx1">
              <a:lumMod val="75000"/>
              <a:lumOff val="25000"/>
            </a:schemeClr>
          </a:solidFill>
        </p:spPr>
        <p:txBody>
          <a:bodyPr vert="horz" lIns="91440" tIns="45720" rIns="91440" bIns="45720" rtlCol="0" anchor="ctr">
            <a:normAutofit fontScale="92500" lnSpcReduction="20000"/>
          </a:bodyPr>
          <a:lstStyle/>
          <a:p>
            <a:pPr marL="228600" defTabSz="914400">
              <a:lnSpc>
                <a:spcPct val="90000"/>
              </a:lnSpc>
              <a:spcAft>
                <a:spcPts val="600"/>
              </a:spcAft>
            </a:pPr>
            <a:r>
              <a:rPr lang="en-US" sz="2000" u="sng" dirty="0">
                <a:solidFill>
                  <a:schemeClr val="bg1"/>
                </a:solidFill>
              </a:rPr>
              <a:t>SPIN Abundance Target:</a:t>
            </a:r>
          </a:p>
          <a:p>
            <a:pPr marL="228600" defTabSz="914400">
              <a:lnSpc>
                <a:spcPct val="90000"/>
              </a:lnSpc>
              <a:spcAft>
                <a:spcPts val="600"/>
              </a:spcAft>
            </a:pPr>
            <a:r>
              <a:rPr lang="en-US" sz="2000" dirty="0">
                <a:solidFill>
                  <a:schemeClr val="bg1"/>
                </a:solidFill>
              </a:rPr>
              <a:t>Strata 1 (Core Area): &lt;0.5 Northern Pike/Net</a:t>
            </a:r>
          </a:p>
          <a:p>
            <a:pPr marL="228600" defTabSz="914400">
              <a:lnSpc>
                <a:spcPct val="90000"/>
              </a:lnSpc>
              <a:spcAft>
                <a:spcPts val="600"/>
              </a:spcAft>
            </a:pPr>
            <a:r>
              <a:rPr lang="en-US" sz="2000" dirty="0">
                <a:solidFill>
                  <a:schemeClr val="bg1"/>
                </a:solidFill>
              </a:rPr>
              <a:t>Strata 2 (River): &lt;0.5 Northern Pike/Net</a:t>
            </a:r>
          </a:p>
        </p:txBody>
      </p:sp>
      <p:sp>
        <p:nvSpPr>
          <p:cNvPr id="12" name="TextBox 11">
            <a:extLst>
              <a:ext uri="{FF2B5EF4-FFF2-40B4-BE49-F238E27FC236}">
                <a16:creationId xmlns:a16="http://schemas.microsoft.com/office/drawing/2014/main" id="{2AE4E002-1C3D-8542-56A7-DB3A2BDF550D}"/>
              </a:ext>
            </a:extLst>
          </p:cNvPr>
          <p:cNvSpPr txBox="1"/>
          <p:nvPr/>
        </p:nvSpPr>
        <p:spPr>
          <a:xfrm>
            <a:off x="10687197" y="309562"/>
            <a:ext cx="1333205" cy="230832"/>
          </a:xfrm>
          <a:prstGeom prst="rect">
            <a:avLst/>
          </a:prstGeom>
          <a:noFill/>
        </p:spPr>
        <p:txBody>
          <a:bodyPr wrap="square" rtlCol="0">
            <a:spAutoFit/>
          </a:bodyPr>
          <a:lstStyle/>
          <a:p>
            <a:r>
              <a:rPr lang="en-US" sz="900" dirty="0">
                <a:solidFill>
                  <a:schemeClr val="bg1">
                    <a:lumMod val="85000"/>
                  </a:schemeClr>
                </a:solidFill>
              </a:rPr>
              <a:t>Image: Google Earth</a:t>
            </a:r>
          </a:p>
        </p:txBody>
      </p:sp>
    </p:spTree>
    <p:extLst>
      <p:ext uri="{BB962C8B-B14F-4D97-AF65-F5344CB8AC3E}">
        <p14:creationId xmlns:p14="http://schemas.microsoft.com/office/powerpoint/2010/main" val="209002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7" name="Straight Connector 56">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10534650" y="6356350"/>
            <a:ext cx="819150" cy="365125"/>
          </a:xfrm>
        </p:spPr>
        <p:txBody>
          <a:bodyPr vert="horz" lIns="91440" tIns="45720" rIns="91440" bIns="45720" rtlCol="0" anchor="ctr">
            <a:normAutofit/>
          </a:bodyPr>
          <a:lstStyle/>
          <a:p>
            <a:pPr defTabSz="914400">
              <a:spcAft>
                <a:spcPts val="600"/>
              </a:spcAft>
            </a:pPr>
            <a:fld id="{70A3BD1D-54EF-4505-8EBE-41C28C054868}" type="slidenum">
              <a:rPr lang="en-US" b="1" smtClean="0">
                <a:solidFill>
                  <a:schemeClr val="bg1">
                    <a:alpha val="80000"/>
                  </a:schemeClr>
                </a:solidFill>
              </a:rPr>
              <a:pPr defTabSz="914400">
                <a:spcAft>
                  <a:spcPts val="600"/>
                </a:spcAft>
              </a:pPr>
              <a:t>11</a:t>
            </a:fld>
            <a:endParaRPr lang="en-US" b="1">
              <a:solidFill>
                <a:schemeClr val="bg1">
                  <a:alpha val="80000"/>
                </a:schemeClr>
              </a:solidFill>
            </a:endParaRPr>
          </a:p>
        </p:txBody>
      </p:sp>
      <p:sp>
        <p:nvSpPr>
          <p:cNvPr id="19" name="Rectangle 18">
            <a:extLst>
              <a:ext uri="{FF2B5EF4-FFF2-40B4-BE49-F238E27FC236}">
                <a16:creationId xmlns:a16="http://schemas.microsoft.com/office/drawing/2014/main" id="{71B88E13-1217-41C2-96CF-3902133AFD96}"/>
              </a:ext>
            </a:extLst>
          </p:cNvPr>
          <p:cNvSpPr/>
          <p:nvPr/>
        </p:nvSpPr>
        <p:spPr>
          <a:xfrm>
            <a:off x="4458615" y="4830078"/>
            <a:ext cx="7819173" cy="1770300"/>
          </a:xfrm>
          <a:prstGeom prst="rect">
            <a:avLst/>
          </a:prstGeom>
        </p:spPr>
        <p:txBody>
          <a:bodyPr vert="horz" lIns="91440" tIns="45720" rIns="91440" bIns="45720" rtlCol="0" anchor="ctr">
            <a:noAutofit/>
          </a:bodyPr>
          <a:lstStyle/>
          <a:p>
            <a:pPr marL="457200" indent="-228600">
              <a:lnSpc>
                <a:spcPct val="90000"/>
              </a:lnSpc>
              <a:spcAft>
                <a:spcPts val="600"/>
              </a:spcAft>
              <a:buFont typeface="Arial" panose="020B0604020202020204" pitchFamily="34" charset="0"/>
              <a:buChar char="•"/>
            </a:pPr>
            <a:r>
              <a:rPr lang="en-US" sz="2400" dirty="0">
                <a:solidFill>
                  <a:schemeClr val="bg1"/>
                </a:solidFill>
              </a:rPr>
              <a:t>829 pike removed in 664 nets</a:t>
            </a:r>
          </a:p>
          <a:p>
            <a:pPr marL="457200" indent="-228600">
              <a:lnSpc>
                <a:spcPct val="90000"/>
              </a:lnSpc>
              <a:spcAft>
                <a:spcPts val="600"/>
              </a:spcAft>
              <a:buFont typeface="Arial" panose="020B0604020202020204" pitchFamily="34" charset="0"/>
              <a:buChar char="•"/>
            </a:pPr>
            <a:r>
              <a:rPr lang="en-US" sz="2400" dirty="0">
                <a:solidFill>
                  <a:schemeClr val="bg1"/>
                </a:solidFill>
              </a:rPr>
              <a:t>Season/timing variable due to reservoir fluctuations</a:t>
            </a:r>
          </a:p>
          <a:p>
            <a:pPr marL="457200" indent="-228600">
              <a:lnSpc>
                <a:spcPct val="90000"/>
              </a:lnSpc>
              <a:spcAft>
                <a:spcPts val="600"/>
              </a:spcAft>
              <a:buFont typeface="Arial" panose="020B0604020202020204" pitchFamily="34" charset="0"/>
              <a:buChar char="•"/>
            </a:pPr>
            <a:r>
              <a:rPr lang="en-US" sz="2400" dirty="0">
                <a:solidFill>
                  <a:schemeClr val="bg1"/>
                </a:solidFill>
              </a:rPr>
              <a:t>2017 1</a:t>
            </a:r>
            <a:r>
              <a:rPr lang="en-US" sz="2400" baseline="30000" dirty="0">
                <a:solidFill>
                  <a:schemeClr val="bg1"/>
                </a:solidFill>
              </a:rPr>
              <a:t>st</a:t>
            </a:r>
            <a:r>
              <a:rPr lang="en-US" sz="2400" dirty="0">
                <a:solidFill>
                  <a:schemeClr val="bg1"/>
                </a:solidFill>
              </a:rPr>
              <a:t> year significant effort applied</a:t>
            </a:r>
          </a:p>
          <a:p>
            <a:pPr marL="457200" indent="-228600">
              <a:lnSpc>
                <a:spcPct val="90000"/>
              </a:lnSpc>
              <a:spcAft>
                <a:spcPts val="600"/>
              </a:spcAft>
              <a:buFont typeface="Arial" panose="020B0604020202020204" pitchFamily="34" charset="0"/>
              <a:buChar char="•"/>
            </a:pPr>
            <a:r>
              <a:rPr lang="en-US" sz="2400" dirty="0">
                <a:solidFill>
                  <a:schemeClr val="bg1"/>
                </a:solidFill>
              </a:rPr>
              <a:t>Reduced effort now required to maintain population</a:t>
            </a:r>
          </a:p>
          <a:p>
            <a:pPr marL="457200" indent="-228600">
              <a:lnSpc>
                <a:spcPct val="90000"/>
              </a:lnSpc>
              <a:spcAft>
                <a:spcPts val="600"/>
              </a:spcAft>
              <a:buFont typeface="Arial" panose="020B0604020202020204" pitchFamily="34" charset="0"/>
              <a:buChar char="•"/>
            </a:pPr>
            <a:r>
              <a:rPr lang="en-US" sz="2400" dirty="0">
                <a:solidFill>
                  <a:schemeClr val="bg1"/>
                </a:solidFill>
              </a:rPr>
              <a:t>&gt;95% reduction in CPUE from 2016 to 2022 (Sloughs)</a:t>
            </a:r>
          </a:p>
        </p:txBody>
      </p:sp>
      <p:sp>
        <p:nvSpPr>
          <p:cNvPr id="49" name="Title 4">
            <a:extLst>
              <a:ext uri="{FF2B5EF4-FFF2-40B4-BE49-F238E27FC236}">
                <a16:creationId xmlns:a16="http://schemas.microsoft.com/office/drawing/2014/main" id="{248B8AFA-B146-4127-8B84-2F862A694B53}"/>
              </a:ext>
            </a:extLst>
          </p:cNvPr>
          <p:cNvSpPr txBox="1">
            <a:spLocks/>
          </p:cNvSpPr>
          <p:nvPr/>
        </p:nvSpPr>
        <p:spPr>
          <a:xfrm>
            <a:off x="108642" y="5001839"/>
            <a:ext cx="443576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dirty="0">
                <a:solidFill>
                  <a:schemeClr val="bg1"/>
                </a:solidFill>
                <a:latin typeface="+mj-lt"/>
                <a:ea typeface="+mj-ea"/>
                <a:cs typeface="+mj-cs"/>
              </a:rPr>
              <a:t>Boundary Reservoir Results</a:t>
            </a:r>
          </a:p>
        </p:txBody>
      </p:sp>
      <p:pic>
        <p:nvPicPr>
          <p:cNvPr id="3" name="Picture 2">
            <a:extLst>
              <a:ext uri="{FF2B5EF4-FFF2-40B4-BE49-F238E27FC236}">
                <a16:creationId xmlns:a16="http://schemas.microsoft.com/office/drawing/2014/main" id="{006EFF0A-14DE-7A29-3889-F0D64DB98E8A}"/>
              </a:ext>
            </a:extLst>
          </p:cNvPr>
          <p:cNvPicPr>
            <a:picLocks noChangeAspect="1"/>
          </p:cNvPicPr>
          <p:nvPr/>
        </p:nvPicPr>
        <p:blipFill>
          <a:blip r:embed="rId3"/>
          <a:stretch>
            <a:fillRect/>
          </a:stretch>
        </p:blipFill>
        <p:spPr>
          <a:xfrm>
            <a:off x="261622" y="136525"/>
            <a:ext cx="11668755" cy="4413887"/>
          </a:xfrm>
          <a:prstGeom prst="rect">
            <a:avLst/>
          </a:prstGeom>
        </p:spPr>
      </p:pic>
    </p:spTree>
    <p:extLst>
      <p:ext uri="{BB962C8B-B14F-4D97-AF65-F5344CB8AC3E}">
        <p14:creationId xmlns:p14="http://schemas.microsoft.com/office/powerpoint/2010/main" val="192001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526073" y="5353051"/>
            <a:ext cx="11139854" cy="11247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dirty="0">
                <a:solidFill>
                  <a:srgbClr val="FFFFFF"/>
                </a:solidFill>
              </a:rPr>
              <a:t>Pend Oreille River Northern Pike Suppression: </a:t>
            </a:r>
          </a:p>
          <a:p>
            <a:pPr algn="ctr">
              <a:spcAft>
                <a:spcPts val="600"/>
              </a:spcAft>
            </a:pPr>
            <a:r>
              <a:rPr lang="en-US" sz="4800" b="1" dirty="0">
                <a:solidFill>
                  <a:srgbClr val="FFFFFF"/>
                </a:solidFill>
              </a:rPr>
              <a:t>Takeaways/Lessons Learned</a:t>
            </a:r>
          </a:p>
        </p:txBody>
      </p:sp>
      <p:cxnSp>
        <p:nvCxnSpPr>
          <p:cNvPr id="67" name="Straight Connector 6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70A3BD1D-54EF-4505-8EBE-41C28C054868}" type="slidenum">
              <a:rPr lang="en-US" b="1">
                <a:solidFill>
                  <a:srgbClr val="898989"/>
                </a:solidFill>
              </a:rPr>
              <a:pPr defTabSz="914400">
                <a:spcAft>
                  <a:spcPts val="600"/>
                </a:spcAft>
              </a:pPr>
              <a:t>12</a:t>
            </a:fld>
            <a:endParaRPr lang="en-US" b="1">
              <a:solidFill>
                <a:srgbClr val="898989"/>
              </a:solidFill>
            </a:endParaRPr>
          </a:p>
        </p:txBody>
      </p:sp>
      <p:graphicFrame>
        <p:nvGraphicFramePr>
          <p:cNvPr id="69" name="Content Placeholder 3">
            <a:extLst>
              <a:ext uri="{FF2B5EF4-FFF2-40B4-BE49-F238E27FC236}">
                <a16:creationId xmlns:a16="http://schemas.microsoft.com/office/drawing/2014/main" id="{2524EAEB-6BBB-F8DC-3411-382E490B40A8}"/>
              </a:ext>
            </a:extLst>
          </p:cNvPr>
          <p:cNvGraphicFramePr>
            <a:graphicFrameLocks noGrp="1"/>
          </p:cNvGraphicFramePr>
          <p:nvPr>
            <p:ph idx="1"/>
            <p:extLst>
              <p:ext uri="{D42A27DB-BD31-4B8C-83A1-F6EECF244321}">
                <p14:modId xmlns:p14="http://schemas.microsoft.com/office/powerpoint/2010/main" val="4161226355"/>
              </p:ext>
            </p:extLst>
          </p:nvPr>
        </p:nvGraphicFramePr>
        <p:xfrm>
          <a:off x="342930" y="1509203"/>
          <a:ext cx="11506139" cy="3038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3">
            <a:extLst>
              <a:ext uri="{FF2B5EF4-FFF2-40B4-BE49-F238E27FC236}">
                <a16:creationId xmlns:a16="http://schemas.microsoft.com/office/drawing/2014/main" id="{8000F0E1-9490-C9EC-86E9-76EF61D638E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42930" y="355114"/>
            <a:ext cx="11506139" cy="1248399"/>
          </a:xfrm>
          <a:prstGeom prst="rect">
            <a:avLst/>
          </a:prstGeom>
          <a:noFill/>
          <a:ln w="9525">
            <a:noFill/>
            <a:miter lim="800000"/>
            <a:headEnd/>
            <a:tailEnd/>
          </a:ln>
          <a:effectLst/>
        </p:spPr>
      </p:pic>
      <p:pic>
        <p:nvPicPr>
          <p:cNvPr id="3" name="Graphic 2" descr="No sign outline">
            <a:extLst>
              <a:ext uri="{FF2B5EF4-FFF2-40B4-BE49-F238E27FC236}">
                <a16:creationId xmlns:a16="http://schemas.microsoft.com/office/drawing/2014/main" id="{4791C964-387A-709C-EB3F-BEC13027C1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67688" y="1646404"/>
            <a:ext cx="1739563" cy="1739563"/>
          </a:xfrm>
          <a:prstGeom prst="rect">
            <a:avLst/>
          </a:prstGeom>
        </p:spPr>
      </p:pic>
      <p:sp>
        <p:nvSpPr>
          <p:cNvPr id="10" name="TextBox 9">
            <a:extLst>
              <a:ext uri="{FF2B5EF4-FFF2-40B4-BE49-F238E27FC236}">
                <a16:creationId xmlns:a16="http://schemas.microsoft.com/office/drawing/2014/main" id="{70460942-5B53-E616-20F5-7F355992ADFE}"/>
              </a:ext>
            </a:extLst>
          </p:cNvPr>
          <p:cNvSpPr txBox="1"/>
          <p:nvPr/>
        </p:nvSpPr>
        <p:spPr>
          <a:xfrm>
            <a:off x="10515864" y="1350826"/>
            <a:ext cx="1333205" cy="230832"/>
          </a:xfrm>
          <a:prstGeom prst="rect">
            <a:avLst/>
          </a:prstGeom>
          <a:noFill/>
        </p:spPr>
        <p:txBody>
          <a:bodyPr wrap="square" rtlCol="0">
            <a:spAutoFit/>
          </a:bodyPr>
          <a:lstStyle/>
          <a:p>
            <a:r>
              <a:rPr lang="en-US" sz="900" dirty="0">
                <a:solidFill>
                  <a:schemeClr val="bg1">
                    <a:lumMod val="85000"/>
                  </a:schemeClr>
                </a:solidFill>
              </a:rPr>
              <a:t>Photo: Kalispel Tribe</a:t>
            </a:r>
          </a:p>
        </p:txBody>
      </p:sp>
    </p:spTree>
    <p:extLst>
      <p:ext uri="{BB962C8B-B14F-4D97-AF65-F5344CB8AC3E}">
        <p14:creationId xmlns:p14="http://schemas.microsoft.com/office/powerpoint/2010/main" val="407956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descr="A pile of fish&#10;&#10;Description automatically generated with medium confidence">
            <a:extLst>
              <a:ext uri="{FF2B5EF4-FFF2-40B4-BE49-F238E27FC236}">
                <a16:creationId xmlns:a16="http://schemas.microsoft.com/office/drawing/2014/main" id="{14762569-2B14-49CB-3911-DDC11F5CA14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61064"/>
            <a:ext cx="12192000" cy="7063423"/>
          </a:xfrm>
          <a:prstGeom prst="rect">
            <a:avLst/>
          </a:prstGeom>
        </p:spPr>
      </p:pic>
      <p:sp>
        <p:nvSpPr>
          <p:cNvPr id="9" name="Title 4">
            <a:extLst>
              <a:ext uri="{FF2B5EF4-FFF2-40B4-BE49-F238E27FC236}">
                <a16:creationId xmlns:a16="http://schemas.microsoft.com/office/drawing/2014/main" id="{8388670B-0F58-4BA9-A21D-12CD3E538ED8}"/>
              </a:ext>
            </a:extLst>
          </p:cNvPr>
          <p:cNvSpPr txBox="1">
            <a:spLocks/>
          </p:cNvSpPr>
          <p:nvPr/>
        </p:nvSpPr>
        <p:spPr>
          <a:xfrm>
            <a:off x="88265" y="-21370"/>
            <a:ext cx="11981385" cy="935800"/>
          </a:xfrm>
          <a:prstGeom prst="rect">
            <a:avLst/>
          </a:prstGeom>
          <a:solidFill>
            <a:schemeClr val="tx1">
              <a:lumMod val="65000"/>
              <a:lumOff val="35000"/>
              <a:alpha val="76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kern="1200" dirty="0">
                <a:solidFill>
                  <a:srgbClr val="FFFFFF"/>
                </a:solidFill>
                <a:latin typeface="+mn-lt"/>
                <a:ea typeface="+mj-ea"/>
                <a:cs typeface="+mj-cs"/>
              </a:rPr>
              <a:t>Thank You! Questions?</a:t>
            </a:r>
          </a:p>
        </p:txBody>
      </p:sp>
      <p:pic>
        <p:nvPicPr>
          <p:cNvPr id="13" name="Picture 12">
            <a:extLst>
              <a:ext uri="{FF2B5EF4-FFF2-40B4-BE49-F238E27FC236}">
                <a16:creationId xmlns:a16="http://schemas.microsoft.com/office/drawing/2014/main" id="{E951650C-B35B-4C68-9E52-180172A566D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5932" y="5143275"/>
            <a:ext cx="2463426" cy="1442130"/>
          </a:xfrm>
          <a:prstGeom prst="rect">
            <a:avLst/>
          </a:prstGeom>
          <a:solidFill>
            <a:schemeClr val="bg1"/>
          </a:solidFill>
          <a:ln>
            <a:noFill/>
          </a:ln>
          <a:effectLst/>
        </p:spPr>
      </p:pic>
      <p:pic>
        <p:nvPicPr>
          <p:cNvPr id="15" name="Picture 14" descr="AGENCY LOGO">
            <a:extLst>
              <a:ext uri="{FF2B5EF4-FFF2-40B4-BE49-F238E27FC236}">
                <a16:creationId xmlns:a16="http://schemas.microsoft.com/office/drawing/2014/main" id="{BE1437D3-3495-4ABE-A5B0-8A70FB35394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30" y="5091058"/>
            <a:ext cx="1328124" cy="1512277"/>
          </a:xfrm>
          <a:prstGeom prst="rect">
            <a:avLst/>
          </a:prstGeom>
          <a:solidFill>
            <a:schemeClr val="bg1"/>
          </a:solidFill>
          <a:ln>
            <a:noFill/>
          </a:ln>
        </p:spPr>
      </p:pic>
      <p:pic>
        <p:nvPicPr>
          <p:cNvPr id="11" name="Picture 12" descr="http://www.bpa.gov/news/AboutUs/Logos/PublishingImages/BPA-Logo-color.jpg">
            <a:extLst>
              <a:ext uri="{FF2B5EF4-FFF2-40B4-BE49-F238E27FC236}">
                <a16:creationId xmlns:a16="http://schemas.microsoft.com/office/drawing/2014/main" id="{3A434EA7-AEB6-542C-1AE1-E72210EEA8C3}"/>
              </a:ext>
            </a:extLst>
          </p:cNvPr>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1698689" y="5117841"/>
            <a:ext cx="1866251" cy="1485493"/>
          </a:xfrm>
          <a:prstGeom prst="rect">
            <a:avLst/>
          </a:prstGeom>
          <a:noFill/>
        </p:spPr>
      </p:pic>
      <p:pic>
        <p:nvPicPr>
          <p:cNvPr id="12" name="Picture 8" descr="File:Avista company logo.jpg">
            <a:hlinkClick r:id="rId7"/>
            <a:extLst>
              <a:ext uri="{FF2B5EF4-FFF2-40B4-BE49-F238E27FC236}">
                <a16:creationId xmlns:a16="http://schemas.microsoft.com/office/drawing/2014/main" id="{BFCC4A10-F7E5-719D-6B91-E2ADB0F891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7414" y="5122959"/>
            <a:ext cx="1719409" cy="453876"/>
          </a:xfrm>
          <a:prstGeom prst="rect">
            <a:avLst/>
          </a:prstGeom>
          <a:noFill/>
        </p:spPr>
      </p:pic>
      <p:pic>
        <p:nvPicPr>
          <p:cNvPr id="14" name="Picture 6" descr="http://1.bp.blogspot.com/-FzZsvzt91rU/UHef6IQoOSI/AAAAAAAAZ9c/6lODwRhpk8E/s1600/Seattle+City+Light+logo.jpg">
            <a:hlinkClick r:id="rId9"/>
            <a:extLst>
              <a:ext uri="{FF2B5EF4-FFF2-40B4-BE49-F238E27FC236}">
                <a16:creationId xmlns:a16="http://schemas.microsoft.com/office/drawing/2014/main" id="{77878DF8-D5DA-BB62-18E6-2835D9E361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37414" y="5938576"/>
            <a:ext cx="1719409" cy="646829"/>
          </a:xfrm>
          <a:prstGeom prst="rect">
            <a:avLst/>
          </a:prstGeom>
          <a:noFill/>
        </p:spPr>
      </p:pic>
      <p:pic>
        <p:nvPicPr>
          <p:cNvPr id="16" name="Picture 2" descr="Bureau of Indian Affairs logo.">
            <a:hlinkClick r:id="rId11"/>
            <a:extLst>
              <a:ext uri="{FF2B5EF4-FFF2-40B4-BE49-F238E27FC236}">
                <a16:creationId xmlns:a16="http://schemas.microsoft.com/office/drawing/2014/main" id="{B1ACC11E-617F-FFAB-792F-626F79F522C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7805" y="5133006"/>
            <a:ext cx="1450977" cy="1460279"/>
          </a:xfrm>
          <a:prstGeom prst="rect">
            <a:avLst/>
          </a:prstGeom>
          <a:solidFill>
            <a:schemeClr val="bg1"/>
          </a:solidFill>
        </p:spPr>
      </p:pic>
      <p:pic>
        <p:nvPicPr>
          <p:cNvPr id="17" name="Picture 15">
            <a:extLst>
              <a:ext uri="{FF2B5EF4-FFF2-40B4-BE49-F238E27FC236}">
                <a16:creationId xmlns:a16="http://schemas.microsoft.com/office/drawing/2014/main" id="{94026F1D-B7F9-938C-F767-A409A06E7C1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86827" y="5145829"/>
            <a:ext cx="1719514" cy="1432928"/>
          </a:xfrm>
          <a:prstGeom prst="rect">
            <a:avLst/>
          </a:prstGeom>
          <a:noFill/>
          <a:ln w="9525">
            <a:noFill/>
            <a:miter lim="800000"/>
            <a:headEnd/>
            <a:tailEnd/>
          </a:ln>
          <a:effectLst/>
        </p:spPr>
      </p:pic>
      <p:sp>
        <p:nvSpPr>
          <p:cNvPr id="18" name="TextBox 17">
            <a:extLst>
              <a:ext uri="{FF2B5EF4-FFF2-40B4-BE49-F238E27FC236}">
                <a16:creationId xmlns:a16="http://schemas.microsoft.com/office/drawing/2014/main" id="{1D83207A-C937-F562-5C44-2DCA2A448878}"/>
              </a:ext>
            </a:extLst>
          </p:cNvPr>
          <p:cNvSpPr txBox="1"/>
          <p:nvPr/>
        </p:nvSpPr>
        <p:spPr>
          <a:xfrm>
            <a:off x="8521995" y="6601100"/>
            <a:ext cx="1333205" cy="230832"/>
          </a:xfrm>
          <a:prstGeom prst="rect">
            <a:avLst/>
          </a:prstGeom>
          <a:noFill/>
        </p:spPr>
        <p:txBody>
          <a:bodyPr wrap="square" rtlCol="0">
            <a:spAutoFit/>
          </a:bodyPr>
          <a:lstStyle/>
          <a:p>
            <a:r>
              <a:rPr lang="en-US" sz="900" dirty="0">
                <a:solidFill>
                  <a:schemeClr val="bg1">
                    <a:lumMod val="85000"/>
                  </a:schemeClr>
                </a:solidFill>
              </a:rPr>
              <a:t>Photo: Kalispel Tribe</a:t>
            </a:r>
          </a:p>
        </p:txBody>
      </p:sp>
      <p:sp>
        <p:nvSpPr>
          <p:cNvPr id="19" name="TextBox 18">
            <a:extLst>
              <a:ext uri="{FF2B5EF4-FFF2-40B4-BE49-F238E27FC236}">
                <a16:creationId xmlns:a16="http://schemas.microsoft.com/office/drawing/2014/main" id="{02C1EA03-9F89-F121-CE7E-AFF8BEDDC75E}"/>
              </a:ext>
            </a:extLst>
          </p:cNvPr>
          <p:cNvSpPr txBox="1"/>
          <p:nvPr/>
        </p:nvSpPr>
        <p:spPr>
          <a:xfrm>
            <a:off x="121930" y="6594364"/>
            <a:ext cx="11947720" cy="292388"/>
          </a:xfrm>
          <a:prstGeom prst="rect">
            <a:avLst/>
          </a:prstGeom>
          <a:solidFill>
            <a:schemeClr val="tx1">
              <a:lumMod val="75000"/>
              <a:lumOff val="25000"/>
              <a:alpha val="88000"/>
            </a:schemeClr>
          </a:solidFill>
        </p:spPr>
        <p:txBody>
          <a:bodyPr wrap="square" rtlCol="0">
            <a:spAutoFit/>
          </a:bodyPr>
          <a:lstStyle/>
          <a:p>
            <a:r>
              <a:rPr lang="en-US" sz="1300" b="1" dirty="0">
                <a:solidFill>
                  <a:schemeClr val="bg1">
                    <a:lumMod val="85000"/>
                  </a:schemeClr>
                </a:solidFill>
              </a:rPr>
              <a:t>Contact: Nick Bean, </a:t>
            </a:r>
            <a:r>
              <a:rPr lang="en-US" sz="1300" b="1" i="1" dirty="0">
                <a:solidFill>
                  <a:schemeClr val="bg1">
                    <a:lumMod val="85000"/>
                  </a:schemeClr>
                </a:solidFill>
              </a:rPr>
              <a:t>Conservation Program Fisheries Biologist                     </a:t>
            </a:r>
            <a:r>
              <a:rPr lang="en-US" sz="1300" b="1" dirty="0">
                <a:solidFill>
                  <a:schemeClr val="bg1">
                    <a:lumMod val="85000"/>
                  </a:schemeClr>
                </a:solidFill>
              </a:rPr>
              <a:t>Email: </a:t>
            </a:r>
            <a:r>
              <a:rPr lang="en-US" sz="1300" b="1" dirty="0">
                <a:solidFill>
                  <a:srgbClr val="00B0F0"/>
                </a:solidFill>
                <a:hlinkClick r:id="rId14">
                  <a:extLst>
                    <a:ext uri="{A12FA001-AC4F-418D-AE19-62706E023703}">
                      <ahyp:hlinkClr xmlns:ahyp="http://schemas.microsoft.com/office/drawing/2018/hyperlinkcolor" val="tx"/>
                    </a:ext>
                  </a:extLst>
                </a:hlinkClick>
              </a:rPr>
              <a:t>nbean@kalispeltribe.com</a:t>
            </a:r>
            <a:r>
              <a:rPr lang="en-US" sz="1300" b="1" dirty="0">
                <a:solidFill>
                  <a:srgbClr val="00B0F0"/>
                </a:solidFill>
              </a:rPr>
              <a:t>                                                                              </a:t>
            </a:r>
            <a:r>
              <a:rPr lang="en-US" sz="1300" b="1" dirty="0">
                <a:solidFill>
                  <a:schemeClr val="bg1">
                    <a:lumMod val="85000"/>
                  </a:schemeClr>
                </a:solidFill>
              </a:rPr>
              <a:t>Phone: (509) 447-7103</a:t>
            </a:r>
          </a:p>
        </p:txBody>
      </p:sp>
    </p:spTree>
    <p:extLst>
      <p:ext uri="{BB962C8B-B14F-4D97-AF65-F5344CB8AC3E}">
        <p14:creationId xmlns:p14="http://schemas.microsoft.com/office/powerpoint/2010/main" val="276437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526073" y="5353051"/>
            <a:ext cx="11139854" cy="11247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dirty="0">
                <a:solidFill>
                  <a:srgbClr val="FFFFFF"/>
                </a:solidFill>
              </a:rPr>
              <a:t>Project Location</a:t>
            </a:r>
          </a:p>
          <a:p>
            <a:pPr algn="ctr">
              <a:spcAft>
                <a:spcPts val="600"/>
              </a:spcAft>
            </a:pPr>
            <a:r>
              <a:rPr lang="en-US" sz="4800" b="1" i="1" dirty="0">
                <a:solidFill>
                  <a:srgbClr val="FFFFFF"/>
                </a:solidFill>
              </a:rPr>
              <a:t>Pend Oreille River, Washington</a:t>
            </a:r>
          </a:p>
        </p:txBody>
      </p:sp>
      <p:cxnSp>
        <p:nvCxnSpPr>
          <p:cNvPr id="67" name="Straight Connector 6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70A3BD1D-54EF-4505-8EBE-41C28C054868}" type="slidenum">
              <a:rPr lang="en-US" b="1">
                <a:solidFill>
                  <a:srgbClr val="898989"/>
                </a:solidFill>
              </a:rPr>
              <a:pPr defTabSz="914400">
                <a:spcAft>
                  <a:spcPts val="600"/>
                </a:spcAft>
              </a:pPr>
              <a:t>2</a:t>
            </a:fld>
            <a:endParaRPr lang="en-US" b="1">
              <a:solidFill>
                <a:srgbClr val="898989"/>
              </a:solidFill>
            </a:endParaRPr>
          </a:p>
        </p:txBody>
      </p:sp>
      <p:pic>
        <p:nvPicPr>
          <p:cNvPr id="10" name="Picture 9" descr="Map&#10;&#10;Description automatically generated">
            <a:extLst>
              <a:ext uri="{FF2B5EF4-FFF2-40B4-BE49-F238E27FC236}">
                <a16:creationId xmlns:a16="http://schemas.microsoft.com/office/drawing/2014/main" id="{7CEC0DC2-8F8D-2BC9-7911-04A6E28CB704}"/>
              </a:ext>
            </a:extLst>
          </p:cNvPr>
          <p:cNvPicPr>
            <a:picLocks noChangeAspect="1"/>
          </p:cNvPicPr>
          <p:nvPr/>
        </p:nvPicPr>
        <p:blipFill rotWithShape="1">
          <a:blip r:embed="rId3">
            <a:extLst>
              <a:ext uri="{28A0092B-C50C-407E-A947-70E740481C1C}">
                <a14:useLocalDpi xmlns:a14="http://schemas.microsoft.com/office/drawing/2010/main" val="0"/>
              </a:ext>
            </a:extLst>
          </a:blip>
          <a:srcRect l="3430" t="18512" r="16890" b="40122"/>
          <a:stretch/>
        </p:blipFill>
        <p:spPr>
          <a:xfrm>
            <a:off x="1790764" y="165333"/>
            <a:ext cx="10026097" cy="4320208"/>
          </a:xfrm>
          <a:prstGeom prst="rect">
            <a:avLst/>
          </a:prstGeom>
          <a:ln>
            <a:noFill/>
          </a:ln>
          <a:effectLst>
            <a:softEdge rad="112500"/>
          </a:effectLst>
        </p:spPr>
      </p:pic>
      <p:sp>
        <p:nvSpPr>
          <p:cNvPr id="2" name="Rectangle 1">
            <a:extLst>
              <a:ext uri="{FF2B5EF4-FFF2-40B4-BE49-F238E27FC236}">
                <a16:creationId xmlns:a16="http://schemas.microsoft.com/office/drawing/2014/main" id="{0A9EDECA-DE5E-F70B-88B7-6EAE82647B56}"/>
              </a:ext>
            </a:extLst>
          </p:cNvPr>
          <p:cNvSpPr/>
          <p:nvPr/>
        </p:nvSpPr>
        <p:spPr>
          <a:xfrm>
            <a:off x="6679103" y="401217"/>
            <a:ext cx="562027" cy="85225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1C7E65-61BB-F911-FBBB-F38E08D71D6F}"/>
              </a:ext>
            </a:extLst>
          </p:cNvPr>
          <p:cNvPicPr>
            <a:picLocks noChangeAspect="1"/>
          </p:cNvPicPr>
          <p:nvPr/>
        </p:nvPicPr>
        <p:blipFill>
          <a:blip r:embed="rId4"/>
          <a:stretch>
            <a:fillRect/>
          </a:stretch>
        </p:blipFill>
        <p:spPr>
          <a:xfrm>
            <a:off x="219042" y="2184654"/>
            <a:ext cx="2550660" cy="2114041"/>
          </a:xfrm>
          <a:prstGeom prst="rect">
            <a:avLst/>
          </a:prstGeom>
          <a:ln>
            <a:solidFill>
              <a:schemeClr val="bg1">
                <a:lumMod val="50000"/>
              </a:schemeClr>
            </a:solidFill>
          </a:ln>
        </p:spPr>
      </p:pic>
      <p:sp>
        <p:nvSpPr>
          <p:cNvPr id="14" name="Rectangle 13">
            <a:extLst>
              <a:ext uri="{FF2B5EF4-FFF2-40B4-BE49-F238E27FC236}">
                <a16:creationId xmlns:a16="http://schemas.microsoft.com/office/drawing/2014/main" id="{38E9E17E-E4B3-DE43-4F00-EFD022BC5A28}"/>
              </a:ext>
            </a:extLst>
          </p:cNvPr>
          <p:cNvSpPr/>
          <p:nvPr/>
        </p:nvSpPr>
        <p:spPr>
          <a:xfrm>
            <a:off x="397566" y="2575034"/>
            <a:ext cx="1934818" cy="85396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DF89CA1-5438-4F3B-800B-6982691C5CD1}"/>
              </a:ext>
            </a:extLst>
          </p:cNvPr>
          <p:cNvCxnSpPr>
            <a:cxnSpLocks/>
          </p:cNvCxnSpPr>
          <p:nvPr/>
        </p:nvCxnSpPr>
        <p:spPr>
          <a:xfrm flipV="1">
            <a:off x="397566" y="252248"/>
            <a:ext cx="1426669" cy="23227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463F73-059F-6AA1-569E-06F250D993FD}"/>
              </a:ext>
            </a:extLst>
          </p:cNvPr>
          <p:cNvCxnSpPr>
            <a:cxnSpLocks/>
          </p:cNvCxnSpPr>
          <p:nvPr/>
        </p:nvCxnSpPr>
        <p:spPr>
          <a:xfrm>
            <a:off x="375139" y="3429000"/>
            <a:ext cx="2641330" cy="99124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83F2EC2-0DCC-BA4B-76C3-977A1D165498}"/>
              </a:ext>
            </a:extLst>
          </p:cNvPr>
          <p:cNvSpPr/>
          <p:nvPr/>
        </p:nvSpPr>
        <p:spPr>
          <a:xfrm>
            <a:off x="1315762" y="2602390"/>
            <a:ext cx="68187" cy="14006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49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ish on a cutting board&#10;&#10;Description automatically generated with low confidence">
            <a:extLst>
              <a:ext uri="{FF2B5EF4-FFF2-40B4-BE49-F238E27FC236}">
                <a16:creationId xmlns:a16="http://schemas.microsoft.com/office/drawing/2014/main" id="{3F76579A-ACB9-90CE-EA92-3A02C951B12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35115" y="477747"/>
            <a:ext cx="5452085" cy="2578085"/>
          </a:xfrm>
          <a:prstGeom prst="rect">
            <a:avLst/>
          </a:prstGeom>
        </p:spPr>
      </p:pic>
      <p:cxnSp>
        <p:nvCxnSpPr>
          <p:cNvPr id="63" name="Straight Connector 6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526073" y="5353051"/>
            <a:ext cx="11139854" cy="11247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dirty="0">
                <a:solidFill>
                  <a:srgbClr val="FFFFFF"/>
                </a:solidFill>
              </a:rPr>
              <a:t>Northern Pike </a:t>
            </a:r>
          </a:p>
          <a:p>
            <a:pPr algn="ctr">
              <a:spcAft>
                <a:spcPts val="600"/>
              </a:spcAft>
            </a:pPr>
            <a:r>
              <a:rPr lang="en-US" sz="4800" b="1" i="1" dirty="0">
                <a:solidFill>
                  <a:srgbClr val="FFFFFF"/>
                </a:solidFill>
              </a:rPr>
              <a:t>Esox lucius</a:t>
            </a:r>
          </a:p>
        </p:txBody>
      </p:sp>
      <p:cxnSp>
        <p:nvCxnSpPr>
          <p:cNvPr id="67" name="Straight Connector 6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70A3BD1D-54EF-4505-8EBE-41C28C054868}" type="slidenum">
              <a:rPr lang="en-US" b="1">
                <a:solidFill>
                  <a:srgbClr val="898989"/>
                </a:solidFill>
              </a:rPr>
              <a:pPr defTabSz="914400">
                <a:spcAft>
                  <a:spcPts val="600"/>
                </a:spcAft>
              </a:pPr>
              <a:t>3</a:t>
            </a:fld>
            <a:endParaRPr lang="en-US" b="1">
              <a:solidFill>
                <a:srgbClr val="898989"/>
              </a:solidFill>
            </a:endParaRPr>
          </a:p>
        </p:txBody>
      </p:sp>
      <p:sp>
        <p:nvSpPr>
          <p:cNvPr id="10" name="Rectangle 9">
            <a:extLst>
              <a:ext uri="{FF2B5EF4-FFF2-40B4-BE49-F238E27FC236}">
                <a16:creationId xmlns:a16="http://schemas.microsoft.com/office/drawing/2014/main" id="{9A993453-704C-7A7F-6444-3545752D0DAE}"/>
              </a:ext>
            </a:extLst>
          </p:cNvPr>
          <p:cNvSpPr/>
          <p:nvPr/>
        </p:nvSpPr>
        <p:spPr>
          <a:xfrm>
            <a:off x="137640" y="3121686"/>
            <a:ext cx="5635196" cy="1448833"/>
          </a:xfrm>
          <a:prstGeom prst="rect">
            <a:avLst/>
          </a:prstGeom>
        </p:spPr>
        <p:txBody>
          <a:bodyPr vert="horz" lIns="91440" tIns="45720" rIns="91440" bIns="45720" rtlCol="0" anchor="ctr">
            <a:normAutofit/>
          </a:bodyPr>
          <a:lstStyle/>
          <a:p>
            <a:pPr marL="457200" indent="-228600">
              <a:lnSpc>
                <a:spcPct val="90000"/>
              </a:lnSpc>
              <a:spcAft>
                <a:spcPts val="600"/>
              </a:spcAft>
              <a:buFont typeface="Arial" panose="020B0604020202020204" pitchFamily="34" charset="0"/>
              <a:buChar char="•"/>
            </a:pPr>
            <a:r>
              <a:rPr lang="en-US" sz="2400" b="1" u="sng" dirty="0">
                <a:solidFill>
                  <a:schemeClr val="tx1">
                    <a:lumMod val="75000"/>
                    <a:lumOff val="25000"/>
                  </a:schemeClr>
                </a:solidFill>
              </a:rPr>
              <a:t>Not native </a:t>
            </a:r>
            <a:r>
              <a:rPr lang="en-US" sz="2400" dirty="0">
                <a:solidFill>
                  <a:schemeClr val="tx1">
                    <a:lumMod val="75000"/>
                    <a:lumOff val="25000"/>
                  </a:schemeClr>
                </a:solidFill>
              </a:rPr>
              <a:t>to the Northwestern U.S.</a:t>
            </a:r>
          </a:p>
          <a:p>
            <a:pPr marL="457200" indent="-228600">
              <a:lnSpc>
                <a:spcPct val="90000"/>
              </a:lnSpc>
              <a:spcAft>
                <a:spcPts val="600"/>
              </a:spcAft>
              <a:buFont typeface="Arial" panose="020B0604020202020204" pitchFamily="34" charset="0"/>
              <a:buChar char="•"/>
            </a:pPr>
            <a:r>
              <a:rPr lang="en-US" sz="2400" dirty="0">
                <a:solidFill>
                  <a:schemeClr val="tx1">
                    <a:lumMod val="75000"/>
                    <a:lumOff val="25000"/>
                  </a:schemeClr>
                </a:solidFill>
              </a:rPr>
              <a:t>Highly invasive and popular (angler)</a:t>
            </a:r>
          </a:p>
          <a:p>
            <a:pPr marL="457200" indent="-228600">
              <a:lnSpc>
                <a:spcPct val="90000"/>
              </a:lnSpc>
              <a:spcAft>
                <a:spcPts val="600"/>
              </a:spcAft>
              <a:buFont typeface="Arial" panose="020B0604020202020204" pitchFamily="34" charset="0"/>
              <a:buChar char="•"/>
            </a:pPr>
            <a:r>
              <a:rPr lang="en-US" sz="2400" dirty="0">
                <a:solidFill>
                  <a:schemeClr val="tx1">
                    <a:lumMod val="75000"/>
                    <a:lumOff val="25000"/>
                  </a:schemeClr>
                </a:solidFill>
              </a:rPr>
              <a:t>High reproductive and growth potential</a:t>
            </a:r>
          </a:p>
        </p:txBody>
      </p:sp>
      <p:sp>
        <p:nvSpPr>
          <p:cNvPr id="15" name="Rectangle 14">
            <a:extLst>
              <a:ext uri="{FF2B5EF4-FFF2-40B4-BE49-F238E27FC236}">
                <a16:creationId xmlns:a16="http://schemas.microsoft.com/office/drawing/2014/main" id="{99E56FF5-131D-3B04-E9A8-BE8EA73D50A1}"/>
              </a:ext>
            </a:extLst>
          </p:cNvPr>
          <p:cNvSpPr/>
          <p:nvPr/>
        </p:nvSpPr>
        <p:spPr>
          <a:xfrm>
            <a:off x="6313849" y="3107615"/>
            <a:ext cx="5377573" cy="1481304"/>
          </a:xfrm>
          <a:prstGeom prst="rect">
            <a:avLst/>
          </a:prstGeom>
        </p:spPr>
        <p:txBody>
          <a:bodyPr vert="horz" lIns="91440" tIns="45720" rIns="91440" bIns="45720" rtlCol="0" anchor="ctr">
            <a:normAutofit lnSpcReduction="10000"/>
          </a:bodyPr>
          <a:lstStyle/>
          <a:p>
            <a:pPr marL="457200" indent="-228600">
              <a:lnSpc>
                <a:spcPct val="90000"/>
              </a:lnSpc>
              <a:spcAft>
                <a:spcPts val="600"/>
              </a:spcAft>
              <a:buFont typeface="Arial" panose="020B0604020202020204" pitchFamily="34" charset="0"/>
              <a:buChar char="•"/>
            </a:pPr>
            <a:r>
              <a:rPr lang="en-US" sz="2400" dirty="0">
                <a:solidFill>
                  <a:schemeClr val="tx1">
                    <a:lumMod val="75000"/>
                    <a:lumOff val="25000"/>
                  </a:schemeClr>
                </a:solidFill>
              </a:rPr>
              <a:t>Large and efficient apex predator</a:t>
            </a:r>
          </a:p>
          <a:p>
            <a:pPr marL="457200" indent="-228600">
              <a:lnSpc>
                <a:spcPct val="90000"/>
              </a:lnSpc>
              <a:spcAft>
                <a:spcPts val="600"/>
              </a:spcAft>
              <a:buFont typeface="Arial" panose="020B0604020202020204" pitchFamily="34" charset="0"/>
              <a:buChar char="•"/>
            </a:pPr>
            <a:r>
              <a:rPr lang="en-US" sz="2400" dirty="0">
                <a:solidFill>
                  <a:schemeClr val="tx1">
                    <a:lumMod val="75000"/>
                    <a:lumOff val="25000"/>
                  </a:schemeClr>
                </a:solidFill>
              </a:rPr>
              <a:t>Capable of restructuring fisheries</a:t>
            </a:r>
          </a:p>
          <a:p>
            <a:pPr marL="457200" indent="-228600">
              <a:lnSpc>
                <a:spcPct val="90000"/>
              </a:lnSpc>
              <a:spcAft>
                <a:spcPts val="600"/>
              </a:spcAft>
              <a:buFont typeface="Arial" panose="020B0604020202020204" pitchFamily="34" charset="0"/>
              <a:buChar char="•"/>
            </a:pPr>
            <a:r>
              <a:rPr lang="en-US" sz="2400" dirty="0">
                <a:solidFill>
                  <a:schemeClr val="tx1">
                    <a:lumMod val="75000"/>
                    <a:lumOff val="25000"/>
                  </a:schemeClr>
                </a:solidFill>
              </a:rPr>
              <a:t>Disrupted ecosystems in MT, AK, ID, WA, CO, UT, CA</a:t>
            </a:r>
          </a:p>
        </p:txBody>
      </p:sp>
      <p:pic>
        <p:nvPicPr>
          <p:cNvPr id="8" name="Picture 7" descr="A person holding a fish&#10;&#10;Description automatically generated">
            <a:extLst>
              <a:ext uri="{FF2B5EF4-FFF2-40B4-BE49-F238E27FC236}">
                <a16:creationId xmlns:a16="http://schemas.microsoft.com/office/drawing/2014/main" id="{BCB63466-B707-454D-182E-7A9939034CE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04800" y="476940"/>
            <a:ext cx="5468038" cy="2578085"/>
          </a:xfrm>
          <a:prstGeom prst="rect">
            <a:avLst/>
          </a:prstGeom>
        </p:spPr>
      </p:pic>
      <p:sp>
        <p:nvSpPr>
          <p:cNvPr id="11" name="TextBox 10">
            <a:extLst>
              <a:ext uri="{FF2B5EF4-FFF2-40B4-BE49-F238E27FC236}">
                <a16:creationId xmlns:a16="http://schemas.microsoft.com/office/drawing/2014/main" id="{EC22B079-C352-C0CA-AC71-83EEE4B24DDA}"/>
              </a:ext>
            </a:extLst>
          </p:cNvPr>
          <p:cNvSpPr txBox="1"/>
          <p:nvPr/>
        </p:nvSpPr>
        <p:spPr>
          <a:xfrm>
            <a:off x="10687197" y="2845270"/>
            <a:ext cx="1333205" cy="230832"/>
          </a:xfrm>
          <a:prstGeom prst="rect">
            <a:avLst/>
          </a:prstGeom>
          <a:noFill/>
        </p:spPr>
        <p:txBody>
          <a:bodyPr wrap="square" rtlCol="0">
            <a:spAutoFit/>
          </a:bodyPr>
          <a:lstStyle/>
          <a:p>
            <a:r>
              <a:rPr lang="en-US" sz="900" dirty="0"/>
              <a:t>Photo: Kalispel Tribe</a:t>
            </a:r>
          </a:p>
        </p:txBody>
      </p:sp>
      <p:sp>
        <p:nvSpPr>
          <p:cNvPr id="12" name="TextBox 11">
            <a:extLst>
              <a:ext uri="{FF2B5EF4-FFF2-40B4-BE49-F238E27FC236}">
                <a16:creationId xmlns:a16="http://schemas.microsoft.com/office/drawing/2014/main" id="{CA139CF9-ADAB-00A5-880B-1B8CF9CC2641}"/>
              </a:ext>
            </a:extLst>
          </p:cNvPr>
          <p:cNvSpPr txBox="1"/>
          <p:nvPr/>
        </p:nvSpPr>
        <p:spPr>
          <a:xfrm>
            <a:off x="4439631" y="2868541"/>
            <a:ext cx="1333205" cy="230832"/>
          </a:xfrm>
          <a:prstGeom prst="rect">
            <a:avLst/>
          </a:prstGeom>
          <a:noFill/>
        </p:spPr>
        <p:txBody>
          <a:bodyPr wrap="square" rtlCol="0">
            <a:spAutoFit/>
          </a:bodyPr>
          <a:lstStyle/>
          <a:p>
            <a:r>
              <a:rPr lang="en-US" sz="900" dirty="0"/>
              <a:t>Photo: Kalispel Tribe</a:t>
            </a:r>
          </a:p>
        </p:txBody>
      </p:sp>
    </p:spTree>
    <p:extLst>
      <p:ext uri="{BB962C8B-B14F-4D97-AF65-F5344CB8AC3E}">
        <p14:creationId xmlns:p14="http://schemas.microsoft.com/office/powerpoint/2010/main" val="26702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4934138" y="4685079"/>
            <a:ext cx="6830730" cy="15160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dirty="0">
                <a:solidFill>
                  <a:srgbClr val="FFFFFF"/>
                </a:solidFill>
                <a:latin typeface="+mj-lt"/>
                <a:ea typeface="+mj-ea"/>
                <a:cs typeface="+mj-cs"/>
              </a:rPr>
              <a:t>Pend Oreille River Pike:</a:t>
            </a:r>
          </a:p>
          <a:p>
            <a:pPr>
              <a:spcAft>
                <a:spcPts val="600"/>
              </a:spcAft>
            </a:pPr>
            <a:r>
              <a:rPr lang="en-US" sz="4800" b="1" kern="1200" dirty="0">
                <a:solidFill>
                  <a:srgbClr val="FFFFFF"/>
                </a:solidFill>
                <a:latin typeface="+mj-lt"/>
                <a:ea typeface="+mj-ea"/>
                <a:cs typeface="+mj-cs"/>
              </a:rPr>
              <a:t>Invasion, Evaluation, Action</a:t>
            </a:r>
          </a:p>
        </p:txBody>
      </p:sp>
      <p:cxnSp>
        <p:nvCxnSpPr>
          <p:cNvPr id="58" name="Straight Connector 57">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9057372" y="6536267"/>
            <a:ext cx="2743200" cy="306928"/>
          </a:xfrm>
        </p:spPr>
        <p:txBody>
          <a:bodyPr vert="horz" lIns="91440" tIns="45720" rIns="91440" bIns="45720" rtlCol="0" anchor="ctr">
            <a:normAutofit/>
          </a:bodyPr>
          <a:lstStyle/>
          <a:p>
            <a:pPr defTabSz="914400">
              <a:spcAft>
                <a:spcPts val="600"/>
              </a:spcAft>
            </a:pPr>
            <a:fld id="{70A3BD1D-54EF-4505-8EBE-41C28C054868}" type="slidenum">
              <a:rPr lang="en-US" b="1" smtClean="0"/>
              <a:pPr defTabSz="914400">
                <a:spcAft>
                  <a:spcPts val="600"/>
                </a:spcAft>
              </a:pPr>
              <a:t>4</a:t>
            </a:fld>
            <a:endParaRPr lang="en-US" b="1"/>
          </a:p>
        </p:txBody>
      </p:sp>
      <p:sp>
        <p:nvSpPr>
          <p:cNvPr id="3" name="Rectangle 2">
            <a:extLst>
              <a:ext uri="{FF2B5EF4-FFF2-40B4-BE49-F238E27FC236}">
                <a16:creationId xmlns:a16="http://schemas.microsoft.com/office/drawing/2014/main" id="{BD96B3D2-BF08-4D39-881B-74C825919D9D}"/>
              </a:ext>
            </a:extLst>
          </p:cNvPr>
          <p:cNvSpPr/>
          <p:nvPr/>
        </p:nvSpPr>
        <p:spPr>
          <a:xfrm>
            <a:off x="353327" y="5286374"/>
            <a:ext cx="1037323"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Diagram 10">
            <a:extLst>
              <a:ext uri="{FF2B5EF4-FFF2-40B4-BE49-F238E27FC236}">
                <a16:creationId xmlns:a16="http://schemas.microsoft.com/office/drawing/2014/main" id="{971994BB-EFA0-EDB5-7265-B58353FAB4AB}"/>
              </a:ext>
            </a:extLst>
          </p:cNvPr>
          <p:cNvGraphicFramePr/>
          <p:nvPr>
            <p:extLst>
              <p:ext uri="{D42A27DB-BD31-4B8C-83A1-F6EECF244321}">
                <p14:modId xmlns:p14="http://schemas.microsoft.com/office/powerpoint/2010/main" val="2719976070"/>
              </p:ext>
            </p:extLst>
          </p:nvPr>
        </p:nvGraphicFramePr>
        <p:xfrm>
          <a:off x="1" y="299363"/>
          <a:ext cx="4482575" cy="623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person&#10;&#10;Description automatically generated">
            <a:extLst>
              <a:ext uri="{FF2B5EF4-FFF2-40B4-BE49-F238E27FC236}">
                <a16:creationId xmlns:a16="http://schemas.microsoft.com/office/drawing/2014/main" id="{F4413CC7-6642-E3CF-1A5A-9FE801F64E1B}"/>
              </a:ext>
            </a:extLst>
          </p:cNvPr>
          <p:cNvPicPr>
            <a:picLocks noChangeAspect="1"/>
          </p:cNvPicPr>
          <p:nvPr/>
        </p:nvPicPr>
        <p:blipFill rotWithShape="1">
          <a:blip r:embed="rId8">
            <a:extLst>
              <a:ext uri="{28A0092B-C50C-407E-A947-70E740481C1C}">
                <a14:useLocalDpi xmlns:a14="http://schemas.microsoft.com/office/drawing/2010/main" val="0"/>
              </a:ext>
            </a:extLst>
          </a:blip>
          <a:srcRect b="-1"/>
          <a:stretch/>
        </p:blipFill>
        <p:spPr>
          <a:xfrm>
            <a:off x="4660901" y="333229"/>
            <a:ext cx="2743200" cy="3048674"/>
          </a:xfrm>
          <a:prstGeom prst="rect">
            <a:avLst/>
          </a:prstGeom>
        </p:spPr>
      </p:pic>
      <p:pic>
        <p:nvPicPr>
          <p:cNvPr id="5" name="Picture 4" descr="A person on a boat&#10;&#10;Description automatically generated with medium confidence">
            <a:extLst>
              <a:ext uri="{FF2B5EF4-FFF2-40B4-BE49-F238E27FC236}">
                <a16:creationId xmlns:a16="http://schemas.microsoft.com/office/drawing/2014/main" id="{977DA776-B1E7-EA25-09F7-8FE2D486B253}"/>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407435" y="336308"/>
            <a:ext cx="4455786" cy="3048674"/>
          </a:xfrm>
          <a:prstGeom prst="rect">
            <a:avLst/>
          </a:prstGeom>
        </p:spPr>
      </p:pic>
      <p:sp>
        <p:nvSpPr>
          <p:cNvPr id="10" name="TextBox 9">
            <a:extLst>
              <a:ext uri="{FF2B5EF4-FFF2-40B4-BE49-F238E27FC236}">
                <a16:creationId xmlns:a16="http://schemas.microsoft.com/office/drawing/2014/main" id="{15D176DC-7C60-E6C1-9375-5ED4D6C580CD}"/>
              </a:ext>
            </a:extLst>
          </p:cNvPr>
          <p:cNvSpPr txBox="1"/>
          <p:nvPr/>
        </p:nvSpPr>
        <p:spPr>
          <a:xfrm>
            <a:off x="6249221" y="3180304"/>
            <a:ext cx="1333205" cy="230832"/>
          </a:xfrm>
          <a:prstGeom prst="rect">
            <a:avLst/>
          </a:prstGeom>
          <a:noFill/>
        </p:spPr>
        <p:txBody>
          <a:bodyPr wrap="square" rtlCol="0">
            <a:spAutoFit/>
          </a:bodyPr>
          <a:lstStyle/>
          <a:p>
            <a:r>
              <a:rPr lang="en-US" sz="900" dirty="0"/>
              <a:t>Photo: Kalispel Tribe</a:t>
            </a:r>
          </a:p>
        </p:txBody>
      </p:sp>
      <p:sp>
        <p:nvSpPr>
          <p:cNvPr id="12" name="TextBox 11">
            <a:extLst>
              <a:ext uri="{FF2B5EF4-FFF2-40B4-BE49-F238E27FC236}">
                <a16:creationId xmlns:a16="http://schemas.microsoft.com/office/drawing/2014/main" id="{F44A65F3-1CC2-6A33-8846-695D6813B280}"/>
              </a:ext>
            </a:extLst>
          </p:cNvPr>
          <p:cNvSpPr txBox="1"/>
          <p:nvPr/>
        </p:nvSpPr>
        <p:spPr>
          <a:xfrm>
            <a:off x="10630196" y="3151071"/>
            <a:ext cx="1333205" cy="230832"/>
          </a:xfrm>
          <a:prstGeom prst="rect">
            <a:avLst/>
          </a:prstGeom>
          <a:noFill/>
        </p:spPr>
        <p:txBody>
          <a:bodyPr wrap="square" rtlCol="0">
            <a:spAutoFit/>
          </a:bodyPr>
          <a:lstStyle/>
          <a:p>
            <a:r>
              <a:rPr lang="en-US" sz="900" dirty="0"/>
              <a:t>Photo: Kalispel Tribe</a:t>
            </a:r>
          </a:p>
        </p:txBody>
      </p:sp>
    </p:spTree>
    <p:extLst>
      <p:ext uri="{BB962C8B-B14F-4D97-AF65-F5344CB8AC3E}">
        <p14:creationId xmlns:p14="http://schemas.microsoft.com/office/powerpoint/2010/main" val="3033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526073" y="5353051"/>
            <a:ext cx="11139854" cy="11247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dirty="0">
                <a:solidFill>
                  <a:srgbClr val="FFFFFF"/>
                </a:solidFill>
              </a:rPr>
              <a:t>Pend Oreille River Pike: </a:t>
            </a:r>
          </a:p>
          <a:p>
            <a:pPr algn="ctr">
              <a:spcAft>
                <a:spcPts val="600"/>
              </a:spcAft>
            </a:pPr>
            <a:r>
              <a:rPr lang="en-US" sz="4800" b="1" dirty="0">
                <a:solidFill>
                  <a:srgbClr val="FFFFFF"/>
                </a:solidFill>
              </a:rPr>
              <a:t>Expansion &amp; Impacts</a:t>
            </a:r>
          </a:p>
        </p:txBody>
      </p:sp>
      <p:cxnSp>
        <p:nvCxnSpPr>
          <p:cNvPr id="67" name="Straight Connector 6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70A3BD1D-54EF-4505-8EBE-41C28C054868}" type="slidenum">
              <a:rPr lang="en-US" b="1">
                <a:solidFill>
                  <a:srgbClr val="898989"/>
                </a:solidFill>
              </a:rPr>
              <a:pPr defTabSz="914400">
                <a:spcAft>
                  <a:spcPts val="600"/>
                </a:spcAft>
              </a:pPr>
              <a:t>5</a:t>
            </a:fld>
            <a:endParaRPr lang="en-US" b="1">
              <a:solidFill>
                <a:srgbClr val="898989"/>
              </a:solidFill>
            </a:endParaRPr>
          </a:p>
        </p:txBody>
      </p:sp>
      <p:sp>
        <p:nvSpPr>
          <p:cNvPr id="11" name="Rectangle 10">
            <a:extLst>
              <a:ext uri="{FF2B5EF4-FFF2-40B4-BE49-F238E27FC236}">
                <a16:creationId xmlns:a16="http://schemas.microsoft.com/office/drawing/2014/main" id="{7D74B5B4-904C-8CDC-D6DA-5B281024780F}"/>
              </a:ext>
            </a:extLst>
          </p:cNvPr>
          <p:cNvSpPr/>
          <p:nvPr/>
        </p:nvSpPr>
        <p:spPr>
          <a:xfrm>
            <a:off x="3874597" y="271101"/>
            <a:ext cx="4431203" cy="4219557"/>
          </a:xfrm>
          <a:prstGeom prst="rect">
            <a:avLst/>
          </a:prstGeom>
          <a:solidFill>
            <a:schemeClr val="bg1"/>
          </a:solidFill>
          <a:ln>
            <a:solidFill>
              <a:schemeClr val="tx1">
                <a:lumMod val="50000"/>
                <a:lumOff val="50000"/>
              </a:schemeClr>
            </a:solidFill>
          </a:ln>
        </p:spPr>
        <p:txBody>
          <a:bodyPr vert="horz" lIns="91440" tIns="45720" rIns="91440" bIns="45720" rtlCol="0" anchor="ctr">
            <a:noAutofit/>
          </a:bodyPr>
          <a:lstStyle/>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Population grew from &lt;400 (2006) to &gt;10,000 (2011) pike</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Occupied most of Box Canyon by 2011 (Boundary by 2016)</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Most other species declined from 2004 to 2009</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Fishery publicized and popular</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Left unchecked – impacts to resident and anadromous Columbia River fisheries imminent</a:t>
            </a:r>
          </a:p>
        </p:txBody>
      </p:sp>
      <p:pic>
        <p:nvPicPr>
          <p:cNvPr id="13" name="Picture 12" descr="Calendar&#10;&#10;Description automatically generated">
            <a:extLst>
              <a:ext uri="{FF2B5EF4-FFF2-40B4-BE49-F238E27FC236}">
                <a16:creationId xmlns:a16="http://schemas.microsoft.com/office/drawing/2014/main" id="{AFD7A996-7A5A-8E91-23DF-70867E1E250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7991795" y="675279"/>
            <a:ext cx="4264183" cy="3429326"/>
          </a:xfrm>
          <a:prstGeom prst="rect">
            <a:avLst/>
          </a:prstGeom>
        </p:spPr>
      </p:pic>
      <p:pic>
        <p:nvPicPr>
          <p:cNvPr id="3" name="Picture 2">
            <a:extLst>
              <a:ext uri="{FF2B5EF4-FFF2-40B4-BE49-F238E27FC236}">
                <a16:creationId xmlns:a16="http://schemas.microsoft.com/office/drawing/2014/main" id="{D8B85E95-E6FD-E906-1B76-8FDFC39CE638}"/>
              </a:ext>
            </a:extLst>
          </p:cNvPr>
          <p:cNvPicPr>
            <a:picLocks noChangeAspect="1"/>
          </p:cNvPicPr>
          <p:nvPr/>
        </p:nvPicPr>
        <p:blipFill rotWithShape="1">
          <a:blip r:embed="rId4"/>
          <a:srcRect l="1" t="22869" r="36448" b="7925"/>
          <a:stretch/>
        </p:blipFill>
        <p:spPr>
          <a:xfrm rot="5400000">
            <a:off x="-55047" y="646856"/>
            <a:ext cx="4219558" cy="3446278"/>
          </a:xfrm>
          <a:prstGeom prst="rect">
            <a:avLst/>
          </a:prstGeom>
        </p:spPr>
      </p:pic>
      <p:sp>
        <p:nvSpPr>
          <p:cNvPr id="4" name="TextBox 3">
            <a:extLst>
              <a:ext uri="{FF2B5EF4-FFF2-40B4-BE49-F238E27FC236}">
                <a16:creationId xmlns:a16="http://schemas.microsoft.com/office/drawing/2014/main" id="{95A9BD7F-377B-E854-96A7-7F4DE074455F}"/>
              </a:ext>
            </a:extLst>
          </p:cNvPr>
          <p:cNvSpPr txBox="1"/>
          <p:nvPr/>
        </p:nvSpPr>
        <p:spPr>
          <a:xfrm>
            <a:off x="1436915" y="4291027"/>
            <a:ext cx="2536372" cy="230832"/>
          </a:xfrm>
          <a:prstGeom prst="rect">
            <a:avLst/>
          </a:prstGeom>
          <a:noFill/>
        </p:spPr>
        <p:txBody>
          <a:bodyPr wrap="square" rtlCol="0">
            <a:spAutoFit/>
          </a:bodyPr>
          <a:lstStyle/>
          <a:p>
            <a:r>
              <a:rPr lang="en-US" sz="900" dirty="0"/>
              <a:t>Article Newport Miner; Photo: Kalispel Tribe</a:t>
            </a:r>
          </a:p>
        </p:txBody>
      </p:sp>
      <p:sp>
        <p:nvSpPr>
          <p:cNvPr id="14" name="TextBox 13">
            <a:extLst>
              <a:ext uri="{FF2B5EF4-FFF2-40B4-BE49-F238E27FC236}">
                <a16:creationId xmlns:a16="http://schemas.microsoft.com/office/drawing/2014/main" id="{E1DA4F66-8500-E8A3-7511-1428E434D7C1}"/>
              </a:ext>
            </a:extLst>
          </p:cNvPr>
          <p:cNvSpPr txBox="1"/>
          <p:nvPr/>
        </p:nvSpPr>
        <p:spPr>
          <a:xfrm>
            <a:off x="9405257" y="4313516"/>
            <a:ext cx="2615145" cy="230832"/>
          </a:xfrm>
          <a:prstGeom prst="rect">
            <a:avLst/>
          </a:prstGeom>
          <a:noFill/>
        </p:spPr>
        <p:txBody>
          <a:bodyPr wrap="square" rtlCol="0">
            <a:spAutoFit/>
          </a:bodyPr>
          <a:lstStyle/>
          <a:p>
            <a:r>
              <a:rPr lang="en-US" sz="900" dirty="0"/>
              <a:t>Article Spokesman Review; Photo: Kalispel Tribe</a:t>
            </a:r>
          </a:p>
        </p:txBody>
      </p:sp>
    </p:spTree>
    <p:extLst>
      <p:ext uri="{BB962C8B-B14F-4D97-AF65-F5344CB8AC3E}">
        <p14:creationId xmlns:p14="http://schemas.microsoft.com/office/powerpoint/2010/main" val="332492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526073" y="5353051"/>
            <a:ext cx="11139854" cy="11247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dirty="0">
                <a:solidFill>
                  <a:srgbClr val="FFFFFF"/>
                </a:solidFill>
              </a:rPr>
              <a:t>Project Development: </a:t>
            </a:r>
          </a:p>
          <a:p>
            <a:pPr algn="ctr">
              <a:spcAft>
                <a:spcPts val="600"/>
              </a:spcAft>
            </a:pPr>
            <a:r>
              <a:rPr lang="en-US" sz="4800" b="1" dirty="0">
                <a:solidFill>
                  <a:srgbClr val="FFFFFF"/>
                </a:solidFill>
              </a:rPr>
              <a:t>Management Perspective &amp; Approach</a:t>
            </a:r>
          </a:p>
        </p:txBody>
      </p:sp>
      <p:cxnSp>
        <p:nvCxnSpPr>
          <p:cNvPr id="67" name="Straight Connector 6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70A3BD1D-54EF-4505-8EBE-41C28C054868}" type="slidenum">
              <a:rPr lang="en-US" b="1">
                <a:solidFill>
                  <a:srgbClr val="898989"/>
                </a:solidFill>
              </a:rPr>
              <a:pPr defTabSz="914400">
                <a:spcAft>
                  <a:spcPts val="600"/>
                </a:spcAft>
              </a:pPr>
              <a:t>6</a:t>
            </a:fld>
            <a:endParaRPr lang="en-US" b="1">
              <a:solidFill>
                <a:srgbClr val="898989"/>
              </a:solidFill>
            </a:endParaRPr>
          </a:p>
        </p:txBody>
      </p:sp>
      <p:sp>
        <p:nvSpPr>
          <p:cNvPr id="10" name="Rectangle 9">
            <a:extLst>
              <a:ext uri="{FF2B5EF4-FFF2-40B4-BE49-F238E27FC236}">
                <a16:creationId xmlns:a16="http://schemas.microsoft.com/office/drawing/2014/main" id="{2F3224A9-F757-7980-B49F-65C805466DFE}"/>
              </a:ext>
            </a:extLst>
          </p:cNvPr>
          <p:cNvSpPr/>
          <p:nvPr/>
        </p:nvSpPr>
        <p:spPr>
          <a:xfrm>
            <a:off x="99973" y="108246"/>
            <a:ext cx="4360506" cy="2694701"/>
          </a:xfrm>
          <a:prstGeom prst="rect">
            <a:avLst/>
          </a:prstGeom>
        </p:spPr>
        <p:txBody>
          <a:bodyPr vert="horz" lIns="91440" tIns="45720" rIns="91440" bIns="45720" rtlCol="0" anchor="ctr">
            <a:noAutofit/>
          </a:bodyPr>
          <a:lstStyle/>
          <a:p>
            <a:pPr marL="228600" defTabSz="914400">
              <a:lnSpc>
                <a:spcPct val="90000"/>
              </a:lnSpc>
              <a:spcAft>
                <a:spcPts val="600"/>
              </a:spcAft>
            </a:pPr>
            <a:r>
              <a:rPr lang="en-US" sz="2400" u="sng" dirty="0">
                <a:solidFill>
                  <a:schemeClr val="tx1">
                    <a:lumMod val="75000"/>
                    <a:lumOff val="25000"/>
                  </a:schemeClr>
                </a:solidFill>
              </a:rPr>
              <a:t>Management Goals:</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Minimize further impacts</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Reduce spread</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Reduce Northern Pike abundance</a:t>
            </a:r>
          </a:p>
        </p:txBody>
      </p:sp>
      <p:sp>
        <p:nvSpPr>
          <p:cNvPr id="11" name="Rectangle 10">
            <a:extLst>
              <a:ext uri="{FF2B5EF4-FFF2-40B4-BE49-F238E27FC236}">
                <a16:creationId xmlns:a16="http://schemas.microsoft.com/office/drawing/2014/main" id="{0B6150E7-7740-CF48-6FA7-C35FE871389F}"/>
              </a:ext>
            </a:extLst>
          </p:cNvPr>
          <p:cNvSpPr/>
          <p:nvPr/>
        </p:nvSpPr>
        <p:spPr>
          <a:xfrm>
            <a:off x="105476" y="2504629"/>
            <a:ext cx="5336272" cy="2142574"/>
          </a:xfrm>
          <a:prstGeom prst="rect">
            <a:avLst/>
          </a:prstGeom>
        </p:spPr>
        <p:txBody>
          <a:bodyPr vert="horz" lIns="91440" tIns="45720" rIns="91440" bIns="45720" rtlCol="0" anchor="ctr">
            <a:noAutofit/>
          </a:bodyPr>
          <a:lstStyle/>
          <a:p>
            <a:pPr marL="228600" defTabSz="914400">
              <a:lnSpc>
                <a:spcPct val="90000"/>
              </a:lnSpc>
              <a:spcAft>
                <a:spcPts val="600"/>
              </a:spcAft>
            </a:pPr>
            <a:r>
              <a:rPr lang="en-US" sz="2400" u="sng" dirty="0">
                <a:solidFill>
                  <a:schemeClr val="tx1">
                    <a:lumMod val="75000"/>
                    <a:lumOff val="25000"/>
                  </a:schemeClr>
                </a:solidFill>
              </a:rPr>
              <a:t>Three-Pronged Approach:</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Increase angler exploitation</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Promote harvest contests</a:t>
            </a:r>
          </a:p>
          <a:p>
            <a:pPr marL="457200" indent="-228600" defTabSz="914400">
              <a:lnSpc>
                <a:spcPct val="90000"/>
              </a:lnSpc>
              <a:spcAft>
                <a:spcPts val="600"/>
              </a:spcAft>
              <a:buFont typeface="Arial" panose="020B0604020202020204" pitchFamily="34" charset="0"/>
              <a:buChar char="•"/>
            </a:pPr>
            <a:r>
              <a:rPr lang="en-US" sz="2400" b="1" dirty="0">
                <a:solidFill>
                  <a:schemeClr val="tx1">
                    <a:lumMod val="75000"/>
                    <a:lumOff val="25000"/>
                  </a:schemeClr>
                </a:solidFill>
              </a:rPr>
              <a:t>Mechanical suppression</a:t>
            </a:r>
          </a:p>
        </p:txBody>
      </p:sp>
      <p:pic>
        <p:nvPicPr>
          <p:cNvPr id="15" name="Picture 1">
            <a:extLst>
              <a:ext uri="{FF2B5EF4-FFF2-40B4-BE49-F238E27FC236}">
                <a16:creationId xmlns:a16="http://schemas.microsoft.com/office/drawing/2014/main" id="{959823B0-ADCC-5043-E686-C6B6738E63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
          <a:stretch>
            <a:fillRect/>
          </a:stretch>
        </p:blipFill>
        <p:spPr bwMode="auto">
          <a:xfrm>
            <a:off x="7195036" y="474227"/>
            <a:ext cx="2576156" cy="3906699"/>
          </a:xfrm>
          <a:prstGeom prst="rect">
            <a:avLst/>
          </a:prstGeom>
          <a:noFill/>
          <a:ln w="9525">
            <a:noFill/>
            <a:miter lim="800000"/>
            <a:headEnd/>
            <a:tailEnd/>
          </a:ln>
        </p:spPr>
      </p:pic>
      <p:sp>
        <p:nvSpPr>
          <p:cNvPr id="12" name="TextBox 11">
            <a:extLst>
              <a:ext uri="{FF2B5EF4-FFF2-40B4-BE49-F238E27FC236}">
                <a16:creationId xmlns:a16="http://schemas.microsoft.com/office/drawing/2014/main" id="{D1B72C15-D941-DA1D-C418-CCF40EB27719}"/>
              </a:ext>
            </a:extLst>
          </p:cNvPr>
          <p:cNvSpPr txBox="1"/>
          <p:nvPr/>
        </p:nvSpPr>
        <p:spPr>
          <a:xfrm>
            <a:off x="5974129" y="4158378"/>
            <a:ext cx="1333205" cy="230832"/>
          </a:xfrm>
          <a:prstGeom prst="rect">
            <a:avLst/>
          </a:prstGeom>
          <a:noFill/>
        </p:spPr>
        <p:txBody>
          <a:bodyPr wrap="square" rtlCol="0">
            <a:spAutoFit/>
          </a:bodyPr>
          <a:lstStyle/>
          <a:p>
            <a:r>
              <a:rPr lang="en-US" sz="900" dirty="0">
                <a:solidFill>
                  <a:schemeClr val="bg1">
                    <a:lumMod val="85000"/>
                  </a:schemeClr>
                </a:solidFill>
              </a:rPr>
              <a:t>Photo: Kalispel Tribe</a:t>
            </a:r>
          </a:p>
        </p:txBody>
      </p:sp>
      <p:sp>
        <p:nvSpPr>
          <p:cNvPr id="13" name="TextBox 12">
            <a:extLst>
              <a:ext uri="{FF2B5EF4-FFF2-40B4-BE49-F238E27FC236}">
                <a16:creationId xmlns:a16="http://schemas.microsoft.com/office/drawing/2014/main" id="{1B9E5D46-840F-D5B8-D4A2-91363421B92D}"/>
              </a:ext>
            </a:extLst>
          </p:cNvPr>
          <p:cNvSpPr txBox="1"/>
          <p:nvPr/>
        </p:nvSpPr>
        <p:spPr>
          <a:xfrm>
            <a:off x="10613291" y="4190805"/>
            <a:ext cx="1333205" cy="230832"/>
          </a:xfrm>
          <a:prstGeom prst="rect">
            <a:avLst/>
          </a:prstGeom>
          <a:noFill/>
        </p:spPr>
        <p:txBody>
          <a:bodyPr wrap="square" rtlCol="0">
            <a:spAutoFit/>
          </a:bodyPr>
          <a:lstStyle/>
          <a:p>
            <a:r>
              <a:rPr lang="en-US" sz="900" dirty="0"/>
              <a:t>Photo: Kalispel Tribe</a:t>
            </a:r>
          </a:p>
        </p:txBody>
      </p:sp>
      <p:pic>
        <p:nvPicPr>
          <p:cNvPr id="16" name="Picture 15" descr="A picture containing water, outdoor, person, person&#10;&#10;Description automatically generated">
            <a:extLst>
              <a:ext uri="{FF2B5EF4-FFF2-40B4-BE49-F238E27FC236}">
                <a16:creationId xmlns:a16="http://schemas.microsoft.com/office/drawing/2014/main" id="{A40B71A0-8F82-5F47-9B2B-CB82DACCEA6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766996" y="469463"/>
            <a:ext cx="2110154" cy="3952174"/>
          </a:xfrm>
          <a:prstGeom prst="rect">
            <a:avLst/>
          </a:prstGeom>
        </p:spPr>
      </p:pic>
      <p:pic>
        <p:nvPicPr>
          <p:cNvPr id="6" name="Picture 5">
            <a:extLst>
              <a:ext uri="{FF2B5EF4-FFF2-40B4-BE49-F238E27FC236}">
                <a16:creationId xmlns:a16="http://schemas.microsoft.com/office/drawing/2014/main" id="{A34EC776-CD61-C707-CF68-C39279564E42}"/>
              </a:ext>
            </a:extLst>
          </p:cNvPr>
          <p:cNvPicPr>
            <a:picLocks noChangeAspect="1"/>
          </p:cNvPicPr>
          <p:nvPr/>
        </p:nvPicPr>
        <p:blipFill rotWithShape="1">
          <a:blip r:embed="rId5">
            <a:extLst>
              <a:ext uri="{28A0092B-C50C-407E-A947-70E740481C1C}">
                <a14:useLocalDpi xmlns:a14="http://schemas.microsoft.com/office/drawing/2010/main" val="0"/>
              </a:ext>
            </a:extLst>
          </a:blip>
          <a:srcRect r="19453"/>
          <a:stretch/>
        </p:blipFill>
        <p:spPr>
          <a:xfrm>
            <a:off x="4242063" y="477747"/>
            <a:ext cx="2982702" cy="3906699"/>
          </a:xfrm>
          <a:prstGeom prst="rect">
            <a:avLst/>
          </a:prstGeom>
        </p:spPr>
      </p:pic>
    </p:spTree>
    <p:extLst>
      <p:ext uri="{BB962C8B-B14F-4D97-AF65-F5344CB8AC3E}">
        <p14:creationId xmlns:p14="http://schemas.microsoft.com/office/powerpoint/2010/main" val="171515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4934138" y="4685079"/>
            <a:ext cx="6830730" cy="15160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dirty="0">
                <a:solidFill>
                  <a:srgbClr val="FFFFFF"/>
                </a:solidFill>
                <a:latin typeface="+mj-lt"/>
                <a:ea typeface="+mj-ea"/>
                <a:cs typeface="+mj-cs"/>
              </a:rPr>
              <a:t>Project Methods:</a:t>
            </a:r>
          </a:p>
          <a:p>
            <a:pPr>
              <a:spcAft>
                <a:spcPts val="600"/>
              </a:spcAft>
            </a:pPr>
            <a:r>
              <a:rPr lang="en-US" sz="4800" b="1" kern="1200" dirty="0">
                <a:solidFill>
                  <a:srgbClr val="FFFFFF"/>
                </a:solidFill>
                <a:latin typeface="+mj-lt"/>
                <a:ea typeface="+mj-ea"/>
                <a:cs typeface="+mj-cs"/>
              </a:rPr>
              <a:t>Mechanical Suppression</a:t>
            </a:r>
          </a:p>
        </p:txBody>
      </p:sp>
      <p:cxnSp>
        <p:nvCxnSpPr>
          <p:cNvPr id="58" name="Straight Connector 57">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9057372" y="6536267"/>
            <a:ext cx="2743200" cy="306928"/>
          </a:xfrm>
        </p:spPr>
        <p:txBody>
          <a:bodyPr vert="horz" lIns="91440" tIns="45720" rIns="91440" bIns="45720" rtlCol="0" anchor="ctr">
            <a:normAutofit/>
          </a:bodyPr>
          <a:lstStyle/>
          <a:p>
            <a:pPr defTabSz="914400">
              <a:spcAft>
                <a:spcPts val="600"/>
              </a:spcAft>
            </a:pPr>
            <a:fld id="{70A3BD1D-54EF-4505-8EBE-41C28C054868}" type="slidenum">
              <a:rPr lang="en-US" b="1" smtClean="0"/>
              <a:pPr defTabSz="914400">
                <a:spcAft>
                  <a:spcPts val="600"/>
                </a:spcAft>
              </a:pPr>
              <a:t>7</a:t>
            </a:fld>
            <a:endParaRPr lang="en-US" b="1"/>
          </a:p>
        </p:txBody>
      </p:sp>
      <p:sp>
        <p:nvSpPr>
          <p:cNvPr id="3" name="Rectangle 2">
            <a:extLst>
              <a:ext uri="{FF2B5EF4-FFF2-40B4-BE49-F238E27FC236}">
                <a16:creationId xmlns:a16="http://schemas.microsoft.com/office/drawing/2014/main" id="{BD96B3D2-BF08-4D39-881B-74C825919D9D}"/>
              </a:ext>
            </a:extLst>
          </p:cNvPr>
          <p:cNvSpPr/>
          <p:nvPr/>
        </p:nvSpPr>
        <p:spPr>
          <a:xfrm>
            <a:off x="353327" y="5286374"/>
            <a:ext cx="1037323"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13985D-1DCC-CC65-1F66-158914CA213D}"/>
              </a:ext>
            </a:extLst>
          </p:cNvPr>
          <p:cNvSpPr/>
          <p:nvPr/>
        </p:nvSpPr>
        <p:spPr>
          <a:xfrm>
            <a:off x="120481" y="253002"/>
            <a:ext cx="4424112" cy="6387495"/>
          </a:xfrm>
          <a:prstGeom prst="rect">
            <a:avLst/>
          </a:prstGeom>
        </p:spPr>
        <p:txBody>
          <a:bodyPr vert="horz" lIns="91440" tIns="45720" rIns="91440" bIns="45720" rtlCol="0" anchor="ctr">
            <a:noAutofit/>
          </a:bodyPr>
          <a:lstStyle/>
          <a:p>
            <a:pPr marL="228600" defTabSz="914400">
              <a:lnSpc>
                <a:spcPct val="90000"/>
              </a:lnSpc>
              <a:spcAft>
                <a:spcPts val="600"/>
              </a:spcAft>
            </a:pPr>
            <a:r>
              <a:rPr lang="en-US" sz="2400" u="sng" dirty="0">
                <a:solidFill>
                  <a:schemeClr val="tx1">
                    <a:lumMod val="75000"/>
                    <a:lumOff val="25000"/>
                  </a:schemeClr>
                </a:solidFill>
              </a:rPr>
              <a:t>Equipment:</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150’x6’ 5-panel mono gillnets</a:t>
            </a:r>
          </a:p>
          <a:p>
            <a:pPr marL="914400" lvl="1" indent="-228600" defTabSz="914400">
              <a:lnSpc>
                <a:spcPct val="90000"/>
              </a:lnSpc>
              <a:spcAft>
                <a:spcPts val="600"/>
              </a:spcAft>
              <a:buFont typeface="Arial" panose="020B0604020202020204" pitchFamily="34" charset="0"/>
              <a:buChar char="•"/>
            </a:pPr>
            <a:r>
              <a:rPr lang="en-US" sz="2400" dirty="0"/>
              <a:t>1”, 1.25”, 1.5”, 1.75”, 2”</a:t>
            </a:r>
          </a:p>
          <a:p>
            <a:pPr marL="914400" lvl="1" indent="-228600" defTabSz="914400">
              <a:lnSpc>
                <a:spcPct val="90000"/>
              </a:lnSpc>
              <a:spcAft>
                <a:spcPts val="600"/>
              </a:spcAft>
              <a:buFont typeface="Arial" panose="020B0604020202020204" pitchFamily="34" charset="0"/>
              <a:buChar char="•"/>
            </a:pPr>
            <a:endParaRPr lang="en-US" sz="2400" dirty="0"/>
          </a:p>
          <a:p>
            <a:pPr marL="228600" defTabSz="914400">
              <a:lnSpc>
                <a:spcPct val="90000"/>
              </a:lnSpc>
              <a:spcAft>
                <a:spcPts val="600"/>
              </a:spcAft>
            </a:pPr>
            <a:r>
              <a:rPr lang="en-US" sz="2400" u="sng" dirty="0">
                <a:solidFill>
                  <a:schemeClr val="tx1">
                    <a:lumMod val="75000"/>
                    <a:lumOff val="25000"/>
                  </a:schemeClr>
                </a:solidFill>
              </a:rPr>
              <a:t>Timing &amp; Effort:</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Spring season (pre-spawn)</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Up to 35 nets/day (24-hr soak)</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Net 4-7 days /week</a:t>
            </a:r>
          </a:p>
          <a:p>
            <a:pPr marL="457200" indent="-228600" defTabSz="914400">
              <a:lnSpc>
                <a:spcPct val="90000"/>
              </a:lnSpc>
              <a:spcAft>
                <a:spcPts val="600"/>
              </a:spcAft>
              <a:buFont typeface="Arial" panose="020B0604020202020204" pitchFamily="34" charset="0"/>
              <a:buChar char="•"/>
            </a:pPr>
            <a:endParaRPr lang="en-US" sz="2400" dirty="0">
              <a:solidFill>
                <a:schemeClr val="tx1">
                  <a:lumMod val="75000"/>
                  <a:lumOff val="25000"/>
                </a:schemeClr>
              </a:solidFill>
            </a:endParaRPr>
          </a:p>
          <a:p>
            <a:pPr marL="228600" defTabSz="914400">
              <a:lnSpc>
                <a:spcPct val="90000"/>
              </a:lnSpc>
              <a:spcAft>
                <a:spcPts val="600"/>
              </a:spcAft>
            </a:pPr>
            <a:r>
              <a:rPr lang="en-US" sz="2400" u="sng" dirty="0">
                <a:solidFill>
                  <a:schemeClr val="tx1">
                    <a:lumMod val="75000"/>
                    <a:lumOff val="25000"/>
                  </a:schemeClr>
                </a:solidFill>
              </a:rPr>
              <a:t>Strategy:</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Net ice edge early </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Focus on aggregations</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Target depths &lt;2 m</a:t>
            </a:r>
          </a:p>
          <a:p>
            <a:pPr marL="457200" indent="-228600" defTabSz="914400">
              <a:lnSpc>
                <a:spcPct val="90000"/>
              </a:lnSpc>
              <a:spcAft>
                <a:spcPts val="600"/>
              </a:spcAft>
              <a:buFont typeface="Arial" panose="020B0604020202020204" pitchFamily="34" charset="0"/>
              <a:buChar char="•"/>
            </a:pPr>
            <a:r>
              <a:rPr lang="en-US" sz="2400" dirty="0">
                <a:solidFill>
                  <a:schemeClr val="tx1">
                    <a:lumMod val="75000"/>
                    <a:lumOff val="25000"/>
                  </a:schemeClr>
                </a:solidFill>
              </a:rPr>
              <a:t>Evaluate relative abundance during annual SPIN surveys</a:t>
            </a:r>
          </a:p>
        </p:txBody>
      </p:sp>
      <p:pic>
        <p:nvPicPr>
          <p:cNvPr id="4" name="Picture 3" descr="A picture containing person, outdoor&#10;&#10;Description automatically generated">
            <a:extLst>
              <a:ext uri="{FF2B5EF4-FFF2-40B4-BE49-F238E27FC236}">
                <a16:creationId xmlns:a16="http://schemas.microsoft.com/office/drawing/2014/main" id="{9065DE25-3EF9-1339-F418-4CDCB2EC05D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47409" y="343986"/>
            <a:ext cx="4212627" cy="2963670"/>
          </a:xfrm>
          <a:prstGeom prst="rect">
            <a:avLst/>
          </a:prstGeom>
        </p:spPr>
      </p:pic>
      <p:sp>
        <p:nvSpPr>
          <p:cNvPr id="11" name="TextBox 10">
            <a:extLst>
              <a:ext uri="{FF2B5EF4-FFF2-40B4-BE49-F238E27FC236}">
                <a16:creationId xmlns:a16="http://schemas.microsoft.com/office/drawing/2014/main" id="{42E421D5-451C-250E-2A82-F11AC9EF65ED}"/>
              </a:ext>
            </a:extLst>
          </p:cNvPr>
          <p:cNvSpPr txBox="1"/>
          <p:nvPr/>
        </p:nvSpPr>
        <p:spPr>
          <a:xfrm>
            <a:off x="6570950" y="3080597"/>
            <a:ext cx="1333205" cy="230832"/>
          </a:xfrm>
          <a:prstGeom prst="rect">
            <a:avLst/>
          </a:prstGeom>
          <a:noFill/>
        </p:spPr>
        <p:txBody>
          <a:bodyPr wrap="square" rtlCol="0">
            <a:spAutoFit/>
          </a:bodyPr>
          <a:lstStyle/>
          <a:p>
            <a:r>
              <a:rPr lang="en-US" sz="900" dirty="0"/>
              <a:t>Photo: Kalispel Tribe</a:t>
            </a:r>
          </a:p>
        </p:txBody>
      </p:sp>
      <p:sp>
        <p:nvSpPr>
          <p:cNvPr id="13" name="TextBox 12">
            <a:extLst>
              <a:ext uri="{FF2B5EF4-FFF2-40B4-BE49-F238E27FC236}">
                <a16:creationId xmlns:a16="http://schemas.microsoft.com/office/drawing/2014/main" id="{AB95F802-AE7F-1A5D-25A9-7471117C202E}"/>
              </a:ext>
            </a:extLst>
          </p:cNvPr>
          <p:cNvSpPr txBox="1"/>
          <p:nvPr/>
        </p:nvSpPr>
        <p:spPr>
          <a:xfrm>
            <a:off x="10526831" y="3105674"/>
            <a:ext cx="1333205" cy="230832"/>
          </a:xfrm>
          <a:prstGeom prst="rect">
            <a:avLst/>
          </a:prstGeom>
          <a:noFill/>
        </p:spPr>
        <p:txBody>
          <a:bodyPr wrap="square" rtlCol="0">
            <a:spAutoFit/>
          </a:bodyPr>
          <a:lstStyle/>
          <a:p>
            <a:r>
              <a:rPr lang="en-US" sz="900" dirty="0"/>
              <a:t>Photo: Kalispel Tribe</a:t>
            </a:r>
          </a:p>
        </p:txBody>
      </p:sp>
      <p:pic>
        <p:nvPicPr>
          <p:cNvPr id="5" name="Picture 4" descr="A picture containing water, outdoor, tree, orange&#10;&#10;Description automatically generated">
            <a:extLst>
              <a:ext uri="{FF2B5EF4-FFF2-40B4-BE49-F238E27FC236}">
                <a16:creationId xmlns:a16="http://schemas.microsoft.com/office/drawing/2014/main" id="{DBD6BC58-ABA3-DC51-CD87-02A53A8EE80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77814" y="323779"/>
            <a:ext cx="3226341" cy="2983877"/>
          </a:xfrm>
          <a:prstGeom prst="rect">
            <a:avLst/>
          </a:prstGeom>
        </p:spPr>
      </p:pic>
    </p:spTree>
    <p:extLst>
      <p:ext uri="{BB962C8B-B14F-4D97-AF65-F5344CB8AC3E}">
        <p14:creationId xmlns:p14="http://schemas.microsoft.com/office/powerpoint/2010/main" val="115224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388670B-0F58-4BA9-A21D-12CD3E538ED8}"/>
              </a:ext>
            </a:extLst>
          </p:cNvPr>
          <p:cNvSpPr txBox="1">
            <a:spLocks/>
          </p:cNvSpPr>
          <p:nvPr/>
        </p:nvSpPr>
        <p:spPr>
          <a:xfrm>
            <a:off x="526073" y="5353051"/>
            <a:ext cx="11139854" cy="11247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dirty="0">
                <a:solidFill>
                  <a:srgbClr val="FFFFFF"/>
                </a:solidFill>
              </a:rPr>
              <a:t>Project Area and Objectives:</a:t>
            </a:r>
          </a:p>
          <a:p>
            <a:pPr algn="ctr">
              <a:spcAft>
                <a:spcPts val="600"/>
              </a:spcAft>
            </a:pPr>
            <a:r>
              <a:rPr lang="en-US" sz="4800" b="1" dirty="0">
                <a:solidFill>
                  <a:srgbClr val="FFFFFF"/>
                </a:solidFill>
              </a:rPr>
              <a:t>Box Canyon Reservoir</a:t>
            </a:r>
          </a:p>
        </p:txBody>
      </p:sp>
      <p:pic>
        <p:nvPicPr>
          <p:cNvPr id="52" name="Picture 51">
            <a:extLst>
              <a:ext uri="{FF2B5EF4-FFF2-40B4-BE49-F238E27FC236}">
                <a16:creationId xmlns:a16="http://schemas.microsoft.com/office/drawing/2014/main" id="{4E0E1CC6-5D56-436C-92D8-ED3BFD10B8BF}"/>
              </a:ext>
            </a:extLst>
          </p:cNvPr>
          <p:cNvPicPr/>
          <p:nvPr/>
        </p:nvPicPr>
        <p:blipFill rotWithShape="1">
          <a:blip r:embed="rId3" cstate="print">
            <a:extLst>
              <a:ext uri="{28A0092B-C50C-407E-A947-70E740481C1C}">
                <a14:useLocalDpi xmlns:a14="http://schemas.microsoft.com/office/drawing/2010/main" val="0"/>
              </a:ext>
            </a:extLst>
          </a:blip>
          <a:srcRect l="710" t="1109" r="6397" b="2564"/>
          <a:stretch/>
        </p:blipFill>
        <p:spPr bwMode="auto">
          <a:xfrm>
            <a:off x="363615" y="307731"/>
            <a:ext cx="5399007" cy="4140444"/>
          </a:xfrm>
          <a:prstGeom prst="rect">
            <a:avLst/>
          </a:prstGeom>
          <a:noFill/>
          <a:ln w="12700" cmpd="thickThin">
            <a:solidFill>
              <a:schemeClr val="tx1">
                <a:lumMod val="75000"/>
                <a:lumOff val="25000"/>
              </a:schemeClr>
            </a:solidFill>
          </a:ln>
        </p:spPr>
      </p:pic>
      <p:pic>
        <p:nvPicPr>
          <p:cNvPr id="53" name="Picture 52">
            <a:extLst>
              <a:ext uri="{FF2B5EF4-FFF2-40B4-BE49-F238E27FC236}">
                <a16:creationId xmlns:a16="http://schemas.microsoft.com/office/drawing/2014/main" id="{9CEA0A46-22A5-4DDE-95B8-DACAC6F3D29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429379" y="307731"/>
            <a:ext cx="5434161" cy="4140444"/>
          </a:xfrm>
          <a:prstGeom prst="rect">
            <a:avLst/>
          </a:prstGeom>
          <a:ln>
            <a:solidFill>
              <a:schemeClr val="tx1"/>
            </a:solidFill>
          </a:ln>
        </p:spPr>
      </p:pic>
      <p:cxnSp>
        <p:nvCxnSpPr>
          <p:cNvPr id="67" name="Straight Connector 6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70A3BD1D-54EF-4505-8EBE-41C28C054868}" type="slidenum">
              <a:rPr lang="en-US" b="1">
                <a:solidFill>
                  <a:srgbClr val="898989"/>
                </a:solidFill>
              </a:rPr>
              <a:pPr defTabSz="914400">
                <a:spcAft>
                  <a:spcPts val="600"/>
                </a:spcAft>
              </a:pPr>
              <a:t>8</a:t>
            </a:fld>
            <a:endParaRPr lang="en-US" b="1">
              <a:solidFill>
                <a:srgbClr val="898989"/>
              </a:solidFill>
            </a:endParaRPr>
          </a:p>
        </p:txBody>
      </p:sp>
      <p:sp>
        <p:nvSpPr>
          <p:cNvPr id="10" name="Rectangle 9">
            <a:extLst>
              <a:ext uri="{FF2B5EF4-FFF2-40B4-BE49-F238E27FC236}">
                <a16:creationId xmlns:a16="http://schemas.microsoft.com/office/drawing/2014/main" id="{C8C9D6BB-B9D3-D08D-8046-E77E959A59DD}"/>
              </a:ext>
            </a:extLst>
          </p:cNvPr>
          <p:cNvSpPr/>
          <p:nvPr/>
        </p:nvSpPr>
        <p:spPr>
          <a:xfrm>
            <a:off x="6491235" y="3255666"/>
            <a:ext cx="5305529" cy="1148357"/>
          </a:xfrm>
          <a:prstGeom prst="rect">
            <a:avLst/>
          </a:prstGeom>
          <a:solidFill>
            <a:schemeClr val="tx1">
              <a:lumMod val="75000"/>
              <a:lumOff val="25000"/>
            </a:schemeClr>
          </a:solidFill>
        </p:spPr>
        <p:txBody>
          <a:bodyPr vert="horz" lIns="91440" tIns="45720" rIns="91440" bIns="45720" rtlCol="0" anchor="ctr">
            <a:noAutofit/>
          </a:bodyPr>
          <a:lstStyle/>
          <a:p>
            <a:pPr marL="228600" defTabSz="914400">
              <a:lnSpc>
                <a:spcPct val="90000"/>
              </a:lnSpc>
              <a:spcAft>
                <a:spcPts val="600"/>
              </a:spcAft>
            </a:pPr>
            <a:r>
              <a:rPr lang="en-US" sz="2000" u="sng" dirty="0">
                <a:solidFill>
                  <a:schemeClr val="bg1"/>
                </a:solidFill>
              </a:rPr>
              <a:t>SPIN Abundance Targets:</a:t>
            </a:r>
          </a:p>
          <a:p>
            <a:pPr marL="228600" defTabSz="914400">
              <a:lnSpc>
                <a:spcPct val="90000"/>
              </a:lnSpc>
              <a:spcAft>
                <a:spcPts val="600"/>
              </a:spcAft>
            </a:pPr>
            <a:r>
              <a:rPr lang="en-US" sz="2000" dirty="0">
                <a:solidFill>
                  <a:schemeClr val="bg1"/>
                </a:solidFill>
              </a:rPr>
              <a:t>Strata 1 (North River): &lt;0.5 Northern Pike/Net</a:t>
            </a:r>
          </a:p>
          <a:p>
            <a:pPr marL="228600" defTabSz="914400">
              <a:lnSpc>
                <a:spcPct val="90000"/>
              </a:lnSpc>
              <a:spcAft>
                <a:spcPts val="600"/>
              </a:spcAft>
            </a:pPr>
            <a:r>
              <a:rPr lang="en-US" sz="2000" dirty="0">
                <a:solidFill>
                  <a:schemeClr val="bg1"/>
                </a:solidFill>
              </a:rPr>
              <a:t>Strata 2&amp;3 (Core Area): &lt;1.7 Northern Pike/Net</a:t>
            </a:r>
          </a:p>
        </p:txBody>
      </p:sp>
      <p:sp>
        <p:nvSpPr>
          <p:cNvPr id="11" name="TextBox 10">
            <a:extLst>
              <a:ext uri="{FF2B5EF4-FFF2-40B4-BE49-F238E27FC236}">
                <a16:creationId xmlns:a16="http://schemas.microsoft.com/office/drawing/2014/main" id="{A5A6659F-4A7B-4468-B34E-4CCC742A25FC}"/>
              </a:ext>
            </a:extLst>
          </p:cNvPr>
          <p:cNvSpPr txBox="1"/>
          <p:nvPr/>
        </p:nvSpPr>
        <p:spPr>
          <a:xfrm>
            <a:off x="10687197" y="309562"/>
            <a:ext cx="1333205" cy="230832"/>
          </a:xfrm>
          <a:prstGeom prst="rect">
            <a:avLst/>
          </a:prstGeom>
          <a:noFill/>
        </p:spPr>
        <p:txBody>
          <a:bodyPr wrap="square" rtlCol="0">
            <a:spAutoFit/>
          </a:bodyPr>
          <a:lstStyle/>
          <a:p>
            <a:r>
              <a:rPr lang="en-US" sz="900" dirty="0">
                <a:solidFill>
                  <a:schemeClr val="bg1">
                    <a:lumMod val="85000"/>
                  </a:schemeClr>
                </a:solidFill>
              </a:rPr>
              <a:t>Image: Google Earth</a:t>
            </a:r>
          </a:p>
        </p:txBody>
      </p:sp>
    </p:spTree>
    <p:extLst>
      <p:ext uri="{BB962C8B-B14F-4D97-AF65-F5344CB8AC3E}">
        <p14:creationId xmlns:p14="http://schemas.microsoft.com/office/powerpoint/2010/main" val="156471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6">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10534650" y="6356350"/>
            <a:ext cx="819150" cy="365125"/>
          </a:xfrm>
        </p:spPr>
        <p:txBody>
          <a:bodyPr vert="horz" lIns="91440" tIns="45720" rIns="91440" bIns="45720" rtlCol="0" anchor="ctr">
            <a:normAutofit/>
          </a:bodyPr>
          <a:lstStyle/>
          <a:p>
            <a:pPr defTabSz="914400">
              <a:spcAft>
                <a:spcPts val="600"/>
              </a:spcAft>
            </a:pPr>
            <a:fld id="{70A3BD1D-54EF-4505-8EBE-41C28C054868}" type="slidenum">
              <a:rPr lang="en-US" b="1">
                <a:solidFill>
                  <a:schemeClr val="bg1">
                    <a:alpha val="80000"/>
                  </a:schemeClr>
                </a:solidFill>
              </a:rPr>
              <a:pPr defTabSz="914400">
                <a:spcAft>
                  <a:spcPts val="600"/>
                </a:spcAft>
              </a:pPr>
              <a:t>9</a:t>
            </a:fld>
            <a:endParaRPr lang="en-US" b="1">
              <a:solidFill>
                <a:schemeClr val="bg1">
                  <a:alpha val="80000"/>
                </a:schemeClr>
              </a:solidFill>
            </a:endParaRPr>
          </a:p>
        </p:txBody>
      </p:sp>
      <p:sp>
        <p:nvSpPr>
          <p:cNvPr id="19" name="Rectangle 18">
            <a:extLst>
              <a:ext uri="{FF2B5EF4-FFF2-40B4-BE49-F238E27FC236}">
                <a16:creationId xmlns:a16="http://schemas.microsoft.com/office/drawing/2014/main" id="{71B88E13-1217-41C2-96CF-3902133AFD96}"/>
              </a:ext>
            </a:extLst>
          </p:cNvPr>
          <p:cNvSpPr/>
          <p:nvPr/>
        </p:nvSpPr>
        <p:spPr>
          <a:xfrm>
            <a:off x="4436193" y="4529395"/>
            <a:ext cx="7868780" cy="2328605"/>
          </a:xfrm>
          <a:prstGeom prst="rect">
            <a:avLst/>
          </a:prstGeom>
        </p:spPr>
        <p:txBody>
          <a:bodyPr vert="horz" lIns="91440" tIns="45720" rIns="91440" bIns="45720" rtlCol="0" anchor="ctr">
            <a:noAutofit/>
          </a:bodyPr>
          <a:lstStyle/>
          <a:p>
            <a:pPr marL="457200" indent="-228600" defTabSz="914400">
              <a:lnSpc>
                <a:spcPct val="90000"/>
              </a:lnSpc>
              <a:spcAft>
                <a:spcPts val="600"/>
              </a:spcAft>
              <a:buFont typeface="Arial" panose="020B0604020202020204" pitchFamily="34" charset="0"/>
              <a:buChar char="•"/>
            </a:pPr>
            <a:r>
              <a:rPr lang="en-US" sz="2400" dirty="0">
                <a:solidFill>
                  <a:schemeClr val="bg1"/>
                </a:solidFill>
              </a:rPr>
              <a:t>19,431 pike removed in 6,512 nets</a:t>
            </a:r>
          </a:p>
          <a:p>
            <a:pPr marL="457200" indent="-228600" defTabSz="914400">
              <a:lnSpc>
                <a:spcPct val="90000"/>
              </a:lnSpc>
              <a:spcAft>
                <a:spcPts val="600"/>
              </a:spcAft>
              <a:buFont typeface="Arial" panose="020B0604020202020204" pitchFamily="34" charset="0"/>
              <a:buChar char="•"/>
            </a:pPr>
            <a:r>
              <a:rPr lang="en-US" sz="2400" dirty="0">
                <a:solidFill>
                  <a:schemeClr val="bg1"/>
                </a:solidFill>
              </a:rPr>
              <a:t>Majority removed in first 3 years of suppression (2012-14)</a:t>
            </a:r>
          </a:p>
          <a:p>
            <a:pPr marL="457200" indent="-228600" defTabSz="914400">
              <a:lnSpc>
                <a:spcPct val="90000"/>
              </a:lnSpc>
              <a:spcAft>
                <a:spcPts val="600"/>
              </a:spcAft>
              <a:buFont typeface="Arial" panose="020B0604020202020204" pitchFamily="34" charset="0"/>
              <a:buChar char="•"/>
            </a:pPr>
            <a:r>
              <a:rPr lang="en-US" sz="2400" dirty="0">
                <a:solidFill>
                  <a:schemeClr val="bg1"/>
                </a:solidFill>
              </a:rPr>
              <a:t>Pre-Suppression (2010-11) CPUE very high</a:t>
            </a:r>
          </a:p>
          <a:p>
            <a:pPr marL="457200" indent="-228600" defTabSz="914400">
              <a:lnSpc>
                <a:spcPct val="90000"/>
              </a:lnSpc>
              <a:spcAft>
                <a:spcPts val="600"/>
              </a:spcAft>
              <a:buFont typeface="Arial" panose="020B0604020202020204" pitchFamily="34" charset="0"/>
              <a:buChar char="•"/>
            </a:pPr>
            <a:r>
              <a:rPr lang="en-US" sz="2400" dirty="0">
                <a:solidFill>
                  <a:schemeClr val="bg1"/>
                </a:solidFill>
              </a:rPr>
              <a:t>Maintained low abundance with reduced effort (2016-on)</a:t>
            </a:r>
          </a:p>
          <a:p>
            <a:pPr marL="457200" indent="-228600" defTabSz="914400">
              <a:lnSpc>
                <a:spcPct val="90000"/>
              </a:lnSpc>
              <a:spcAft>
                <a:spcPts val="600"/>
              </a:spcAft>
              <a:buFont typeface="Arial" panose="020B0604020202020204" pitchFamily="34" charset="0"/>
              <a:buChar char="•"/>
            </a:pPr>
            <a:r>
              <a:rPr lang="en-US" sz="2400" dirty="0">
                <a:solidFill>
                  <a:schemeClr val="bg1"/>
                </a:solidFill>
              </a:rPr>
              <a:t>&gt;95% reduction in CPUE from 2011 to 2022 (core area)</a:t>
            </a:r>
          </a:p>
        </p:txBody>
      </p:sp>
      <p:sp>
        <p:nvSpPr>
          <p:cNvPr id="49" name="Title 4">
            <a:extLst>
              <a:ext uri="{FF2B5EF4-FFF2-40B4-BE49-F238E27FC236}">
                <a16:creationId xmlns:a16="http://schemas.microsoft.com/office/drawing/2014/main" id="{6DBD8026-E24E-4A8F-8F7A-BE40B224C9F3}"/>
              </a:ext>
            </a:extLst>
          </p:cNvPr>
          <p:cNvSpPr txBox="1">
            <a:spLocks/>
          </p:cNvSpPr>
          <p:nvPr/>
        </p:nvSpPr>
        <p:spPr>
          <a:xfrm>
            <a:off x="120285" y="4929785"/>
            <a:ext cx="458105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dirty="0">
                <a:solidFill>
                  <a:schemeClr val="bg1"/>
                </a:solidFill>
                <a:latin typeface="+mj-lt"/>
                <a:ea typeface="+mj-ea"/>
                <a:cs typeface="+mj-cs"/>
              </a:rPr>
              <a:t>Box Canyon Reservoir Results</a:t>
            </a:r>
          </a:p>
        </p:txBody>
      </p:sp>
      <p:pic>
        <p:nvPicPr>
          <p:cNvPr id="2" name="Picture 1">
            <a:extLst>
              <a:ext uri="{FF2B5EF4-FFF2-40B4-BE49-F238E27FC236}">
                <a16:creationId xmlns:a16="http://schemas.microsoft.com/office/drawing/2014/main" id="{AF75309C-C98D-014A-2F75-9776342BA2C4}"/>
              </a:ext>
            </a:extLst>
          </p:cNvPr>
          <p:cNvPicPr>
            <a:picLocks noChangeAspect="1"/>
          </p:cNvPicPr>
          <p:nvPr/>
        </p:nvPicPr>
        <p:blipFill>
          <a:blip r:embed="rId3"/>
          <a:stretch>
            <a:fillRect/>
          </a:stretch>
        </p:blipFill>
        <p:spPr>
          <a:xfrm>
            <a:off x="364250" y="112267"/>
            <a:ext cx="11644369" cy="4395597"/>
          </a:xfrm>
          <a:prstGeom prst="rect">
            <a:avLst/>
          </a:prstGeom>
        </p:spPr>
      </p:pic>
    </p:spTree>
    <p:extLst>
      <p:ext uri="{BB962C8B-B14F-4D97-AF65-F5344CB8AC3E}">
        <p14:creationId xmlns:p14="http://schemas.microsoft.com/office/powerpoint/2010/main" val="347281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2341</TotalTime>
  <Words>2189</Words>
  <Application>Microsoft Office PowerPoint</Application>
  <PresentationFormat>Widescreen</PresentationFormat>
  <Paragraphs>195</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Brook Trout Suppression and MYY Brook Trout projects</dc:title>
  <dc:creator>Baker, Bill P (DFW)</dc:creator>
  <cp:lastModifiedBy>Nick Bean</cp:lastModifiedBy>
  <cp:revision>105</cp:revision>
  <cp:lastPrinted>2022-08-16T18:31:58Z</cp:lastPrinted>
  <dcterms:created xsi:type="dcterms:W3CDTF">2021-02-03T17:02:32Z</dcterms:created>
  <dcterms:modified xsi:type="dcterms:W3CDTF">2022-12-14T23:19:10Z</dcterms:modified>
</cp:coreProperties>
</file>