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22" r:id="rId2"/>
    <p:sldId id="328" r:id="rId3"/>
    <p:sldId id="334" r:id="rId4"/>
    <p:sldId id="346" r:id="rId5"/>
    <p:sldId id="335" r:id="rId6"/>
    <p:sldId id="337" r:id="rId7"/>
    <p:sldId id="336" r:id="rId8"/>
    <p:sldId id="338" r:id="rId9"/>
    <p:sldId id="347" r:id="rId10"/>
    <p:sldId id="339" r:id="rId11"/>
    <p:sldId id="34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A48FA-4C48-441D-BB9F-F4E98F6258EA}" v="43" dt="2024-04-18T23:14:40.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50" d="100"/>
          <a:sy n="150" d="100"/>
        </p:scale>
        <p:origin x="468"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23"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olly%20McLellan\Dropbox\Northern%20Pike%20Data\All%20Agencies%20Combined%20Removal\Lake%20Roosevelt%20Northern%20Pike%20Annual%20Removal%20Summary_Master%201031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olly%20McLellan\Dropbox\Northern%20Pike%20Data\All%20Agencies%20Combined%20Removal\Lake%20Roosevelt%20Northern%20Pike%20Annual%20Removal%20Summary_Master%201031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a:solidFill>
                  <a:schemeClr val="tx1"/>
                </a:solidFill>
              </a:rPr>
              <a:t>Gillnet Suppression_ All Agencies</a:t>
            </a:r>
          </a:p>
        </c:rich>
      </c:tx>
      <c:layout>
        <c:manualLayout>
          <c:xMode val="edge"/>
          <c:yMode val="edge"/>
          <c:x val="0.22444293335560536"/>
          <c:y val="2.33295023399798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337476823597667"/>
          <c:y val="0.19609457879796505"/>
          <c:w val="0.8159296556378266"/>
          <c:h val="0.56650074094006608"/>
        </c:manualLayout>
      </c:layout>
      <c:barChart>
        <c:barDir val="col"/>
        <c:grouping val="clustered"/>
        <c:varyColors val="0"/>
        <c:ser>
          <c:idx val="0"/>
          <c:order val="0"/>
          <c:tx>
            <c:strRef>
              <c:f>'Annual Suppression CPUE'!$J$4</c:f>
              <c:strCache>
                <c:ptCount val="1"/>
                <c:pt idx="0">
                  <c:v>Fish/Net</c:v>
                </c:pt>
              </c:strCache>
            </c:strRef>
          </c:tx>
          <c:spPr>
            <a:solidFill>
              <a:schemeClr val="accent1"/>
            </a:solidFill>
            <a:ln>
              <a:noFill/>
            </a:ln>
            <a:effectLst/>
          </c:spPr>
          <c:invertIfNegative val="0"/>
          <c:dLbls>
            <c:dLbl>
              <c:idx val="2"/>
              <c:layout>
                <c:manualLayout>
                  <c:x val="-4.1729705893378436E-17"/>
                  <c:y val="2.39988238686633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878-4E63-A49D-A8A2378AF75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11836622973244389"/>
                  <c:y val="-0.40064505815085094"/>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rendlineLbl>
          </c:trendline>
          <c:cat>
            <c:strRef>
              <c:f>'Annual Suppression CPUE'!$G$5:$G$12</c:f>
              <c:strCache>
                <c:ptCount val="8"/>
                <c:pt idx="0">
                  <c:v>2017 
(951 nets)</c:v>
                </c:pt>
                <c:pt idx="1">
                  <c:v>2018
(1,253 nets)</c:v>
                </c:pt>
                <c:pt idx="2">
                  <c:v>2019 
(2,108 nets)</c:v>
                </c:pt>
                <c:pt idx="3">
                  <c:v>2020 
(1,883 nets)</c:v>
                </c:pt>
                <c:pt idx="4">
                  <c:v>2021
 (3,383 nets)</c:v>
                </c:pt>
                <c:pt idx="5">
                  <c:v>2022
(3,033 nets)</c:v>
                </c:pt>
                <c:pt idx="6">
                  <c:v>2023
 (2,564 nets)</c:v>
                </c:pt>
                <c:pt idx="7">
                  <c:v>2024
(1,925 nets)</c:v>
                </c:pt>
              </c:strCache>
            </c:strRef>
          </c:cat>
          <c:val>
            <c:numRef>
              <c:f>'Annual Suppression CPUE'!$J$5:$J$12</c:f>
              <c:numCache>
                <c:formatCode>0.00</c:formatCode>
                <c:ptCount val="8"/>
                <c:pt idx="0">
                  <c:v>3.0778128286014721</c:v>
                </c:pt>
                <c:pt idx="1">
                  <c:v>1.4947916666666667</c:v>
                </c:pt>
                <c:pt idx="2">
                  <c:v>1.5384250474383301</c:v>
                </c:pt>
                <c:pt idx="3">
                  <c:v>1.2241104620286776</c:v>
                </c:pt>
                <c:pt idx="4">
                  <c:v>0.4478273721548921</c:v>
                </c:pt>
                <c:pt idx="5">
                  <c:v>0.36069897790966038</c:v>
                </c:pt>
                <c:pt idx="6">
                  <c:v>0.21177847113884554</c:v>
                </c:pt>
                <c:pt idx="7">
                  <c:v>8.727272727272728E-2</c:v>
                </c:pt>
              </c:numCache>
            </c:numRef>
          </c:val>
          <c:extLst>
            <c:ext xmlns:c16="http://schemas.microsoft.com/office/drawing/2014/chart" uri="{C3380CC4-5D6E-409C-BE32-E72D297353CC}">
              <c16:uniqueId val="{00000000-5878-4E63-A49D-A8A2378AF754}"/>
            </c:ext>
          </c:extLst>
        </c:ser>
        <c:dLbls>
          <c:showLegendKey val="0"/>
          <c:showVal val="0"/>
          <c:showCatName val="0"/>
          <c:showSerName val="0"/>
          <c:showPercent val="0"/>
          <c:showBubbleSize val="0"/>
        </c:dLbls>
        <c:gapWidth val="219"/>
        <c:overlap val="-27"/>
        <c:axId val="421777104"/>
        <c:axId val="421777432"/>
      </c:barChart>
      <c:catAx>
        <c:axId val="42177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1777432"/>
        <c:crosses val="autoZero"/>
        <c:auto val="1"/>
        <c:lblAlgn val="ctr"/>
        <c:lblOffset val="100"/>
        <c:noMultiLvlLbl val="0"/>
      </c:catAx>
      <c:valAx>
        <c:axId val="42177743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Catch per unit effort (Pike/net)</a:t>
                </a:r>
              </a:p>
            </c:rich>
          </c:tx>
          <c:layout>
            <c:manualLayout>
              <c:xMode val="edge"/>
              <c:yMode val="edge"/>
              <c:x val="2.4817902770150339E-2"/>
              <c:y val="0.1144985776445097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217771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331823734891832"/>
          <c:y val="1.6679433437733017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'Reward Summary'!$C$3</c:f>
              <c:strCache>
                <c:ptCount val="1"/>
                <c:pt idx="0">
                  <c:v>Reward Program</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'Reward Summary'!$A$4:$A$11</c:f>
              <c:strCache>
                <c:ptCount val="8"/>
                <c:pt idx="0">
                  <c:v>2017</c:v>
                </c:pt>
                <c:pt idx="1">
                  <c:v>2018</c:v>
                </c:pt>
                <c:pt idx="2">
                  <c:v>2019</c:v>
                </c:pt>
                <c:pt idx="3">
                  <c:v>2020</c:v>
                </c:pt>
                <c:pt idx="4">
                  <c:v>2021</c:v>
                </c:pt>
                <c:pt idx="5">
                  <c:v>2022</c:v>
                </c:pt>
                <c:pt idx="6">
                  <c:v>2023</c:v>
                </c:pt>
                <c:pt idx="7">
                  <c:v>2024-draft</c:v>
                </c:pt>
              </c:strCache>
            </c:strRef>
          </c:cat>
          <c:val>
            <c:numRef>
              <c:f>'Reward Summary'!$C$4:$C$11</c:f>
              <c:numCache>
                <c:formatCode>_("$"* #,##0.00_);_("$"* \(#,##0.00\);_("$"* "-"??_);_(@_)</c:formatCode>
                <c:ptCount val="8"/>
                <c:pt idx="0">
                  <c:v>10960</c:v>
                </c:pt>
                <c:pt idx="1">
                  <c:v>6030</c:v>
                </c:pt>
                <c:pt idx="2">
                  <c:v>3730</c:v>
                </c:pt>
                <c:pt idx="3">
                  <c:v>11220</c:v>
                </c:pt>
                <c:pt idx="4">
                  <c:v>1860</c:v>
                </c:pt>
                <c:pt idx="5">
                  <c:v>1250</c:v>
                </c:pt>
                <c:pt idx="6">
                  <c:v>750</c:v>
                </c:pt>
                <c:pt idx="7">
                  <c:v>590</c:v>
                </c:pt>
              </c:numCache>
            </c:numRef>
          </c:val>
          <c:extLst>
            <c:ext xmlns:c16="http://schemas.microsoft.com/office/drawing/2014/chart" uri="{C3380CC4-5D6E-409C-BE32-E72D297353CC}">
              <c16:uniqueId val="{00000000-E9C8-412A-AD8A-F9FCE8F1CED0}"/>
            </c:ext>
          </c:extLst>
        </c:ser>
        <c:dLbls>
          <c:showLegendKey val="0"/>
          <c:showVal val="0"/>
          <c:showCatName val="0"/>
          <c:showSerName val="0"/>
          <c:showPercent val="0"/>
          <c:showBubbleSize val="0"/>
        </c:dLbls>
        <c:gapWidth val="219"/>
        <c:overlap val="-27"/>
        <c:axId val="391916840"/>
        <c:axId val="391917168"/>
      </c:barChart>
      <c:catAx>
        <c:axId val="391916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917168"/>
        <c:crosses val="autoZero"/>
        <c:auto val="1"/>
        <c:lblAlgn val="ctr"/>
        <c:lblOffset val="100"/>
        <c:noMultiLvlLbl val="0"/>
      </c:catAx>
      <c:valAx>
        <c:axId val="3919171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9168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38AD5-11A1-4BA0-878D-41A81BE89F39}"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1E991-198E-42E7-A2D5-F4B7A18D1F88}" type="slidenum">
              <a:rPr lang="en-US" smtClean="0"/>
              <a:t>‹#›</a:t>
            </a:fld>
            <a:endParaRPr lang="en-US" dirty="0"/>
          </a:p>
        </p:txBody>
      </p:sp>
    </p:spTree>
    <p:extLst>
      <p:ext uri="{BB962C8B-B14F-4D97-AF65-F5344CB8AC3E}">
        <p14:creationId xmlns:p14="http://schemas.microsoft.com/office/powerpoint/2010/main" val="230139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96123-9F1B-47CA-8573-D2A9EB6246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86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96123-9F1B-47CA-8573-D2A9EB624645}" type="slidenum">
              <a:rPr lang="en-US" smtClean="0"/>
              <a:t>11</a:t>
            </a:fld>
            <a:endParaRPr lang="en-US" dirty="0"/>
          </a:p>
        </p:txBody>
      </p:sp>
    </p:spTree>
    <p:extLst>
      <p:ext uri="{BB962C8B-B14F-4D97-AF65-F5344CB8AC3E}">
        <p14:creationId xmlns:p14="http://schemas.microsoft.com/office/powerpoint/2010/main" val="290978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BA850E-DCB4-470B-BF31-F9DF473EC1B0}" type="slidenum">
              <a:rPr lang="en-US" smtClean="0"/>
              <a:pPr>
                <a:defRPr/>
              </a:pPr>
              <a:t>2</a:t>
            </a:fld>
            <a:endParaRPr lang="en-US" dirty="0"/>
          </a:p>
        </p:txBody>
      </p:sp>
    </p:spTree>
    <p:extLst>
      <p:ext uri="{BB962C8B-B14F-4D97-AF65-F5344CB8AC3E}">
        <p14:creationId xmlns:p14="http://schemas.microsoft.com/office/powerpoint/2010/main" val="239971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96123-9F1B-47CA-8573-D2A9EB624645}" type="slidenum">
              <a:rPr lang="en-US" smtClean="0"/>
              <a:t>3</a:t>
            </a:fld>
            <a:endParaRPr lang="en-US" dirty="0"/>
          </a:p>
        </p:txBody>
      </p:sp>
    </p:spTree>
    <p:extLst>
      <p:ext uri="{BB962C8B-B14F-4D97-AF65-F5344CB8AC3E}">
        <p14:creationId xmlns:p14="http://schemas.microsoft.com/office/powerpoint/2010/main" val="362662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1E991-198E-42E7-A2D5-F4B7A18D1F88}" type="slidenum">
              <a:rPr lang="en-US" smtClean="0"/>
              <a:t>4</a:t>
            </a:fld>
            <a:endParaRPr lang="en-US" dirty="0"/>
          </a:p>
        </p:txBody>
      </p:sp>
    </p:spTree>
    <p:extLst>
      <p:ext uri="{BB962C8B-B14F-4D97-AF65-F5344CB8AC3E}">
        <p14:creationId xmlns:p14="http://schemas.microsoft.com/office/powerpoint/2010/main" val="320640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96123-9F1B-47CA-8573-D2A9EB624645}" type="slidenum">
              <a:rPr lang="en-US" smtClean="0"/>
              <a:t>5</a:t>
            </a:fld>
            <a:endParaRPr lang="en-US" dirty="0"/>
          </a:p>
        </p:txBody>
      </p:sp>
    </p:spTree>
    <p:extLst>
      <p:ext uri="{BB962C8B-B14F-4D97-AF65-F5344CB8AC3E}">
        <p14:creationId xmlns:p14="http://schemas.microsoft.com/office/powerpoint/2010/main" val="388654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2017, we have given away $35,690 to anglers for turning in Pike heads. For the most part, the trend has been decreasing every year, except 2020 during COVID, but that doesn’t really count.</a:t>
            </a:r>
          </a:p>
          <a:p>
            <a:r>
              <a:rPr lang="en-US" baseline="0" dirty="0"/>
              <a:t>The decreasing trend is good and reflects what we are seeing in other surveys.</a:t>
            </a:r>
          </a:p>
          <a:p>
            <a:endParaRPr lang="en-US" baseline="0" dirty="0"/>
          </a:p>
          <a:p>
            <a:r>
              <a:rPr lang="en-US" baseline="0" dirty="0"/>
              <a:t>For public outreach, we have these signs posted at all the Lake Roosevelt and Rufus Woods boat launches. We also participate in public out reach events focused towards kids, like the Water Festival at Kettle Falls and Fishfest, which was held at Spring Canyon. </a:t>
            </a:r>
          </a:p>
          <a:p>
            <a:endParaRPr lang="en-US" baseline="0" dirty="0"/>
          </a:p>
        </p:txBody>
      </p:sp>
      <p:sp>
        <p:nvSpPr>
          <p:cNvPr id="4" name="Slide Number Placeholder 3"/>
          <p:cNvSpPr>
            <a:spLocks noGrp="1"/>
          </p:cNvSpPr>
          <p:nvPr>
            <p:ph type="sldNum" sz="quarter" idx="10"/>
          </p:nvPr>
        </p:nvSpPr>
        <p:spPr/>
        <p:txBody>
          <a:bodyPr/>
          <a:lstStyle/>
          <a:p>
            <a:fld id="{CCE96123-9F1B-47CA-8573-D2A9EB624645}" type="slidenum">
              <a:rPr lang="en-US" smtClean="0"/>
              <a:t>6</a:t>
            </a:fld>
            <a:endParaRPr lang="en-US" dirty="0"/>
          </a:p>
        </p:txBody>
      </p:sp>
    </p:spTree>
    <p:extLst>
      <p:ext uri="{BB962C8B-B14F-4D97-AF65-F5344CB8AC3E}">
        <p14:creationId xmlns:p14="http://schemas.microsoft.com/office/powerpoint/2010/main" val="53825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CE96123-9F1B-47CA-8573-D2A9EB624645}" type="slidenum">
              <a:rPr lang="en-US" smtClean="0"/>
              <a:t>7</a:t>
            </a:fld>
            <a:endParaRPr lang="en-US" dirty="0"/>
          </a:p>
        </p:txBody>
      </p:sp>
    </p:spTree>
    <p:extLst>
      <p:ext uri="{BB962C8B-B14F-4D97-AF65-F5344CB8AC3E}">
        <p14:creationId xmlns:p14="http://schemas.microsoft.com/office/powerpoint/2010/main" val="348791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96123-9F1B-47CA-8573-D2A9EB624645}" type="slidenum">
              <a:rPr lang="en-US" smtClean="0"/>
              <a:t>8</a:t>
            </a:fld>
            <a:endParaRPr lang="en-US" dirty="0"/>
          </a:p>
        </p:txBody>
      </p:sp>
    </p:spTree>
    <p:extLst>
      <p:ext uri="{BB962C8B-B14F-4D97-AF65-F5344CB8AC3E}">
        <p14:creationId xmlns:p14="http://schemas.microsoft.com/office/powerpoint/2010/main" val="277480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96123-9F1B-47CA-8573-D2A9EB624645}" type="slidenum">
              <a:rPr lang="en-US" smtClean="0"/>
              <a:t>10</a:t>
            </a:fld>
            <a:endParaRPr lang="en-US" dirty="0"/>
          </a:p>
        </p:txBody>
      </p:sp>
    </p:spTree>
    <p:extLst>
      <p:ext uri="{BB962C8B-B14F-4D97-AF65-F5344CB8AC3E}">
        <p14:creationId xmlns:p14="http://schemas.microsoft.com/office/powerpoint/2010/main" val="59681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405C67-F432-4B4C-90B0-BEA9D877C8A0}" type="slidenum">
              <a:rPr lang="en-US" smtClean="0"/>
              <a:t>‹#›</a:t>
            </a:fld>
            <a:endParaRPr lang="en-US" dirty="0"/>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Tree>
    <p:extLst>
      <p:ext uri="{BB962C8B-B14F-4D97-AF65-F5344CB8AC3E}">
        <p14:creationId xmlns:p14="http://schemas.microsoft.com/office/powerpoint/2010/main" val="37579240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199811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5" name="Footer Placeholder 4"/>
          <p:cNvSpPr>
            <a:spLocks noGrp="1"/>
          </p:cNvSpPr>
          <p:nvPr>
            <p:ph type="ftr" sz="quarter" idx="11"/>
          </p:nvPr>
        </p:nvSpPr>
        <p:spPr>
          <a:xfrm>
            <a:off x="3520796" y="6377460"/>
            <a:ext cx="5115205" cy="365125"/>
          </a:xfrm>
        </p:spPr>
        <p:txBody>
          <a:bodyPr/>
          <a:lstStyle/>
          <a:p>
            <a:endParaRPr lang="en-US" dirty="0"/>
          </a:p>
        </p:txBody>
      </p:sp>
      <p:sp>
        <p:nvSpPr>
          <p:cNvPr id="6" name="Slide Number Placeholder 5"/>
          <p:cNvSpPr>
            <a:spLocks noGrp="1"/>
          </p:cNvSpPr>
          <p:nvPr>
            <p:ph type="sldNum" sz="quarter" idx="12"/>
          </p:nvPr>
        </p:nvSpPr>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41261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161036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35415749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177292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74557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216253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194436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B2BA01-54FA-4EF9-B924-0C43FF0323E4}"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405C67-F432-4B4C-90B0-BEA9D877C8A0}" type="slidenum">
              <a:rPr lang="en-US" smtClean="0"/>
              <a:t>‹#›</a:t>
            </a:fld>
            <a:endParaRPr lang="en-US" dirty="0"/>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Tree>
    <p:extLst>
      <p:ext uri="{BB962C8B-B14F-4D97-AF65-F5344CB8AC3E}">
        <p14:creationId xmlns:p14="http://schemas.microsoft.com/office/powerpoint/2010/main" val="185494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09B2BA01-54FA-4EF9-B924-0C43FF0323E4}" type="datetimeFigureOut">
              <a:rPr lang="en-US" smtClean="0"/>
              <a:t>12/9/2024</a:t>
            </a:fld>
            <a:endParaRPr lang="en-US" dirty="0"/>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11119104" y="1170432"/>
            <a:ext cx="978485" cy="201168"/>
          </a:xfrm>
        </p:spPr>
        <p:txBody>
          <a:bodyPr/>
          <a:lstStyle/>
          <a:p>
            <a:fld id="{80405C67-F432-4B4C-90B0-BEA9D877C8A0}" type="slidenum">
              <a:rPr lang="en-US" smtClean="0"/>
              <a:t>‹#›</a:t>
            </a:fld>
            <a:endParaRPr lang="en-US" dirty="0"/>
          </a:p>
        </p:txBody>
      </p:sp>
    </p:spTree>
    <p:extLst>
      <p:ext uri="{BB962C8B-B14F-4D97-AF65-F5344CB8AC3E}">
        <p14:creationId xmlns:p14="http://schemas.microsoft.com/office/powerpoint/2010/main" val="10219337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9B2BA01-54FA-4EF9-B924-0C43FF0323E4}" type="datetimeFigureOut">
              <a:rPr lang="en-US" smtClean="0"/>
              <a:t>12/9/2024</a:t>
            </a:fld>
            <a:endParaRPr lang="en-US" dirty="0"/>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405C67-F432-4B4C-90B0-BEA9D877C8A0}" type="slidenum">
              <a:rPr lang="en-US" smtClean="0"/>
              <a:t>‹#›</a:t>
            </a:fld>
            <a:endParaRPr lang="en-US" dirty="0"/>
          </a:p>
        </p:txBody>
      </p:sp>
    </p:spTree>
    <p:extLst>
      <p:ext uri="{BB962C8B-B14F-4D97-AF65-F5344CB8AC3E}">
        <p14:creationId xmlns:p14="http://schemas.microsoft.com/office/powerpoint/2010/main" val="1613816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jpeg"/><Relationship Id="rId21" Type="http://schemas.openxmlformats.org/officeDocument/2006/relationships/hyperlink" Target="mailto:holly.mclellan@colvilletribes.com" TargetMode="External"/><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0.xml"/><Relationship Id="rId16" Type="http://schemas.openxmlformats.org/officeDocument/2006/relationships/image" Target="../media/image43.jpe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24" Type="http://schemas.openxmlformats.org/officeDocument/2006/relationships/image" Target="../media/image50.jpe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49.png"/><Relationship Id="rId10" Type="http://schemas.openxmlformats.org/officeDocument/2006/relationships/image" Target="../media/image37.png"/><Relationship Id="rId19" Type="http://schemas.openxmlformats.org/officeDocument/2006/relationships/image" Target="../media/image46.jpeg"/><Relationship Id="rId4" Type="http://schemas.openxmlformats.org/officeDocument/2006/relationships/image" Target="../media/image31.gif"/><Relationship Id="rId9" Type="http://schemas.openxmlformats.org/officeDocument/2006/relationships/image" Target="../media/image36.png"/><Relationship Id="rId14" Type="http://schemas.openxmlformats.org/officeDocument/2006/relationships/image" Target="../media/image41.jpeg"/><Relationship Id="rId22"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nwcouncil.app.box.com/s/ck1od0qn3hsqxee6i910kh5gb2dbg6s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1" y="537564"/>
            <a:ext cx="9963150" cy="1143001"/>
          </a:xfrm>
        </p:spPr>
        <p:txBody>
          <a:bodyPr>
            <a:noAutofit/>
          </a:bodyPr>
          <a:lstStyle/>
          <a:p>
            <a:pPr algn="ctr"/>
            <a:r>
              <a:rPr lang="en-US" sz="3200" dirty="0" smtClean="0">
                <a:cs typeface="Arial" panose="020B0604020202020204" pitchFamily="34" charset="0"/>
              </a:rPr>
              <a:t>Colville Tribes Aquatic Invasive Species Program</a:t>
            </a:r>
            <a:r>
              <a:rPr lang="en-US" sz="3200" b="0" dirty="0" smtClean="0">
                <a:cs typeface="Arial" panose="020B0604020202020204" pitchFamily="34" charset="0"/>
              </a:rPr>
              <a:t/>
            </a:r>
            <a:br>
              <a:rPr lang="en-US" sz="3200" b="0" dirty="0" smtClean="0">
                <a:cs typeface="Arial" panose="020B0604020202020204" pitchFamily="34" charset="0"/>
              </a:rPr>
            </a:br>
            <a:r>
              <a:rPr lang="en-US" sz="3200" b="0" dirty="0" smtClean="0">
                <a:cs typeface="Arial" panose="020B0604020202020204" pitchFamily="34" charset="0"/>
              </a:rPr>
              <a:t>2024 Update</a:t>
            </a:r>
            <a:endParaRPr lang="en-US" sz="3200" dirty="0">
              <a:cs typeface="Arial" panose="020B0604020202020204" pitchFamily="34" charset="0"/>
            </a:endParaRPr>
          </a:p>
        </p:txBody>
      </p:sp>
      <p:sp>
        <p:nvSpPr>
          <p:cNvPr id="5" name="TextBox 4"/>
          <p:cNvSpPr txBox="1"/>
          <p:nvPr/>
        </p:nvSpPr>
        <p:spPr>
          <a:xfrm>
            <a:off x="1792706" y="5352953"/>
            <a:ext cx="8485056" cy="820738"/>
          </a:xfrm>
          <a:prstGeom prst="rect">
            <a:avLst/>
          </a:prstGeom>
          <a:noFill/>
        </p:spPr>
        <p:txBody>
          <a:bodyPr wrap="square" rtlCol="0">
            <a:spAutoFit/>
          </a:bodyPr>
          <a:lstStyle/>
          <a:p>
            <a:pPr algn="ctr"/>
            <a:r>
              <a:rPr lang="en-US" sz="1400" b="1" dirty="0">
                <a:solidFill>
                  <a:prstClr val="white"/>
                </a:solidFill>
                <a:effectLst>
                  <a:outerShdw blurRad="38100" dist="38100" dir="2700000" algn="tl">
                    <a:srgbClr val="000000">
                      <a:alpha val="43137"/>
                    </a:srgbClr>
                  </a:outerShdw>
                </a:effectLst>
                <a:cs typeface="Arial" panose="020B0604020202020204" pitchFamily="34" charset="0"/>
              </a:rPr>
              <a:t>Presented by:</a:t>
            </a:r>
          </a:p>
          <a:p>
            <a:pPr algn="ctr">
              <a:spcBef>
                <a:spcPts val="200"/>
              </a:spcBef>
            </a:pPr>
            <a:r>
              <a:rPr lang="en-US" sz="1400" dirty="0">
                <a:solidFill>
                  <a:prstClr val="white"/>
                </a:solidFill>
                <a:cs typeface="Arial" panose="020B0604020202020204" pitchFamily="34" charset="0"/>
              </a:rPr>
              <a:t>Holly </a:t>
            </a:r>
            <a:r>
              <a:rPr lang="en-US" sz="1400" dirty="0" smtClean="0">
                <a:solidFill>
                  <a:prstClr val="white"/>
                </a:solidFill>
                <a:cs typeface="Arial" panose="020B0604020202020204" pitchFamily="34" charset="0"/>
              </a:rPr>
              <a:t>McLellan and Shay Jasper</a:t>
            </a:r>
          </a:p>
          <a:p>
            <a:pPr algn="ctr">
              <a:spcBef>
                <a:spcPts val="200"/>
              </a:spcBef>
            </a:pPr>
            <a:r>
              <a:rPr lang="en-US" sz="1400" dirty="0" smtClean="0">
                <a:solidFill>
                  <a:prstClr val="white"/>
                </a:solidFill>
                <a:cs typeface="Arial" panose="020B0604020202020204" pitchFamily="34" charset="0"/>
              </a:rPr>
              <a:t> Confederated </a:t>
            </a:r>
            <a:r>
              <a:rPr lang="en-US" sz="1400" dirty="0">
                <a:solidFill>
                  <a:prstClr val="white"/>
                </a:solidFill>
                <a:cs typeface="Arial" panose="020B0604020202020204" pitchFamily="34" charset="0"/>
              </a:rPr>
              <a:t>Tribes of the Colville </a:t>
            </a:r>
            <a:r>
              <a:rPr lang="en-US" sz="1400" dirty="0" smtClean="0">
                <a:solidFill>
                  <a:prstClr val="white"/>
                </a:solidFill>
                <a:cs typeface="Arial" panose="020B0604020202020204" pitchFamily="34" charset="0"/>
              </a:rPr>
              <a:t>Reservation</a:t>
            </a:r>
            <a:endParaRPr lang="en-US" sz="1600" dirty="0">
              <a:solidFill>
                <a:prstClr val="white"/>
              </a:solidFill>
              <a:cs typeface="Arial" panose="020B0604020202020204" pitchFamily="34" charset="0"/>
            </a:endParaRPr>
          </a:p>
        </p:txBody>
      </p:sp>
      <p:sp>
        <p:nvSpPr>
          <p:cNvPr id="12" name="TextBox 11"/>
          <p:cNvSpPr txBox="1"/>
          <p:nvPr/>
        </p:nvSpPr>
        <p:spPr>
          <a:xfrm>
            <a:off x="1882334" y="6372804"/>
            <a:ext cx="8305800" cy="276999"/>
          </a:xfrm>
          <a:prstGeom prst="rect">
            <a:avLst/>
          </a:prstGeom>
          <a:noFill/>
        </p:spPr>
        <p:txBody>
          <a:bodyPr wrap="square" rtlCol="0">
            <a:spAutoFit/>
          </a:bodyPr>
          <a:lstStyle/>
          <a:p>
            <a:pPr algn="ctr"/>
            <a:r>
              <a:rPr lang="en-US" sz="1200" i="1" dirty="0">
                <a:solidFill>
                  <a:prstClr val="white"/>
                </a:solidFill>
                <a:cs typeface="Arial" panose="020B0604020202020204" pitchFamily="34" charset="0"/>
              </a:rPr>
              <a:t>Presented to the </a:t>
            </a:r>
            <a:r>
              <a:rPr lang="en-US" sz="1200" i="1" dirty="0" smtClean="0">
                <a:solidFill>
                  <a:prstClr val="white"/>
                </a:solidFill>
                <a:cs typeface="Arial" panose="020B0604020202020204" pitchFamily="34" charset="0"/>
              </a:rPr>
              <a:t>Columbia River Basin AIS Team Meeting _ December 11, </a:t>
            </a:r>
            <a:r>
              <a:rPr lang="en-US" sz="1200" i="1" dirty="0">
                <a:solidFill>
                  <a:prstClr val="white"/>
                </a:solidFill>
                <a:cs typeface="Arial" panose="020B0604020202020204" pitchFamily="34" charset="0"/>
              </a:rPr>
              <a:t>2024</a:t>
            </a:r>
          </a:p>
        </p:txBody>
      </p:sp>
      <p:pic>
        <p:nvPicPr>
          <p:cNvPr id="7" name="Picture 9" descr="C:\Users\holly.mclellan\Documents\Colville Tribe Documents\CCT logo.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775151" y="5244521"/>
            <a:ext cx="1324177" cy="13169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42807" y="1906827"/>
            <a:ext cx="3744437" cy="280832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5060" y="1916628"/>
            <a:ext cx="2098895" cy="2798527"/>
          </a:xfrm>
          <a:prstGeom prst="rect">
            <a:avLst/>
          </a:prstGeom>
        </p:spPr>
      </p:pic>
      <p:pic>
        <p:nvPicPr>
          <p:cNvPr id="4" name="Picture 3"/>
          <p:cNvPicPr>
            <a:picLocks noChangeAspect="1"/>
          </p:cNvPicPr>
          <p:nvPr/>
        </p:nvPicPr>
        <p:blipFill rotWithShape="1">
          <a:blip r:embed="rId7" cstate="hqprint">
            <a:extLst>
              <a:ext uri="{28A0092B-C50C-407E-A947-70E740481C1C}">
                <a14:useLocalDpi xmlns:a14="http://schemas.microsoft.com/office/drawing/2010/main" val="0"/>
              </a:ext>
            </a:extLst>
          </a:blip>
          <a:srcRect l="5218" t="8553" r="16434" b="11592"/>
          <a:stretch/>
        </p:blipFill>
        <p:spPr>
          <a:xfrm rot="5400000">
            <a:off x="7833294" y="2222282"/>
            <a:ext cx="2825675" cy="2160070"/>
          </a:xfrm>
          <a:prstGeom prst="rect">
            <a:avLst/>
          </a:prstGeom>
        </p:spPr>
      </p:pic>
    </p:spTree>
    <p:extLst>
      <p:ext uri="{BB962C8B-B14F-4D97-AF65-F5344CB8AC3E}">
        <p14:creationId xmlns:p14="http://schemas.microsoft.com/office/powerpoint/2010/main" val="298692000"/>
      </p:ext>
    </p:extLst>
  </p:cSld>
  <p:clrMapOvr>
    <a:masterClrMapping/>
  </p:clrMapOvr>
  <mc:AlternateContent xmlns:mc="http://schemas.openxmlformats.org/markup-compatibility/2006" xmlns:p14="http://schemas.microsoft.com/office/powerpoint/2010/main">
    <mc:Choice Requires="p14">
      <p:transition spd="slow" p14:dur="2000" advTm="8535"/>
    </mc:Choice>
    <mc:Fallback xmlns="">
      <p:transition spd="slow" advTm="853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874742" y="228600"/>
            <a:ext cx="8229600" cy="10986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dirty="0" smtClean="0"/>
              <a:t>Summary</a:t>
            </a:r>
            <a:endParaRPr lang="en-US" dirty="0"/>
          </a:p>
        </p:txBody>
      </p:sp>
      <p:sp>
        <p:nvSpPr>
          <p:cNvPr id="22" name="Content Placeholder 2"/>
          <p:cNvSpPr txBox="1">
            <a:spLocks/>
          </p:cNvSpPr>
          <p:nvPr/>
        </p:nvSpPr>
        <p:spPr>
          <a:xfrm>
            <a:off x="594995" y="1714501"/>
            <a:ext cx="7291705" cy="476250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Bef>
                <a:spcPts val="400"/>
              </a:spcBef>
            </a:pPr>
            <a:r>
              <a:rPr lang="en-US" sz="2000" dirty="0" smtClean="0"/>
              <a:t>Northern Pike spread quickly if suppression is not </a:t>
            </a:r>
            <a:r>
              <a:rPr lang="en-US" sz="2000" dirty="0" smtClean="0"/>
              <a:t>implemented</a:t>
            </a:r>
            <a:endParaRPr lang="en-US" sz="2000" dirty="0" smtClean="0"/>
          </a:p>
          <a:p>
            <a:pPr>
              <a:spcBef>
                <a:spcPts val="600"/>
              </a:spcBef>
            </a:pPr>
            <a:r>
              <a:rPr lang="en-US" sz="2000" dirty="0" smtClean="0"/>
              <a:t>Mean annual operating budget for all three agencies is $1.5M </a:t>
            </a:r>
          </a:p>
          <a:p>
            <a:pPr>
              <a:spcBef>
                <a:spcPts val="600"/>
              </a:spcBef>
            </a:pPr>
            <a:r>
              <a:rPr lang="en-US" sz="2000" dirty="0" smtClean="0"/>
              <a:t>Funding is not secure beyond 2025, need continued regional </a:t>
            </a:r>
            <a:r>
              <a:rPr lang="en-US" sz="2000" dirty="0" smtClean="0"/>
              <a:t>support</a:t>
            </a:r>
            <a:endParaRPr lang="en-US" sz="2000" dirty="0" smtClean="0"/>
          </a:p>
          <a:p>
            <a:pPr lvl="1">
              <a:spcBef>
                <a:spcPts val="400"/>
              </a:spcBef>
            </a:pPr>
            <a:r>
              <a:rPr lang="en-US" sz="1800" dirty="0" smtClean="0"/>
              <a:t>Coordination Teams – both regional and local help the agencies stay organized </a:t>
            </a:r>
            <a:endParaRPr lang="en-US" sz="1800" dirty="0"/>
          </a:p>
          <a:p>
            <a:pPr lvl="1">
              <a:spcBef>
                <a:spcPts val="400"/>
              </a:spcBef>
            </a:pPr>
            <a:r>
              <a:rPr lang="en-US" sz="1800" dirty="0" smtClean="0"/>
              <a:t>Public Outreach – helpful to have other agency assistance with handouts and signs</a:t>
            </a:r>
          </a:p>
          <a:p>
            <a:pPr lvl="1">
              <a:spcBef>
                <a:spcPts val="400"/>
              </a:spcBef>
            </a:pPr>
            <a:r>
              <a:rPr lang="en-US" sz="1800" dirty="0" smtClean="0"/>
              <a:t>Research is necessary – helps us be more efficient</a:t>
            </a:r>
          </a:p>
          <a:p>
            <a:pPr lvl="1">
              <a:spcBef>
                <a:spcPts val="400"/>
              </a:spcBef>
            </a:pPr>
            <a:r>
              <a:rPr lang="en-US" sz="1800" dirty="0" smtClean="0"/>
              <a:t>Suppression – necessary for at least 10 more years</a:t>
            </a:r>
          </a:p>
          <a:p>
            <a:pPr>
              <a:spcBef>
                <a:spcPts val="600"/>
              </a:spcBef>
            </a:pPr>
            <a:r>
              <a:rPr lang="en-US" sz="2000" dirty="0" smtClean="0"/>
              <a:t>Goal: to keep the Northern Pike problem contained to the upper Columbia River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808"/>
          <a:stretch/>
        </p:blipFill>
        <p:spPr>
          <a:xfrm>
            <a:off x="8667039" y="1600201"/>
            <a:ext cx="2633640" cy="209702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5556" r="6666"/>
          <a:stretch/>
        </p:blipFill>
        <p:spPr>
          <a:xfrm rot="5400000">
            <a:off x="8635635" y="3902747"/>
            <a:ext cx="2731181" cy="2633640"/>
          </a:xfrm>
          <a:prstGeom prst="rect">
            <a:avLst/>
          </a:prstGeom>
        </p:spPr>
      </p:pic>
    </p:spTree>
    <p:extLst>
      <p:ext uri="{BB962C8B-B14F-4D97-AF65-F5344CB8AC3E}">
        <p14:creationId xmlns:p14="http://schemas.microsoft.com/office/powerpoint/2010/main" val="4018228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Thanks to our many partners</a:t>
            </a:r>
            <a:endParaRPr lang="en-US" dirty="0"/>
          </a:p>
        </p:txBody>
      </p:sp>
      <p:pic>
        <p:nvPicPr>
          <p:cNvPr id="7" name="Picture 5" descr="https://www.bpa.gov/news/AboutUs/Logos/brandlogo/BPA-Logo-2015-Color-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3944" y="2374477"/>
            <a:ext cx="914400" cy="84033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7" descr="Image result for National Park servic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9" descr="Image result for National Park servic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5051" y="3086419"/>
            <a:ext cx="604909" cy="746008"/>
          </a:xfrm>
          <a:prstGeom prst="rect">
            <a:avLst/>
          </a:prstGeom>
        </p:spPr>
      </p:pic>
      <p:pic>
        <p:nvPicPr>
          <p:cNvPr id="12" name="Picture 4" descr="Image result for Grant PU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4085"/>
          <a:stretch/>
        </p:blipFill>
        <p:spPr bwMode="auto">
          <a:xfrm>
            <a:off x="4815601" y="3302302"/>
            <a:ext cx="1134457" cy="5973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Chelan PUD"/>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438627" y="2220008"/>
            <a:ext cx="994802" cy="9948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http://www.douglaspud.org/_catalogs/masterpage/img/dcpud-circle-logo-smal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4285" y="4022192"/>
            <a:ext cx="842227" cy="8548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idaho fish and gam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2064" y="3141481"/>
            <a:ext cx="838202" cy="8382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Image result for USFW service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9625" y="4096632"/>
            <a:ext cx="613485" cy="7326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1" descr="Okanagan Nation Allia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7750" y="5054779"/>
            <a:ext cx="1086830" cy="496837"/>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23" descr="https://www.nwcouncil.org/sites/all/themes/nwc_theme/logo.sv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25" descr="https://www.nwcouncil.org/sites/all/themes/nwc_theme/logo.sv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27" descr="https://www.nwcouncil.org/sites/all/themes/nwc_theme/logo.sv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3" name="Picture 31" descr="Image result for Bureau of indian affairs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15534" y="4181111"/>
            <a:ext cx="732855" cy="732855"/>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3" descr="Image result for northwest power conservation logo"/>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Picture 37" descr="Image result for northwest power conservati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5907" y="3174992"/>
            <a:ext cx="1368781" cy="667965"/>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39" descr="Image result for northern pike"/>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8" name="Picture 43" descr="Image result for USDA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17644" y="4150906"/>
            <a:ext cx="667042" cy="45692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5" descr="Image result for university of montana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81640" y="4917503"/>
            <a:ext cx="819151" cy="8191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7" descr="Image result for Pacific northwest laboratories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97267" y="5054779"/>
            <a:ext cx="1134432" cy="4859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secureservercdn.net/104.238.71.140/b63.d34.myftpupload.com/wp-content/themes/ucut/img/logo/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4059" y="5059174"/>
            <a:ext cx="1032479" cy="403644"/>
          </a:xfrm>
          <a:prstGeom prst="rect">
            <a:avLst/>
          </a:prstGeom>
          <a:noFill/>
          <a:extLst>
            <a:ext uri="{909E8E84-426E-40DD-AFC4-6F175D3DCCD1}">
              <a14:hiddenFill xmlns:a14="http://schemas.microsoft.com/office/drawing/2010/main">
                <a:solidFill>
                  <a:srgbClr val="FFFFFF"/>
                </a:solidFill>
              </a14:hiddenFill>
            </a:ext>
          </a:extLst>
        </p:spPr>
      </p:pic>
      <p:sp>
        <p:nvSpPr>
          <p:cNvPr id="32" name="AutoShape 4" descr="Image result for muckleshoot tribe logo"/>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AutoShape 6" descr="Image result for muckleshoot tribe logo"/>
          <p:cNvSpPr>
            <a:spLocks noChangeAspect="1" noChangeArrowheads="1"/>
          </p:cNvSpPr>
          <p:nvPr/>
        </p:nvSpPr>
        <p:spPr bwMode="auto">
          <a:xfrm>
            <a:off x="2898775" y="1074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4" name="Picture 8" descr="Image result for muckleshoot tribe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74063" y="4045264"/>
            <a:ext cx="1157636" cy="9803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Upper Columbia Salmon Recovery Board"/>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35000" y="3302302"/>
            <a:ext cx="712433" cy="719889"/>
          </a:xfrm>
          <a:prstGeom prst="rect">
            <a:avLst/>
          </a:prstGeom>
          <a:noFill/>
        </p:spPr>
      </p:pic>
      <p:pic>
        <p:nvPicPr>
          <p:cNvPr id="1026" name="Picture 2" descr="Washington Invasive Species Council | Olympia W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99049" y="2243484"/>
            <a:ext cx="1066801" cy="10090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vista Utilities - An Energy Company"/>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70048" y="5096976"/>
            <a:ext cx="1097128" cy="4266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8462171" y="6198903"/>
            <a:ext cx="3298029" cy="464365"/>
          </a:xfrm>
        </p:spPr>
        <p:txBody>
          <a:bodyPr>
            <a:normAutofit/>
          </a:bodyPr>
          <a:lstStyle/>
          <a:p>
            <a:pPr marL="118872" indent="0">
              <a:buNone/>
            </a:pPr>
            <a:r>
              <a:rPr lang="en-US" sz="1000" dirty="0" smtClean="0"/>
              <a:t>Holly </a:t>
            </a:r>
            <a:r>
              <a:rPr lang="en-US" sz="1000" dirty="0"/>
              <a:t>McLellan </a:t>
            </a:r>
            <a:r>
              <a:rPr lang="en-US" sz="1000" dirty="0" smtClean="0">
                <a:solidFill>
                  <a:srgbClr val="FF0000"/>
                </a:solidFill>
                <a:hlinkClick r:id="rId21"/>
              </a:rPr>
              <a:t>holly.mclellan@colvilletribes.com</a:t>
            </a:r>
            <a:r>
              <a:rPr lang="en-US" sz="1000" dirty="0" smtClean="0">
                <a:solidFill>
                  <a:srgbClr val="FF0000"/>
                </a:solidFill>
              </a:rPr>
              <a:t>  </a:t>
            </a:r>
            <a:endParaRPr lang="en-US" sz="1000" dirty="0">
              <a:solidFill>
                <a:srgbClr val="FF0000"/>
              </a:solidFill>
            </a:endParaRPr>
          </a:p>
          <a:p>
            <a:endParaRPr lang="en-US" sz="2000" dirty="0" smtClean="0"/>
          </a:p>
          <a:p>
            <a:endParaRPr lang="en-US" sz="1600" dirty="0"/>
          </a:p>
        </p:txBody>
      </p:sp>
      <p:pic>
        <p:nvPicPr>
          <p:cNvPr id="36"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39040" y="2255835"/>
            <a:ext cx="764807" cy="74074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37" name="Picture 10"/>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b="28195"/>
          <a:stretch/>
        </p:blipFill>
        <p:spPr bwMode="auto">
          <a:xfrm>
            <a:off x="807993" y="2223420"/>
            <a:ext cx="1021238" cy="64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400000">
            <a:off x="8253203" y="2813399"/>
            <a:ext cx="3511377" cy="2633533"/>
          </a:xfrm>
          <a:prstGeom prst="rect">
            <a:avLst/>
          </a:prstGeom>
        </p:spPr>
      </p:pic>
    </p:spTree>
    <p:extLst>
      <p:ext uri="{BB962C8B-B14F-4D97-AF65-F5344CB8AC3E}">
        <p14:creationId xmlns:p14="http://schemas.microsoft.com/office/powerpoint/2010/main" val="2727859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Lake Roosevelt</a:t>
            </a:r>
          </a:p>
        </p:txBody>
      </p:sp>
      <p:sp>
        <p:nvSpPr>
          <p:cNvPr id="3" name="Content Placeholder 2"/>
          <p:cNvSpPr>
            <a:spLocks noGrp="1"/>
          </p:cNvSpPr>
          <p:nvPr>
            <p:ph idx="1"/>
          </p:nvPr>
        </p:nvSpPr>
        <p:spPr>
          <a:xfrm>
            <a:off x="247650" y="1555750"/>
            <a:ext cx="7493000" cy="3746500"/>
          </a:xfrm>
        </p:spPr>
        <p:txBody>
          <a:bodyPr>
            <a:noAutofit/>
          </a:bodyPr>
          <a:lstStyle/>
          <a:p>
            <a:pPr>
              <a:spcBef>
                <a:spcPts val="600"/>
              </a:spcBef>
            </a:pPr>
            <a:r>
              <a:rPr lang="en-US" sz="2000" dirty="0"/>
              <a:t>Created by Grand Coulee Dam in </a:t>
            </a:r>
            <a:r>
              <a:rPr lang="en-US" sz="2000" dirty="0" smtClean="0"/>
              <a:t>1942 (240 </a:t>
            </a:r>
            <a:r>
              <a:rPr lang="en-US" sz="2000" dirty="0"/>
              <a:t>km long </a:t>
            </a:r>
            <a:r>
              <a:rPr lang="en-US" sz="2000" dirty="0" smtClean="0"/>
              <a:t>reservoir)</a:t>
            </a:r>
          </a:p>
          <a:p>
            <a:pPr lvl="1">
              <a:spcBef>
                <a:spcPts val="600"/>
              </a:spcBef>
            </a:pPr>
            <a:r>
              <a:rPr lang="en-US" sz="1600" dirty="0" smtClean="0"/>
              <a:t>No fish ladders on Chief Joseph or Grand Coulee dams</a:t>
            </a:r>
            <a:endParaRPr lang="en-US" sz="1600" dirty="0"/>
          </a:p>
          <a:p>
            <a:pPr>
              <a:spcBef>
                <a:spcPts val="600"/>
              </a:spcBef>
            </a:pPr>
            <a:r>
              <a:rPr lang="en-US" sz="2000" dirty="0"/>
              <a:t>Fishery co-managed by Colville Tribes, Spokane Tribe and WDFW</a:t>
            </a:r>
          </a:p>
          <a:p>
            <a:pPr>
              <a:spcBef>
                <a:spcPts val="600"/>
              </a:spcBef>
            </a:pPr>
            <a:r>
              <a:rPr lang="en-US" sz="2000" dirty="0"/>
              <a:t>Management Goals: </a:t>
            </a:r>
            <a:r>
              <a:rPr lang="en-US" sz="1800" dirty="0"/>
              <a:t>Provide fishing opportunities while protecting native </a:t>
            </a:r>
            <a:r>
              <a:rPr lang="en-US" sz="1800" dirty="0" smtClean="0"/>
              <a:t>fishes </a:t>
            </a:r>
            <a:r>
              <a:rPr lang="en-US" sz="1200" dirty="0" smtClean="0"/>
              <a:t>(White Sturgeon, Redband Trout, Burbot, Kokanee)</a:t>
            </a:r>
            <a:endParaRPr lang="en-US" sz="1200" dirty="0"/>
          </a:p>
          <a:p>
            <a:pPr>
              <a:spcBef>
                <a:spcPts val="600"/>
              </a:spcBef>
            </a:pPr>
            <a:r>
              <a:rPr lang="en-US" sz="2000" dirty="0"/>
              <a:t>Tribes and State invest over $8M a year into the Roosevelt fisheries </a:t>
            </a:r>
          </a:p>
          <a:p>
            <a:pPr>
              <a:spcBef>
                <a:spcPts val="600"/>
              </a:spcBef>
            </a:pPr>
            <a:r>
              <a:rPr lang="en-US" sz="2000" dirty="0" smtClean="0"/>
              <a:t>The </a:t>
            </a:r>
            <a:r>
              <a:rPr lang="en-US" sz="2000" dirty="0"/>
              <a:t>fishery provides </a:t>
            </a:r>
            <a:r>
              <a:rPr lang="en-US" sz="2000" dirty="0" smtClean="0"/>
              <a:t>economic </a:t>
            </a:r>
            <a:r>
              <a:rPr lang="en-US" sz="2000" dirty="0"/>
              <a:t>input of </a:t>
            </a:r>
            <a:r>
              <a:rPr lang="en-US" sz="2000" dirty="0" smtClean="0"/>
              <a:t>at least $16M </a:t>
            </a:r>
            <a:r>
              <a:rPr lang="en-US" sz="2000" dirty="0"/>
              <a:t>to local economies</a:t>
            </a:r>
          </a:p>
          <a:p>
            <a:endParaRPr lang="en-US" sz="2000" dirty="0"/>
          </a:p>
          <a:p>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050" y="1714500"/>
            <a:ext cx="3426086" cy="4433760"/>
          </a:xfrm>
          <a:prstGeom prst="rect">
            <a:avLst/>
          </a:prstGeom>
        </p:spPr>
      </p:pic>
      <p:pic>
        <p:nvPicPr>
          <p:cNvPr id="18434" name="Picture 2" descr="C:\Users\holly.mclellan\Pictures\Pictures\Project Photos\Scenic photos\Grand Coulee-20110713-0023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3771"/>
          <a:stretch/>
        </p:blipFill>
        <p:spPr bwMode="auto">
          <a:xfrm>
            <a:off x="983038" y="4979126"/>
            <a:ext cx="3173639" cy="157639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8413380" y="5072340"/>
            <a:ext cx="6720" cy="229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47621" y="6302740"/>
            <a:ext cx="1209056" cy="246221"/>
          </a:xfrm>
          <a:prstGeom prst="rect">
            <a:avLst/>
          </a:prstGeom>
          <a:noFill/>
        </p:spPr>
        <p:txBody>
          <a:bodyPr wrap="square" rtlCol="0">
            <a:spAutoFit/>
          </a:bodyPr>
          <a:lstStyle/>
          <a:p>
            <a:r>
              <a:rPr lang="en-US" sz="1000" dirty="0">
                <a:solidFill>
                  <a:schemeClr val="bg1"/>
                </a:solidFill>
              </a:rPr>
              <a:t>Grand Coulee Dam</a:t>
            </a:r>
          </a:p>
        </p:txBody>
      </p:sp>
      <p:pic>
        <p:nvPicPr>
          <p:cNvPr id="8" name="Picture 7" descr="In-Sights: Sustainable &lt;strong&gt;salmon&lt;/strong&gt; farmi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78775" y="4781367"/>
            <a:ext cx="336550" cy="189699"/>
          </a:xfrm>
          <a:prstGeom prst="rect">
            <a:avLst/>
          </a:prstGeom>
        </p:spPr>
      </p:pic>
      <p:pic>
        <p:nvPicPr>
          <p:cNvPr id="12" name="Picture 11"/>
          <p:cNvPicPr>
            <a:picLocks noChangeAspect="1"/>
          </p:cNvPicPr>
          <p:nvPr/>
        </p:nvPicPr>
        <p:blipFill rotWithShape="1">
          <a:blip r:embed="rId6" cstate="hqprint">
            <a:extLst>
              <a:ext uri="{28A0092B-C50C-407E-A947-70E740481C1C}">
                <a14:useLocalDpi xmlns:a14="http://schemas.microsoft.com/office/drawing/2010/main" val="0"/>
              </a:ext>
            </a:extLst>
          </a:blip>
          <a:srcRect t="15017" b="8852"/>
          <a:stretch/>
        </p:blipFill>
        <p:spPr>
          <a:xfrm>
            <a:off x="4351678" y="4979126"/>
            <a:ext cx="2749331" cy="1569835"/>
          </a:xfrm>
          <a:prstGeom prst="rect">
            <a:avLst/>
          </a:prstGeom>
        </p:spPr>
      </p:pic>
      <p:sp>
        <p:nvSpPr>
          <p:cNvPr id="14" name="TextBox 13"/>
          <p:cNvSpPr txBox="1"/>
          <p:nvPr/>
        </p:nvSpPr>
        <p:spPr>
          <a:xfrm>
            <a:off x="6121260" y="6302739"/>
            <a:ext cx="1209056" cy="246221"/>
          </a:xfrm>
          <a:prstGeom prst="rect">
            <a:avLst/>
          </a:prstGeom>
          <a:noFill/>
        </p:spPr>
        <p:txBody>
          <a:bodyPr wrap="square" rtlCol="0">
            <a:spAutoFit/>
          </a:bodyPr>
          <a:lstStyle/>
          <a:p>
            <a:r>
              <a:rPr lang="en-US" sz="1000" dirty="0" smtClean="0">
                <a:solidFill>
                  <a:schemeClr val="bg1"/>
                </a:solidFill>
              </a:rPr>
              <a:t>Redband Trout</a:t>
            </a:r>
            <a:endParaRPr lang="en-US" sz="1000" dirty="0">
              <a:solidFill>
                <a:schemeClr val="bg1"/>
              </a:solidFill>
            </a:endParaRPr>
          </a:p>
        </p:txBody>
      </p:sp>
      <p:sp>
        <p:nvSpPr>
          <p:cNvPr id="16" name="TextBox 15"/>
          <p:cNvSpPr txBox="1"/>
          <p:nvPr/>
        </p:nvSpPr>
        <p:spPr>
          <a:xfrm>
            <a:off x="7588250" y="5313441"/>
            <a:ext cx="1993899" cy="246221"/>
          </a:xfrm>
          <a:prstGeom prst="rect">
            <a:avLst/>
          </a:prstGeom>
          <a:noFill/>
          <a:ln>
            <a:solidFill>
              <a:schemeClr val="accent1"/>
            </a:solidFill>
          </a:ln>
        </p:spPr>
        <p:txBody>
          <a:bodyPr wrap="square" rtlCol="0">
            <a:spAutoFit/>
          </a:bodyPr>
          <a:lstStyle/>
          <a:p>
            <a:r>
              <a:rPr lang="en-US" sz="1000" dirty="0" smtClean="0">
                <a:latin typeface="Calibri" panose="020F0502020204030204" pitchFamily="34" charset="0"/>
                <a:ea typeface="Calibri" panose="020F0502020204030204" pitchFamily="34" charset="0"/>
                <a:cs typeface="Calibri" panose="020F0502020204030204" pitchFamily="34" charset="0"/>
              </a:rPr>
              <a:t>Current upper extent of anadromy</a:t>
            </a:r>
            <a:endParaRPr lang="en-US" sz="1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857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73" y="155448"/>
            <a:ext cx="11365654" cy="1139952"/>
          </a:xfrm>
        </p:spPr>
        <p:txBody>
          <a:bodyPr>
            <a:noAutofit/>
          </a:bodyPr>
          <a:lstStyle/>
          <a:p>
            <a:pPr algn="ctr"/>
            <a:r>
              <a:rPr lang="en-US" sz="4000" dirty="0" smtClean="0"/>
              <a:t>Suppression </a:t>
            </a:r>
            <a:r>
              <a:rPr lang="en-US" sz="4000" dirty="0"/>
              <a:t>and Monitoring </a:t>
            </a:r>
            <a:r>
              <a:rPr lang="en-US" sz="4000" dirty="0" smtClean="0"/>
              <a:t/>
            </a:r>
            <a:br>
              <a:rPr lang="en-US" sz="4000" dirty="0" smtClean="0"/>
            </a:br>
            <a:r>
              <a:rPr lang="en-US" sz="4000" dirty="0" smtClean="0"/>
              <a:t>Annual </a:t>
            </a:r>
            <a:r>
              <a:rPr lang="en-US" sz="4000" dirty="0"/>
              <a:t>Work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0256380"/>
              </p:ext>
            </p:extLst>
          </p:nvPr>
        </p:nvGraphicFramePr>
        <p:xfrm>
          <a:off x="758614" y="2116685"/>
          <a:ext cx="10634132" cy="4744918"/>
        </p:xfrm>
        <a:graphic>
          <a:graphicData uri="http://schemas.openxmlformats.org/drawingml/2006/table">
            <a:tbl>
              <a:tblPr firstRow="1" bandRow="1">
                <a:tableStyleId>{69CF1AB2-1976-4502-BF36-3FF5EA218861}</a:tableStyleId>
              </a:tblPr>
              <a:tblGrid>
                <a:gridCol w="3635790">
                  <a:extLst>
                    <a:ext uri="{9D8B030D-6E8A-4147-A177-3AD203B41FA5}">
                      <a16:colId xmlns:a16="http://schemas.microsoft.com/office/drawing/2014/main" val="20000"/>
                    </a:ext>
                  </a:extLst>
                </a:gridCol>
                <a:gridCol w="636230">
                  <a:extLst>
                    <a:ext uri="{9D8B030D-6E8A-4147-A177-3AD203B41FA5}">
                      <a16:colId xmlns:a16="http://schemas.microsoft.com/office/drawing/2014/main" val="20001"/>
                    </a:ext>
                  </a:extLst>
                </a:gridCol>
                <a:gridCol w="545340">
                  <a:extLst>
                    <a:ext uri="{9D8B030D-6E8A-4147-A177-3AD203B41FA5}">
                      <a16:colId xmlns:a16="http://schemas.microsoft.com/office/drawing/2014/main" val="20002"/>
                    </a:ext>
                  </a:extLst>
                </a:gridCol>
                <a:gridCol w="545340">
                  <a:extLst>
                    <a:ext uri="{9D8B030D-6E8A-4147-A177-3AD203B41FA5}">
                      <a16:colId xmlns:a16="http://schemas.microsoft.com/office/drawing/2014/main" val="20003"/>
                    </a:ext>
                  </a:extLst>
                </a:gridCol>
                <a:gridCol w="545340">
                  <a:extLst>
                    <a:ext uri="{9D8B030D-6E8A-4147-A177-3AD203B41FA5}">
                      <a16:colId xmlns:a16="http://schemas.microsoft.com/office/drawing/2014/main" val="20004"/>
                    </a:ext>
                  </a:extLst>
                </a:gridCol>
                <a:gridCol w="600633">
                  <a:extLst>
                    <a:ext uri="{9D8B030D-6E8A-4147-A177-3AD203B41FA5}">
                      <a16:colId xmlns:a16="http://schemas.microsoft.com/office/drawing/2014/main" val="20005"/>
                    </a:ext>
                  </a:extLst>
                </a:gridCol>
                <a:gridCol w="550061">
                  <a:extLst>
                    <a:ext uri="{9D8B030D-6E8A-4147-A177-3AD203B41FA5}">
                      <a16:colId xmlns:a16="http://schemas.microsoft.com/office/drawing/2014/main" val="20006"/>
                    </a:ext>
                  </a:extLst>
                </a:gridCol>
                <a:gridCol w="550061">
                  <a:extLst>
                    <a:ext uri="{9D8B030D-6E8A-4147-A177-3AD203B41FA5}">
                      <a16:colId xmlns:a16="http://schemas.microsoft.com/office/drawing/2014/main" val="20007"/>
                    </a:ext>
                  </a:extLst>
                </a:gridCol>
                <a:gridCol w="641738">
                  <a:extLst>
                    <a:ext uri="{9D8B030D-6E8A-4147-A177-3AD203B41FA5}">
                      <a16:colId xmlns:a16="http://schemas.microsoft.com/office/drawing/2014/main" val="20008"/>
                    </a:ext>
                  </a:extLst>
                </a:gridCol>
                <a:gridCol w="641738">
                  <a:extLst>
                    <a:ext uri="{9D8B030D-6E8A-4147-A177-3AD203B41FA5}">
                      <a16:colId xmlns:a16="http://schemas.microsoft.com/office/drawing/2014/main" val="20009"/>
                    </a:ext>
                  </a:extLst>
                </a:gridCol>
                <a:gridCol w="550061">
                  <a:extLst>
                    <a:ext uri="{9D8B030D-6E8A-4147-A177-3AD203B41FA5}">
                      <a16:colId xmlns:a16="http://schemas.microsoft.com/office/drawing/2014/main" val="20010"/>
                    </a:ext>
                  </a:extLst>
                </a:gridCol>
                <a:gridCol w="641738">
                  <a:extLst>
                    <a:ext uri="{9D8B030D-6E8A-4147-A177-3AD203B41FA5}">
                      <a16:colId xmlns:a16="http://schemas.microsoft.com/office/drawing/2014/main" val="20011"/>
                    </a:ext>
                  </a:extLst>
                </a:gridCol>
                <a:gridCol w="550062">
                  <a:extLst>
                    <a:ext uri="{9D8B030D-6E8A-4147-A177-3AD203B41FA5}">
                      <a16:colId xmlns:a16="http://schemas.microsoft.com/office/drawing/2014/main" val="20012"/>
                    </a:ext>
                  </a:extLst>
                </a:gridCol>
              </a:tblGrid>
              <a:tr h="328366">
                <a:tc>
                  <a:txBody>
                    <a:bodyPr/>
                    <a:lstStyle/>
                    <a:p>
                      <a:pPr algn="l">
                        <a:lnSpc>
                          <a:spcPct val="115000"/>
                        </a:lnSpc>
                      </a:pPr>
                      <a:r>
                        <a:rPr lang="en-US" sz="1400" dirty="0">
                          <a:effectLst/>
                          <a:latin typeface="+mn-lt"/>
                        </a:rPr>
                        <a:t>Activity</a:t>
                      </a: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Jan</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Feb</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Mar</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Apr</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May</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Jun</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Jul</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Aug</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Sep</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Oct</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Nov</a:t>
                      </a:r>
                      <a:endParaRPr lang="en-US" sz="140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mn-lt"/>
                        </a:rPr>
                        <a:t>Dec</a:t>
                      </a:r>
                      <a:endParaRPr lang="en-US" sz="1400" dirty="0">
                        <a:effectLst/>
                        <a:latin typeface="+mn-lt"/>
                        <a:ea typeface="Calibri"/>
                        <a:cs typeface="Times New Roman"/>
                      </a:endParaRPr>
                    </a:p>
                  </a:txBody>
                  <a:tcPr marL="68580" marR="68580" marT="0" marB="0" anchor="ctr"/>
                </a:tc>
                <a:extLst>
                  <a:ext uri="{0D108BD9-81ED-4DB2-BD59-A6C34878D82A}">
                    <a16:rowId xmlns:a16="http://schemas.microsoft.com/office/drawing/2014/main" val="10000"/>
                  </a:ext>
                </a:extLst>
              </a:tr>
              <a:tr h="220635">
                <a:tc>
                  <a:txBody>
                    <a:bodyPr/>
                    <a:lstStyle/>
                    <a:p>
                      <a:pPr marL="0" marR="0" algn="l">
                        <a:lnSpc>
                          <a:spcPct val="115000"/>
                        </a:lnSpc>
                        <a:spcBef>
                          <a:spcPts val="0"/>
                        </a:spcBef>
                        <a:spcAft>
                          <a:spcPts val="0"/>
                        </a:spcAft>
                      </a:pPr>
                      <a:r>
                        <a:rPr lang="en-US" sz="1400" b="1" dirty="0">
                          <a:effectLst/>
                          <a:latin typeface="+mn-lt"/>
                        </a:rPr>
                        <a:t>Suppression</a:t>
                      </a:r>
                      <a:endParaRPr lang="en-US" sz="1400" b="1" dirty="0">
                        <a:effectLst/>
                        <a:latin typeface="+mn-lt"/>
                        <a:ea typeface="Calibri"/>
                        <a:cs typeface="Times New Roman"/>
                      </a:endParaRPr>
                    </a:p>
                  </a:txBody>
                  <a:tcPr marL="68580" marR="68580" marT="0" marB="0" anchor="ctr">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extLst>
                  <a:ext uri="{0D108BD9-81ED-4DB2-BD59-A6C34878D82A}">
                    <a16:rowId xmlns:a16="http://schemas.microsoft.com/office/drawing/2014/main" val="10001"/>
                  </a:ext>
                </a:extLst>
              </a:tr>
              <a:tr h="220635">
                <a:tc>
                  <a:txBody>
                    <a:bodyPr/>
                    <a:lstStyle/>
                    <a:p>
                      <a:pPr marL="0" marR="0" algn="l">
                        <a:lnSpc>
                          <a:spcPct val="115000"/>
                        </a:lnSpc>
                        <a:spcBef>
                          <a:spcPts val="0"/>
                        </a:spcBef>
                        <a:spcAft>
                          <a:spcPts val="0"/>
                        </a:spcAft>
                      </a:pPr>
                      <a:r>
                        <a:rPr lang="en-US" sz="1400" b="0" dirty="0">
                          <a:effectLst/>
                          <a:latin typeface="+mn-lt"/>
                        </a:rPr>
                        <a:t>Gillnetting (All)</a:t>
                      </a:r>
                      <a:endParaRPr lang="en-US" sz="1400" b="0" dirty="0">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1" dirty="0">
                          <a:solidFill>
                            <a:schemeClr val="tx1"/>
                          </a:solidFill>
                          <a:effectLst>
                            <a:outerShdw blurRad="38100" dist="38100" dir="2700000" algn="tl">
                              <a:srgbClr val="000000">
                                <a:alpha val="43137"/>
                              </a:srgbClr>
                            </a:outerShdw>
                          </a:effectLst>
                          <a:latin typeface="+mn-lt"/>
                        </a:rPr>
                        <a:t>X</a:t>
                      </a:r>
                    </a:p>
                  </a:txBody>
                  <a:tcPr marL="68580" marR="68580" marT="0" marB="0"/>
                </a:tc>
                <a:tc>
                  <a:txBody>
                    <a:bodyPr/>
                    <a:lstStyle/>
                    <a:p>
                      <a:pPr algn="ctr">
                        <a:lnSpc>
                          <a:spcPct val="115000"/>
                        </a:lnSpc>
                      </a:pPr>
                      <a:r>
                        <a:rPr lang="en-US" sz="1400" b="1" dirty="0">
                          <a:solidFill>
                            <a:schemeClr val="tx1"/>
                          </a:solidFill>
                          <a:effectLst>
                            <a:outerShdw blurRad="38100" dist="38100" dir="2700000" algn="tl">
                              <a:srgbClr val="000000">
                                <a:alpha val="43137"/>
                              </a:srgbClr>
                            </a:outerShdw>
                          </a:effectLst>
                          <a:latin typeface="+mn-lt"/>
                        </a:rPr>
                        <a:t>X</a:t>
                      </a:r>
                    </a:p>
                  </a:txBody>
                  <a:tcPr marL="68580" marR="68580" marT="0" marB="0"/>
                </a:tc>
                <a:tc>
                  <a:txBody>
                    <a:bodyPr/>
                    <a:lstStyle/>
                    <a:p>
                      <a:pPr algn="ctr">
                        <a:lnSpc>
                          <a:spcPct val="115000"/>
                        </a:lnSpc>
                      </a:pPr>
                      <a:r>
                        <a:rPr lang="en-US" sz="1400" b="1" dirty="0">
                          <a:solidFill>
                            <a:schemeClr val="tx1"/>
                          </a:solidFill>
                          <a:effectLst>
                            <a:outerShdw blurRad="38100" dist="38100" dir="2700000" algn="tl">
                              <a:srgbClr val="000000">
                                <a:alpha val="43137"/>
                              </a:srgbClr>
                            </a:outerShdw>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02"/>
                  </a:ext>
                </a:extLst>
              </a:tr>
              <a:tr h="220635">
                <a:tc>
                  <a:txBody>
                    <a:bodyPr/>
                    <a:lstStyle/>
                    <a:p>
                      <a:pPr marL="0" marR="0" algn="l">
                        <a:lnSpc>
                          <a:spcPct val="115000"/>
                        </a:lnSpc>
                        <a:spcBef>
                          <a:spcPts val="0"/>
                        </a:spcBef>
                        <a:spcAft>
                          <a:spcPts val="0"/>
                        </a:spcAft>
                      </a:pPr>
                      <a:r>
                        <a:rPr lang="en-US" sz="1400" b="0" dirty="0">
                          <a:effectLst/>
                          <a:latin typeface="+mn-lt"/>
                        </a:rPr>
                        <a:t>Electrofishing (CTCR/STI)</a:t>
                      </a:r>
                      <a:endParaRPr lang="en-US" sz="1400" b="0" dirty="0">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03"/>
                  </a:ext>
                </a:extLst>
              </a:tr>
              <a:tr h="220635">
                <a:tc>
                  <a:txBody>
                    <a:bodyPr/>
                    <a:lstStyle/>
                    <a:p>
                      <a:pPr marL="0" marR="0" algn="l">
                        <a:lnSpc>
                          <a:spcPct val="115000"/>
                        </a:lnSpc>
                        <a:spcBef>
                          <a:spcPts val="0"/>
                        </a:spcBef>
                        <a:spcAft>
                          <a:spcPts val="0"/>
                        </a:spcAft>
                      </a:pPr>
                      <a:r>
                        <a:rPr lang="en-US" sz="1400" b="0" dirty="0">
                          <a:solidFill>
                            <a:schemeClr val="tx2">
                              <a:lumMod val="75000"/>
                            </a:schemeClr>
                          </a:solidFill>
                          <a:effectLst/>
                          <a:latin typeface="+mn-lt"/>
                        </a:rPr>
                        <a:t>Fyke/Seine</a:t>
                      </a:r>
                      <a:r>
                        <a:rPr lang="en-US" sz="1400" b="0" baseline="0" dirty="0">
                          <a:solidFill>
                            <a:schemeClr val="tx2">
                              <a:lumMod val="75000"/>
                            </a:schemeClr>
                          </a:solidFill>
                          <a:effectLst/>
                          <a:latin typeface="+mn-lt"/>
                        </a:rPr>
                        <a:t> Netting (</a:t>
                      </a:r>
                      <a:r>
                        <a:rPr lang="en-US" sz="1400" b="0" dirty="0">
                          <a:solidFill>
                            <a:schemeClr val="tx2">
                              <a:lumMod val="75000"/>
                            </a:schemeClr>
                          </a:solidFill>
                          <a:effectLst/>
                          <a:latin typeface="+mn-lt"/>
                        </a:rPr>
                        <a:t>CTCR</a:t>
                      </a:r>
                      <a:r>
                        <a:rPr lang="en-US" sz="1400" b="0" baseline="0" dirty="0">
                          <a:solidFill>
                            <a:schemeClr val="tx2">
                              <a:lumMod val="75000"/>
                            </a:schemeClr>
                          </a:solidFill>
                          <a:effectLst/>
                          <a:latin typeface="+mn-lt"/>
                        </a:rPr>
                        <a:t>/STI)</a:t>
                      </a:r>
                      <a:endParaRPr lang="en-US" sz="1400" b="0" dirty="0">
                        <a:solidFill>
                          <a:schemeClr val="tx2">
                            <a:lumMod val="75000"/>
                          </a:schemeClr>
                        </a:solidFill>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2">
                              <a:lumMod val="75000"/>
                            </a:schemeClr>
                          </a:solidFill>
                          <a:effectLst/>
                          <a:latin typeface="+mn-lt"/>
                        </a:rPr>
                        <a:t>X</a:t>
                      </a:r>
                    </a:p>
                  </a:txBody>
                  <a:tcPr marL="68580" marR="68580" marT="0" marB="0"/>
                </a:tc>
                <a:tc>
                  <a:txBody>
                    <a:bodyPr/>
                    <a:lstStyle/>
                    <a:p>
                      <a:pPr algn="ctr">
                        <a:lnSpc>
                          <a:spcPct val="115000"/>
                        </a:lnSpc>
                      </a:pPr>
                      <a:r>
                        <a:rPr lang="en-US" sz="1400" b="0" dirty="0">
                          <a:solidFill>
                            <a:schemeClr val="tx2">
                              <a:lumMod val="75000"/>
                            </a:schemeClr>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04"/>
                  </a:ext>
                </a:extLst>
              </a:tr>
              <a:tr h="220635">
                <a:tc>
                  <a:txBody>
                    <a:bodyPr/>
                    <a:lstStyle/>
                    <a:p>
                      <a:pPr marL="0" marR="0" algn="l">
                        <a:lnSpc>
                          <a:spcPct val="115000"/>
                        </a:lnSpc>
                        <a:spcBef>
                          <a:spcPts val="0"/>
                        </a:spcBef>
                        <a:spcAft>
                          <a:spcPts val="0"/>
                        </a:spcAft>
                      </a:pPr>
                      <a:r>
                        <a:rPr lang="en-US" sz="1400" b="0" dirty="0">
                          <a:effectLst/>
                          <a:latin typeface="+mn-lt"/>
                        </a:rPr>
                        <a:t>Reward Program $10/Pike (CTCR)</a:t>
                      </a:r>
                      <a:endParaRPr lang="en-US" sz="1400" b="0" dirty="0">
                        <a:effectLst/>
                        <a:latin typeface="+mn-lt"/>
                        <a:ea typeface="Calibri"/>
                        <a:cs typeface="Times New Roman"/>
                      </a:endParaRPr>
                    </a:p>
                  </a:txBody>
                  <a:tcPr marL="68580" marR="68580" marT="0" marB="0" anchor="ctr"/>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extLst>
                  <a:ext uri="{0D108BD9-81ED-4DB2-BD59-A6C34878D82A}">
                    <a16:rowId xmlns:a16="http://schemas.microsoft.com/office/drawing/2014/main" val="10005"/>
                  </a:ext>
                </a:extLst>
              </a:tr>
              <a:tr h="220635">
                <a:tc>
                  <a:txBody>
                    <a:bodyPr/>
                    <a:lstStyle/>
                    <a:p>
                      <a:pPr marL="0" marR="0" algn="l">
                        <a:lnSpc>
                          <a:spcPct val="115000"/>
                        </a:lnSpc>
                        <a:spcBef>
                          <a:spcPts val="0"/>
                        </a:spcBef>
                        <a:spcAft>
                          <a:spcPts val="0"/>
                        </a:spcAft>
                      </a:pPr>
                      <a:r>
                        <a:rPr lang="en-US" sz="1400" b="0" i="0" dirty="0">
                          <a:solidFill>
                            <a:schemeClr val="tx2">
                              <a:lumMod val="75000"/>
                            </a:schemeClr>
                          </a:solidFill>
                          <a:effectLst/>
                          <a:latin typeface="+mn-lt"/>
                        </a:rPr>
                        <a:t>Setlines (</a:t>
                      </a:r>
                      <a:r>
                        <a:rPr lang="en-US" sz="1400" b="0" dirty="0">
                          <a:solidFill>
                            <a:schemeClr val="tx2">
                              <a:lumMod val="75000"/>
                            </a:schemeClr>
                          </a:solidFill>
                          <a:effectLst/>
                          <a:latin typeface="+mn-lt"/>
                        </a:rPr>
                        <a:t>CTCR</a:t>
                      </a:r>
                      <a:r>
                        <a:rPr lang="en-US" sz="1400" b="0" i="0" dirty="0">
                          <a:solidFill>
                            <a:schemeClr val="tx2">
                              <a:lumMod val="75000"/>
                            </a:schemeClr>
                          </a:solidFill>
                          <a:effectLst/>
                          <a:latin typeface="+mn-lt"/>
                        </a:rPr>
                        <a:t>)</a:t>
                      </a:r>
                      <a:endParaRPr lang="en-US" sz="1400" b="0" i="1" dirty="0">
                        <a:solidFill>
                          <a:schemeClr val="tx2">
                            <a:lumMod val="75000"/>
                          </a:schemeClr>
                        </a:solidFill>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2">
                              <a:lumMod val="75000"/>
                            </a:schemeClr>
                          </a:solidFill>
                          <a:effectLst/>
                          <a:latin typeface="+mn-lt"/>
                        </a:rPr>
                        <a:t>X</a:t>
                      </a:r>
                    </a:p>
                  </a:txBody>
                  <a:tcPr marL="68580" marR="68580" marT="0" marB="0"/>
                </a:tc>
                <a:tc>
                  <a:txBody>
                    <a:bodyPr/>
                    <a:lstStyle/>
                    <a:p>
                      <a:pPr algn="ctr">
                        <a:lnSpc>
                          <a:spcPct val="115000"/>
                        </a:lnSpc>
                      </a:pPr>
                      <a:r>
                        <a:rPr lang="en-US" sz="1400" b="0" dirty="0">
                          <a:solidFill>
                            <a:schemeClr val="tx2">
                              <a:lumMod val="75000"/>
                            </a:schemeClr>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06"/>
                  </a:ext>
                </a:extLst>
              </a:tr>
              <a:tr h="220635">
                <a:tc>
                  <a:txBody>
                    <a:bodyPr/>
                    <a:lstStyle/>
                    <a:p>
                      <a:pPr marL="0" marR="0" algn="l">
                        <a:lnSpc>
                          <a:spcPct val="115000"/>
                        </a:lnSpc>
                        <a:spcBef>
                          <a:spcPts val="0"/>
                        </a:spcBef>
                        <a:spcAft>
                          <a:spcPts val="0"/>
                        </a:spcAft>
                      </a:pPr>
                      <a:r>
                        <a:rPr lang="en-US" sz="1400" b="0" i="0" baseline="0" dirty="0">
                          <a:effectLst/>
                          <a:latin typeface="+mn-lt"/>
                          <a:ea typeface="Calibri"/>
                          <a:cs typeface="Times New Roman"/>
                        </a:rPr>
                        <a:t>All Hands On Deck (All)</a:t>
                      </a:r>
                      <a:endParaRPr lang="en-US" sz="1400" b="0" i="0" dirty="0">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07"/>
                  </a:ext>
                </a:extLst>
              </a:tr>
              <a:tr h="220635">
                <a:tc>
                  <a:txBody>
                    <a:bodyPr/>
                    <a:lstStyle/>
                    <a:p>
                      <a:pPr marL="0" marR="0" algn="l">
                        <a:lnSpc>
                          <a:spcPct val="115000"/>
                        </a:lnSpc>
                        <a:spcBef>
                          <a:spcPts val="0"/>
                        </a:spcBef>
                        <a:spcAft>
                          <a:spcPts val="0"/>
                        </a:spcAft>
                      </a:pPr>
                      <a:r>
                        <a:rPr lang="en-US" sz="1400" b="1" dirty="0">
                          <a:effectLst/>
                          <a:latin typeface="+mn-lt"/>
                        </a:rPr>
                        <a:t>Research/ Monitoring</a:t>
                      </a:r>
                      <a:endParaRPr lang="en-US" sz="1400" b="1" dirty="0">
                        <a:effectLst/>
                        <a:latin typeface="+mn-lt"/>
                        <a:ea typeface="Calibri"/>
                        <a:cs typeface="Times New Roman"/>
                      </a:endParaRPr>
                    </a:p>
                  </a:txBody>
                  <a:tcPr marL="68580" marR="68580" marT="0" marB="0" anchor="ctr">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tc>
                  <a:txBody>
                    <a:bodyPr/>
                    <a:lstStyle/>
                    <a:p>
                      <a:pPr algn="ctr">
                        <a:lnSpc>
                          <a:spcPct val="115000"/>
                        </a:lnSpc>
                      </a:pPr>
                      <a:endParaRPr lang="en-US" sz="1400" dirty="0">
                        <a:effectLst/>
                        <a:latin typeface="+mn-lt"/>
                      </a:endParaRPr>
                    </a:p>
                  </a:txBody>
                  <a:tcPr marL="68580" marR="68580" marT="0" marB="0">
                    <a:solidFill>
                      <a:schemeClr val="accent1"/>
                    </a:solidFill>
                  </a:tcPr>
                </a:tc>
                <a:extLst>
                  <a:ext uri="{0D108BD9-81ED-4DB2-BD59-A6C34878D82A}">
                    <a16:rowId xmlns:a16="http://schemas.microsoft.com/office/drawing/2014/main" val="10008"/>
                  </a:ext>
                </a:extLst>
              </a:tr>
              <a:tr h="220635">
                <a:tc>
                  <a:txBody>
                    <a:bodyPr/>
                    <a:lstStyle/>
                    <a:p>
                      <a:pPr marL="0" marR="0" algn="l">
                        <a:lnSpc>
                          <a:spcPct val="115000"/>
                        </a:lnSpc>
                        <a:spcBef>
                          <a:spcPts val="0"/>
                        </a:spcBef>
                        <a:spcAft>
                          <a:spcPts val="0"/>
                        </a:spcAft>
                      </a:pPr>
                      <a:r>
                        <a:rPr lang="en-US" sz="1400" b="0" baseline="0" dirty="0">
                          <a:effectLst/>
                          <a:latin typeface="+mn-lt"/>
                        </a:rPr>
                        <a:t>Monitoring </a:t>
                      </a:r>
                      <a:r>
                        <a:rPr lang="en-US" sz="1400" b="0" dirty="0">
                          <a:effectLst/>
                          <a:latin typeface="+mn-lt"/>
                        </a:rPr>
                        <a:t>survey (WDFW)</a:t>
                      </a:r>
                      <a:endParaRPr lang="en-US" sz="1400" b="0" dirty="0">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09"/>
                  </a:ext>
                </a:extLst>
              </a:tr>
              <a:tr h="220635">
                <a:tc>
                  <a:txBody>
                    <a:bodyPr/>
                    <a:lstStyle/>
                    <a:p>
                      <a:pPr marL="0" marR="0" algn="l">
                        <a:lnSpc>
                          <a:spcPct val="115000"/>
                        </a:lnSpc>
                        <a:spcBef>
                          <a:spcPts val="0"/>
                        </a:spcBef>
                        <a:spcAft>
                          <a:spcPts val="0"/>
                        </a:spcAft>
                      </a:pPr>
                      <a:r>
                        <a:rPr lang="en-US" sz="1400" b="0" dirty="0">
                          <a:solidFill>
                            <a:schemeClr val="tx2">
                              <a:lumMod val="75000"/>
                            </a:schemeClr>
                          </a:solidFill>
                          <a:effectLst/>
                          <a:latin typeface="+mn-lt"/>
                        </a:rPr>
                        <a:t>Microchemistry</a:t>
                      </a:r>
                      <a:r>
                        <a:rPr lang="en-US" sz="1400" b="0" baseline="0" dirty="0">
                          <a:solidFill>
                            <a:schemeClr val="tx2">
                              <a:lumMod val="75000"/>
                            </a:schemeClr>
                          </a:solidFill>
                          <a:effectLst/>
                          <a:latin typeface="+mn-lt"/>
                        </a:rPr>
                        <a:t> (</a:t>
                      </a:r>
                      <a:r>
                        <a:rPr lang="en-US" sz="1400" b="0" dirty="0">
                          <a:solidFill>
                            <a:schemeClr val="tx2">
                              <a:lumMod val="75000"/>
                            </a:schemeClr>
                          </a:solidFill>
                          <a:effectLst/>
                          <a:latin typeface="+mn-lt"/>
                        </a:rPr>
                        <a:t>CTCR</a:t>
                      </a:r>
                      <a:r>
                        <a:rPr lang="en-US" sz="1400" b="0" baseline="0" dirty="0">
                          <a:solidFill>
                            <a:schemeClr val="tx2">
                              <a:lumMod val="75000"/>
                            </a:schemeClr>
                          </a:solidFill>
                          <a:effectLst/>
                          <a:latin typeface="+mn-lt"/>
                        </a:rPr>
                        <a:t>)</a:t>
                      </a:r>
                      <a:endParaRPr lang="en-US" sz="1400" b="0" dirty="0">
                        <a:solidFill>
                          <a:schemeClr val="tx2">
                            <a:lumMod val="75000"/>
                          </a:schemeClr>
                        </a:solidFill>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2">
                              <a:lumMod val="75000"/>
                            </a:schemeClr>
                          </a:solidFill>
                          <a:effectLst/>
                          <a:latin typeface="+mn-lt"/>
                        </a:rPr>
                        <a:t>X</a:t>
                      </a:r>
                    </a:p>
                  </a:txBody>
                  <a:tcPr marL="68580" marR="68580" marT="0" marB="0"/>
                </a:tc>
                <a:tc>
                  <a:txBody>
                    <a:bodyPr/>
                    <a:lstStyle/>
                    <a:p>
                      <a:pPr algn="ctr">
                        <a:lnSpc>
                          <a:spcPct val="115000"/>
                        </a:lnSpc>
                      </a:pPr>
                      <a:r>
                        <a:rPr lang="en-US" sz="1400" b="0" dirty="0">
                          <a:solidFill>
                            <a:schemeClr val="tx2">
                              <a:lumMod val="75000"/>
                            </a:schemeClr>
                          </a:solidFill>
                          <a:effectLst/>
                          <a:latin typeface="+mn-lt"/>
                        </a:rPr>
                        <a:t>X</a:t>
                      </a:r>
                    </a:p>
                  </a:txBody>
                  <a:tcPr marL="68580" marR="68580" marT="0" marB="0"/>
                </a:tc>
                <a:tc>
                  <a:txBody>
                    <a:bodyPr/>
                    <a:lstStyle/>
                    <a:p>
                      <a:pPr algn="ctr">
                        <a:lnSpc>
                          <a:spcPct val="115000"/>
                        </a:lnSpc>
                      </a:pPr>
                      <a:r>
                        <a:rPr lang="en-US" sz="1400" b="0" dirty="0">
                          <a:solidFill>
                            <a:schemeClr val="tx2">
                              <a:lumMod val="75000"/>
                            </a:schemeClr>
                          </a:solidFill>
                          <a:effectLst/>
                          <a:latin typeface="+mn-lt"/>
                        </a:rPr>
                        <a:t>X</a:t>
                      </a:r>
                    </a:p>
                  </a:txBody>
                  <a:tcPr marL="68580" marR="68580" marT="0" marB="0" anchor="ctr"/>
                </a:tc>
                <a:tc>
                  <a:txBody>
                    <a:bodyPr/>
                    <a:lstStyle/>
                    <a:p>
                      <a:pPr algn="ctr">
                        <a:lnSpc>
                          <a:spcPct val="115000"/>
                        </a:lnSpc>
                      </a:pPr>
                      <a:r>
                        <a:rPr lang="en-US" sz="1400" b="0" dirty="0">
                          <a:solidFill>
                            <a:schemeClr val="tx2">
                              <a:lumMod val="75000"/>
                            </a:schemeClr>
                          </a:solidFill>
                          <a:effectLst/>
                          <a:latin typeface="+mn-lt"/>
                        </a:rPr>
                        <a:t>X</a:t>
                      </a:r>
                    </a:p>
                  </a:txBody>
                  <a:tcPr marL="68580" marR="68580" marT="0" marB="0"/>
                </a:tc>
                <a:extLst>
                  <a:ext uri="{0D108BD9-81ED-4DB2-BD59-A6C34878D82A}">
                    <a16:rowId xmlns:a16="http://schemas.microsoft.com/office/drawing/2014/main" val="10010"/>
                  </a:ext>
                </a:extLst>
              </a:tr>
              <a:tr h="220635">
                <a:tc>
                  <a:txBody>
                    <a:bodyPr/>
                    <a:lstStyle/>
                    <a:p>
                      <a:pPr marL="0" marR="0" algn="l">
                        <a:lnSpc>
                          <a:spcPct val="115000"/>
                        </a:lnSpc>
                        <a:spcBef>
                          <a:spcPts val="0"/>
                        </a:spcBef>
                        <a:spcAft>
                          <a:spcPts val="0"/>
                        </a:spcAft>
                      </a:pPr>
                      <a:r>
                        <a:rPr lang="en-US" sz="1400" b="0" dirty="0">
                          <a:effectLst/>
                          <a:latin typeface="+mn-lt"/>
                        </a:rPr>
                        <a:t>eDNA </a:t>
                      </a:r>
                      <a:r>
                        <a:rPr lang="en-US" sz="1400" b="0" dirty="0">
                          <a:solidFill>
                            <a:schemeClr val="tx2">
                              <a:lumMod val="75000"/>
                            </a:schemeClr>
                          </a:solidFill>
                          <a:effectLst/>
                          <a:latin typeface="+mn-lt"/>
                        </a:rPr>
                        <a:t>and</a:t>
                      </a:r>
                      <a:r>
                        <a:rPr lang="en-US" sz="1400" b="0" baseline="0" dirty="0">
                          <a:solidFill>
                            <a:schemeClr val="tx2">
                              <a:lumMod val="75000"/>
                            </a:schemeClr>
                          </a:solidFill>
                          <a:effectLst/>
                          <a:latin typeface="+mn-lt"/>
                        </a:rPr>
                        <a:t> DNA Studies </a:t>
                      </a:r>
                      <a:r>
                        <a:rPr lang="en-US" sz="1400" b="0" dirty="0">
                          <a:solidFill>
                            <a:schemeClr val="tx2">
                              <a:lumMod val="75000"/>
                            </a:schemeClr>
                          </a:solidFill>
                          <a:effectLst/>
                          <a:latin typeface="+mn-lt"/>
                        </a:rPr>
                        <a:t>(CTCR)</a:t>
                      </a:r>
                      <a:endParaRPr lang="en-US" sz="1400" b="0" dirty="0">
                        <a:solidFill>
                          <a:schemeClr val="tx2">
                            <a:lumMod val="75000"/>
                          </a:schemeClr>
                        </a:solidFill>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11"/>
                  </a:ext>
                </a:extLst>
              </a:tr>
              <a:tr h="220635">
                <a:tc>
                  <a:txBody>
                    <a:bodyPr/>
                    <a:lstStyle/>
                    <a:p>
                      <a:pPr marL="0" marR="0" algn="l">
                        <a:lnSpc>
                          <a:spcPct val="115000"/>
                        </a:lnSpc>
                        <a:spcBef>
                          <a:spcPts val="0"/>
                        </a:spcBef>
                        <a:spcAft>
                          <a:spcPts val="0"/>
                        </a:spcAft>
                      </a:pPr>
                      <a:r>
                        <a:rPr lang="en-US" sz="1400" b="0" dirty="0">
                          <a:effectLst/>
                          <a:latin typeface="+mn-lt"/>
                          <a:ea typeface="Calibri"/>
                          <a:cs typeface="Times New Roman"/>
                        </a:rPr>
                        <a:t>Reservoir Op./Stranding (</a:t>
                      </a:r>
                      <a:r>
                        <a:rPr lang="en-US" sz="1400" b="0" dirty="0">
                          <a:effectLst/>
                          <a:latin typeface="+mn-lt"/>
                        </a:rPr>
                        <a:t>CTCR</a:t>
                      </a:r>
                      <a:r>
                        <a:rPr lang="en-US" sz="1400" b="0" dirty="0">
                          <a:effectLst/>
                          <a:latin typeface="+mn-lt"/>
                          <a:ea typeface="Calibri"/>
                          <a:cs typeface="Times New Roman"/>
                        </a:rPr>
                        <a:t>/WDFW)</a:t>
                      </a: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12"/>
                  </a:ext>
                </a:extLst>
              </a:tr>
              <a:tr h="220635">
                <a:tc>
                  <a:txBody>
                    <a:bodyPr/>
                    <a:lstStyle/>
                    <a:p>
                      <a:pPr marL="0" marR="0" algn="l">
                        <a:lnSpc>
                          <a:spcPct val="115000"/>
                        </a:lnSpc>
                        <a:spcBef>
                          <a:spcPts val="0"/>
                        </a:spcBef>
                        <a:spcAft>
                          <a:spcPts val="0"/>
                        </a:spcAft>
                      </a:pPr>
                      <a:r>
                        <a:rPr lang="en-US" sz="1400" b="1" dirty="0" smtClean="0">
                          <a:effectLst/>
                          <a:latin typeface="+mn-lt"/>
                          <a:ea typeface="Calibri"/>
                          <a:cs typeface="Times New Roman"/>
                        </a:rPr>
                        <a:t>Acoustic</a:t>
                      </a:r>
                      <a:r>
                        <a:rPr lang="en-US" sz="1400" b="1" baseline="0" dirty="0" smtClean="0">
                          <a:effectLst/>
                          <a:latin typeface="+mn-lt"/>
                          <a:ea typeface="Calibri"/>
                          <a:cs typeface="Times New Roman"/>
                        </a:rPr>
                        <a:t> Tracking Study (CTCR)</a:t>
                      </a:r>
                      <a:endParaRPr lang="en-US" sz="1400" b="1" dirty="0">
                        <a:effectLst/>
                        <a:latin typeface="+mn-lt"/>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pP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r>
                        <a:rPr lang="en-US" sz="1400" b="1" dirty="0" smtClean="0">
                          <a:solidFill>
                            <a:schemeClr val="tx1"/>
                          </a:solidFill>
                          <a:effectLst/>
                          <a:latin typeface="+mn-lt"/>
                        </a:rPr>
                        <a:t>X</a:t>
                      </a: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r>
                        <a:rPr lang="en-US" sz="1400" b="1" dirty="0" smtClean="0">
                          <a:solidFill>
                            <a:schemeClr val="tx1"/>
                          </a:solidFill>
                          <a:effectLst/>
                          <a:latin typeface="+mn-lt"/>
                        </a:rPr>
                        <a:t>X</a:t>
                      </a: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r>
                        <a:rPr lang="en-US" sz="1400" b="1" dirty="0" smtClean="0">
                          <a:solidFill>
                            <a:schemeClr val="tx1"/>
                          </a:solidFill>
                          <a:effectLst/>
                          <a:latin typeface="+mn-lt"/>
                        </a:rPr>
                        <a:t>X</a:t>
                      </a: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r>
                        <a:rPr lang="en-US" sz="1400" b="1" dirty="0" smtClean="0">
                          <a:solidFill>
                            <a:schemeClr val="tx1"/>
                          </a:solidFill>
                          <a:effectLst/>
                          <a:latin typeface="+mn-lt"/>
                        </a:rPr>
                        <a:t>X</a:t>
                      </a: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r>
                        <a:rPr lang="en-US" sz="1400" b="1" dirty="0" smtClean="0">
                          <a:solidFill>
                            <a:schemeClr val="tx1"/>
                          </a:solidFill>
                          <a:effectLst/>
                          <a:latin typeface="+mn-lt"/>
                        </a:rPr>
                        <a:t>X</a:t>
                      </a: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r>
                        <a:rPr lang="en-US" sz="1400" b="1" dirty="0" smtClean="0">
                          <a:solidFill>
                            <a:schemeClr val="tx1"/>
                          </a:solidFill>
                          <a:effectLst/>
                          <a:latin typeface="+mn-lt"/>
                        </a:rPr>
                        <a:t>X</a:t>
                      </a:r>
                      <a:endParaRPr lang="en-US" sz="1400" b="1" dirty="0">
                        <a:solidFill>
                          <a:schemeClr val="tx1"/>
                        </a:solidFill>
                        <a:effectLst/>
                        <a:latin typeface="+mn-lt"/>
                      </a:endParaRPr>
                    </a:p>
                  </a:txBody>
                  <a:tcPr marL="68580" marR="68580" marT="0" marB="0">
                    <a:solidFill>
                      <a:schemeClr val="accent6">
                        <a:lumMod val="40000"/>
                        <a:lumOff val="60000"/>
                      </a:schemeClr>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6">
                        <a:lumMod val="40000"/>
                        <a:lumOff val="60000"/>
                      </a:schemeClr>
                    </a:solidFill>
                  </a:tcPr>
                </a:tc>
                <a:extLst>
                  <a:ext uri="{0D108BD9-81ED-4DB2-BD59-A6C34878D82A}">
                    <a16:rowId xmlns:a16="http://schemas.microsoft.com/office/drawing/2014/main" val="2740749181"/>
                  </a:ext>
                </a:extLst>
              </a:tr>
              <a:tr h="220635">
                <a:tc>
                  <a:txBody>
                    <a:bodyPr/>
                    <a:lstStyle/>
                    <a:p>
                      <a:pPr marL="0" marR="0" algn="l">
                        <a:lnSpc>
                          <a:spcPct val="115000"/>
                        </a:lnSpc>
                        <a:spcBef>
                          <a:spcPts val="0"/>
                        </a:spcBef>
                        <a:spcAft>
                          <a:spcPts val="0"/>
                        </a:spcAft>
                      </a:pPr>
                      <a:r>
                        <a:rPr lang="en-US" sz="1400" b="0" dirty="0">
                          <a:effectLst/>
                          <a:latin typeface="+mn-lt"/>
                        </a:rPr>
                        <a:t>Harvest via Creel (STI</a:t>
                      </a:r>
                      <a:r>
                        <a:rPr lang="en-US" sz="1400" b="0" dirty="0" smtClean="0">
                          <a:effectLst/>
                          <a:latin typeface="+mn-lt"/>
                        </a:rPr>
                        <a:t>) </a:t>
                      </a:r>
                      <a:endParaRPr lang="en-US" sz="1400" b="0" dirty="0">
                        <a:effectLst/>
                        <a:latin typeface="+mn-lt"/>
                        <a:ea typeface="Calibri"/>
                        <a:cs typeface="Times New Roman"/>
                      </a:endParaRPr>
                    </a:p>
                  </a:txBody>
                  <a:tcPr marL="68580" marR="68580" marT="0" marB="0" anchor="ctr"/>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extLst>
                  <a:ext uri="{0D108BD9-81ED-4DB2-BD59-A6C34878D82A}">
                    <a16:rowId xmlns:a16="http://schemas.microsoft.com/office/drawing/2014/main" val="10013"/>
                  </a:ext>
                </a:extLst>
              </a:tr>
              <a:tr h="220635">
                <a:tc>
                  <a:txBody>
                    <a:bodyPr/>
                    <a:lstStyle/>
                    <a:p>
                      <a:pPr marL="0" marR="0" algn="l">
                        <a:lnSpc>
                          <a:spcPct val="115000"/>
                        </a:lnSpc>
                        <a:spcBef>
                          <a:spcPts val="0"/>
                        </a:spcBef>
                        <a:spcAft>
                          <a:spcPts val="0"/>
                        </a:spcAft>
                      </a:pPr>
                      <a:r>
                        <a:rPr lang="en-US" sz="1400" b="0" dirty="0">
                          <a:effectLst/>
                          <a:latin typeface="+mn-lt"/>
                        </a:rPr>
                        <a:t>Public Outreach (All</a:t>
                      </a:r>
                      <a:r>
                        <a:rPr lang="en-US" sz="1400" b="0" dirty="0" smtClean="0">
                          <a:effectLst/>
                          <a:latin typeface="+mn-lt"/>
                        </a:rPr>
                        <a:t>) boat launch signs</a:t>
                      </a:r>
                      <a:endParaRPr lang="en-US" sz="1400" b="0" dirty="0">
                        <a:effectLst/>
                        <a:latin typeface="+mn-lt"/>
                        <a:ea typeface="Calibri"/>
                        <a:cs typeface="Times New Roman"/>
                      </a:endParaRPr>
                    </a:p>
                  </a:txBody>
                  <a:tcPr marL="68580" marR="68580" marT="0" marB="0" anchor="ctr"/>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extLst>
                  <a:ext uri="{0D108BD9-81ED-4DB2-BD59-A6C34878D82A}">
                    <a16:rowId xmlns:a16="http://schemas.microsoft.com/office/drawing/2014/main" val="10014"/>
                  </a:ext>
                </a:extLst>
              </a:tr>
              <a:tr h="220635">
                <a:tc>
                  <a:txBody>
                    <a:bodyPr/>
                    <a:lstStyle/>
                    <a:p>
                      <a:pPr marL="0" marR="0" algn="l">
                        <a:lnSpc>
                          <a:spcPct val="115000"/>
                        </a:lnSpc>
                        <a:spcBef>
                          <a:spcPts val="0"/>
                        </a:spcBef>
                        <a:spcAft>
                          <a:spcPts val="0"/>
                        </a:spcAft>
                      </a:pPr>
                      <a:r>
                        <a:rPr lang="en-US" sz="1400" b="1" dirty="0">
                          <a:effectLst/>
                          <a:latin typeface="+mn-lt"/>
                        </a:rPr>
                        <a:t>Preventative Measures</a:t>
                      </a:r>
                      <a:endParaRPr lang="en-US" sz="1400" b="1" dirty="0">
                        <a:effectLst/>
                        <a:latin typeface="+mn-lt"/>
                        <a:ea typeface="Calibri"/>
                        <a:cs typeface="Times New Roman"/>
                      </a:endParaRPr>
                    </a:p>
                  </a:txBody>
                  <a:tcPr marL="68580" marR="68580" marT="0" marB="0" anchor="ctr">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tc>
                  <a:txBody>
                    <a:bodyPr/>
                    <a:lstStyle/>
                    <a:p>
                      <a:pPr algn="ctr">
                        <a:lnSpc>
                          <a:spcPct val="115000"/>
                        </a:lnSpc>
                      </a:pPr>
                      <a:endParaRPr lang="en-US" sz="1400" b="0" dirty="0">
                        <a:solidFill>
                          <a:schemeClr val="tx1"/>
                        </a:solidFill>
                        <a:effectLst/>
                        <a:latin typeface="+mn-lt"/>
                      </a:endParaRPr>
                    </a:p>
                  </a:txBody>
                  <a:tcPr marL="68580" marR="68580" marT="0" marB="0">
                    <a:solidFill>
                      <a:schemeClr val="accent1"/>
                    </a:solidFill>
                  </a:tcPr>
                </a:tc>
                <a:extLst>
                  <a:ext uri="{0D108BD9-81ED-4DB2-BD59-A6C34878D82A}">
                    <a16:rowId xmlns:a16="http://schemas.microsoft.com/office/drawing/2014/main" val="10015"/>
                  </a:ext>
                </a:extLst>
              </a:tr>
              <a:tr h="220635">
                <a:tc>
                  <a:txBody>
                    <a:bodyPr/>
                    <a:lstStyle/>
                    <a:p>
                      <a:pPr marL="0" marR="0" algn="l">
                        <a:lnSpc>
                          <a:spcPct val="115000"/>
                        </a:lnSpc>
                        <a:spcBef>
                          <a:spcPts val="0"/>
                        </a:spcBef>
                        <a:spcAft>
                          <a:spcPts val="0"/>
                        </a:spcAft>
                      </a:pPr>
                      <a:r>
                        <a:rPr lang="en-US" sz="1400" b="0" i="0" dirty="0">
                          <a:effectLst/>
                          <a:latin typeface="+mn-lt"/>
                        </a:rPr>
                        <a:t>AI </a:t>
                      </a:r>
                      <a:r>
                        <a:rPr lang="en-US" sz="1400" b="0" i="0" baseline="0" dirty="0">
                          <a:effectLst/>
                          <a:latin typeface="+mn-lt"/>
                        </a:rPr>
                        <a:t>plant removal – Okanogan 2018</a:t>
                      </a:r>
                      <a:endParaRPr lang="en-US" sz="1400" b="0" i="0" dirty="0">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16"/>
                  </a:ext>
                </a:extLst>
              </a:tr>
              <a:tr h="22063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i="0" dirty="0">
                          <a:effectLst/>
                          <a:latin typeface="+mn-lt"/>
                        </a:rPr>
                        <a:t>AI </a:t>
                      </a:r>
                      <a:r>
                        <a:rPr lang="en-US" sz="1400" b="0" i="0" baseline="0" dirty="0">
                          <a:effectLst/>
                          <a:latin typeface="+mn-lt"/>
                        </a:rPr>
                        <a:t>plant removal – FDR ongoing</a:t>
                      </a:r>
                      <a:endParaRPr lang="en-US" sz="1400" b="0" i="0" dirty="0">
                        <a:effectLst/>
                        <a:latin typeface="+mn-lt"/>
                        <a:ea typeface="Calibri"/>
                        <a:cs typeface="Times New Roman"/>
                      </a:endParaRPr>
                    </a:p>
                  </a:txBody>
                  <a:tcPr marL="68580" marR="68580" marT="0" marB="0" anchor="ctr"/>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r>
                        <a:rPr lang="en-US" sz="1400" b="0" dirty="0">
                          <a:solidFill>
                            <a:schemeClr val="tx1"/>
                          </a:solidFill>
                          <a:effectLst/>
                          <a:latin typeface="+mn-lt"/>
                        </a:rPr>
                        <a:t>X</a:t>
                      </a: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tc>
                  <a:txBody>
                    <a:bodyPr/>
                    <a:lstStyle/>
                    <a:p>
                      <a:pPr algn="ctr">
                        <a:lnSpc>
                          <a:spcPct val="115000"/>
                        </a:lnSpc>
                      </a:pPr>
                      <a:endParaRPr lang="en-US" sz="1400" b="0" dirty="0">
                        <a:solidFill>
                          <a:schemeClr val="tx1"/>
                        </a:solidFill>
                        <a:effectLst/>
                        <a:latin typeface="+mn-lt"/>
                      </a:endParaRPr>
                    </a:p>
                  </a:txBody>
                  <a:tcPr marL="68580" marR="68580" marT="0" marB="0"/>
                </a:tc>
                <a:extLst>
                  <a:ext uri="{0D108BD9-81ED-4DB2-BD59-A6C34878D82A}">
                    <a16:rowId xmlns:a16="http://schemas.microsoft.com/office/drawing/2014/main" val="10017"/>
                  </a:ext>
                </a:extLst>
              </a:tr>
            </a:tbl>
          </a:graphicData>
        </a:graphic>
      </p:graphicFrame>
      <p:sp>
        <p:nvSpPr>
          <p:cNvPr id="3" name="TextBox 2"/>
          <p:cNvSpPr txBox="1"/>
          <p:nvPr/>
        </p:nvSpPr>
        <p:spPr>
          <a:xfrm>
            <a:off x="2572328" y="6127867"/>
            <a:ext cx="2286000" cy="276999"/>
          </a:xfrm>
          <a:prstGeom prst="rect">
            <a:avLst/>
          </a:prstGeom>
          <a:noFill/>
        </p:spPr>
        <p:txBody>
          <a:bodyPr wrap="square" rtlCol="0">
            <a:spAutoFit/>
          </a:bodyPr>
          <a:lstStyle/>
          <a:p>
            <a:r>
              <a:rPr lang="en-US" sz="1200" i="1" dirty="0"/>
              <a:t>Flowering Rush Removal</a:t>
            </a:r>
          </a:p>
        </p:txBody>
      </p:sp>
      <p:sp>
        <p:nvSpPr>
          <p:cNvPr id="5" name="TextBox 4"/>
          <p:cNvSpPr txBox="1"/>
          <p:nvPr/>
        </p:nvSpPr>
        <p:spPr>
          <a:xfrm>
            <a:off x="453813" y="1470354"/>
            <a:ext cx="10061471" cy="892552"/>
          </a:xfrm>
          <a:prstGeom prst="rect">
            <a:avLst/>
          </a:prstGeom>
          <a:noFill/>
        </p:spPr>
        <p:txBody>
          <a:bodyPr wrap="square" rtlCol="0">
            <a:spAutoFit/>
          </a:bodyPr>
          <a:lstStyle/>
          <a:p>
            <a:pPr marL="285750" indent="-285750">
              <a:buFont typeface="Arial" panose="020B0604020202020204" pitchFamily="34" charset="0"/>
              <a:buChar char="•"/>
            </a:pPr>
            <a:r>
              <a:rPr lang="en-US" sz="1600" dirty="0"/>
              <a:t>Northern Pike Lake Roosevelt Technical Team Developed a Plan</a:t>
            </a:r>
            <a:r>
              <a:rPr lang="en-US" dirty="0"/>
              <a:t>, </a:t>
            </a:r>
            <a:r>
              <a:rPr lang="en-US" sz="800" dirty="0"/>
              <a:t>McLellan et al. 2018  </a:t>
            </a:r>
            <a:r>
              <a:rPr lang="en-US" sz="800" dirty="0">
                <a:hlinkClick r:id="rId3"/>
              </a:rPr>
              <a:t>Northern Pike Suppression and Monitoring Lake Roosevelt</a:t>
            </a:r>
            <a:endParaRPr lang="en-US" sz="800" dirty="0"/>
          </a:p>
          <a:p>
            <a:pPr marL="285750" indent="-285750">
              <a:buFont typeface="Arial" panose="020B0604020202020204" pitchFamily="34" charset="0"/>
              <a:buChar char="•"/>
            </a:pPr>
            <a:r>
              <a:rPr lang="en-US" sz="1600" dirty="0"/>
              <a:t>Implemented annually since 2017 </a:t>
            </a:r>
          </a:p>
          <a:p>
            <a:endParaRPr lang="en-US" dirty="0"/>
          </a:p>
        </p:txBody>
      </p:sp>
    </p:spTree>
    <p:extLst>
      <p:ext uri="{BB962C8B-B14F-4D97-AF65-F5344CB8AC3E}">
        <p14:creationId xmlns:p14="http://schemas.microsoft.com/office/powerpoint/2010/main" val="4012362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362289674"/>
              </p:ext>
            </p:extLst>
          </p:nvPr>
        </p:nvGraphicFramePr>
        <p:xfrm>
          <a:off x="65207" y="3390171"/>
          <a:ext cx="4446125" cy="2645963"/>
        </p:xfrm>
        <a:graphic>
          <a:graphicData uri="http://schemas.openxmlformats.org/drawingml/2006/chart">
            <c:chart xmlns:c="http://schemas.openxmlformats.org/drawingml/2006/chart" xmlns:r="http://schemas.openxmlformats.org/officeDocument/2006/relationships" r:id="rId3"/>
          </a:graphicData>
        </a:graphic>
      </p:graphicFrame>
      <p:pic>
        <p:nvPicPr>
          <p:cNvPr id="29" name="Picture 2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95711" y="1542890"/>
            <a:ext cx="3947713" cy="5108806"/>
          </a:xfrm>
          <a:prstGeom prst="rect">
            <a:avLst/>
          </a:prstGeom>
        </p:spPr>
      </p:pic>
      <p:sp>
        <p:nvSpPr>
          <p:cNvPr id="2" name="Title 1"/>
          <p:cNvSpPr>
            <a:spLocks noGrp="1"/>
          </p:cNvSpPr>
          <p:nvPr>
            <p:ph type="title"/>
          </p:nvPr>
        </p:nvSpPr>
        <p:spPr/>
        <p:txBody>
          <a:bodyPr/>
          <a:lstStyle/>
          <a:p>
            <a:pPr algn="ctr"/>
            <a:r>
              <a:rPr lang="en-US" dirty="0" smtClean="0"/>
              <a:t>Suppression Update</a:t>
            </a:r>
            <a:endParaRPr lang="en-US" dirty="0"/>
          </a:p>
        </p:txBody>
      </p:sp>
      <p:cxnSp>
        <p:nvCxnSpPr>
          <p:cNvPr id="21" name="Straight Connector 20">
            <a:extLst>
              <a:ext uri="{FF2B5EF4-FFF2-40B4-BE49-F238E27FC236}">
                <a16:creationId xmlns:a16="http://schemas.microsoft.com/office/drawing/2014/main" id="{00000000-0008-0000-0200-000006000000}"/>
              </a:ext>
            </a:extLst>
          </p:cNvPr>
          <p:cNvCxnSpPr/>
          <p:nvPr/>
        </p:nvCxnSpPr>
        <p:spPr>
          <a:xfrm>
            <a:off x="1020726" y="4550735"/>
            <a:ext cx="1080473" cy="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000000-0008-0000-0200-000006000000}"/>
              </a:ext>
            </a:extLst>
          </p:cNvPr>
          <p:cNvCxnSpPr/>
          <p:nvPr/>
        </p:nvCxnSpPr>
        <p:spPr>
          <a:xfrm>
            <a:off x="2336345" y="4946041"/>
            <a:ext cx="1066074"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000000-0008-0000-0200-000006000000}"/>
              </a:ext>
            </a:extLst>
          </p:cNvPr>
          <p:cNvCxnSpPr/>
          <p:nvPr/>
        </p:nvCxnSpPr>
        <p:spPr>
          <a:xfrm>
            <a:off x="3731887" y="5369886"/>
            <a:ext cx="714752" cy="13275"/>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59850" y="4725858"/>
            <a:ext cx="838200" cy="276999"/>
          </a:xfrm>
          <a:prstGeom prst="rect">
            <a:avLst/>
          </a:prstGeom>
          <a:noFill/>
        </p:spPr>
        <p:txBody>
          <a:bodyPr wrap="square" rtlCol="0">
            <a:spAutoFit/>
          </a:bodyPr>
          <a:lstStyle/>
          <a:p>
            <a:r>
              <a:rPr lang="en-US" sz="1200" i="1" dirty="0"/>
              <a:t>Goal</a:t>
            </a:r>
          </a:p>
        </p:txBody>
      </p:sp>
      <p:sp>
        <p:nvSpPr>
          <p:cNvPr id="28" name="TextBox 27"/>
          <p:cNvSpPr txBox="1"/>
          <p:nvPr/>
        </p:nvSpPr>
        <p:spPr>
          <a:xfrm>
            <a:off x="3820314" y="5193452"/>
            <a:ext cx="838200" cy="276999"/>
          </a:xfrm>
          <a:prstGeom prst="rect">
            <a:avLst/>
          </a:prstGeom>
          <a:noFill/>
        </p:spPr>
        <p:txBody>
          <a:bodyPr wrap="square" rtlCol="0">
            <a:spAutoFit/>
          </a:bodyPr>
          <a:lstStyle/>
          <a:p>
            <a:r>
              <a:rPr lang="en-US" sz="1200" i="1" dirty="0"/>
              <a:t>Goal</a:t>
            </a:r>
          </a:p>
        </p:txBody>
      </p:sp>
      <p:sp>
        <p:nvSpPr>
          <p:cNvPr id="30" name="Rectangle 29"/>
          <p:cNvSpPr/>
          <p:nvPr/>
        </p:nvSpPr>
        <p:spPr>
          <a:xfrm>
            <a:off x="121171" y="1542890"/>
            <a:ext cx="4390162" cy="1669688"/>
          </a:xfrm>
          <a:prstGeom prst="rect">
            <a:avLst/>
          </a:prstGeom>
          <a:ln>
            <a:solidFill>
              <a:schemeClr val="bg1">
                <a:lumMod val="65000"/>
              </a:schemeClr>
            </a:solidFill>
          </a:ln>
        </p:spPr>
        <p:txBody>
          <a:bodyPr wrap="square">
            <a:spAutoFit/>
          </a:bodyPr>
          <a:lstStyle/>
          <a:p>
            <a:pPr marL="52388">
              <a:spcBef>
                <a:spcPts val="300"/>
              </a:spcBef>
              <a:spcAft>
                <a:spcPts val="300"/>
              </a:spcAft>
              <a:buSzPct val="100000"/>
            </a:pPr>
            <a:r>
              <a:rPr lang="en-US" sz="2000" dirty="0"/>
              <a:t>Since 2015, co-managers have removed </a:t>
            </a:r>
            <a:r>
              <a:rPr lang="en-US" sz="2000" b="1" dirty="0" smtClean="0">
                <a:solidFill>
                  <a:srgbClr val="FF0000"/>
                </a:solidFill>
              </a:rPr>
              <a:t>20,396</a:t>
            </a:r>
            <a:r>
              <a:rPr lang="en-US" sz="2000" dirty="0" smtClean="0">
                <a:solidFill>
                  <a:srgbClr val="FF0000"/>
                </a:solidFill>
              </a:rPr>
              <a:t> </a:t>
            </a:r>
            <a:r>
              <a:rPr lang="en-US" sz="2000" dirty="0"/>
              <a:t>Northern Pike </a:t>
            </a:r>
            <a:r>
              <a:rPr lang="en-US" sz="1200" dirty="0" smtClean="0"/>
              <a:t>(average 2,100 nets/</a:t>
            </a:r>
            <a:r>
              <a:rPr lang="en-US" sz="1200" dirty="0" err="1" smtClean="0"/>
              <a:t>yr</a:t>
            </a:r>
            <a:r>
              <a:rPr lang="en-US" sz="1200" dirty="0" smtClean="0"/>
              <a:t>)</a:t>
            </a:r>
          </a:p>
          <a:p>
            <a:pPr marL="342900" indent="-225425">
              <a:buSzPct val="100000"/>
              <a:buFont typeface="Arial" panose="020B0604020202020204" pitchFamily="34" charset="0"/>
              <a:buChar char="•"/>
            </a:pPr>
            <a:r>
              <a:rPr lang="en-US" sz="2000" dirty="0" smtClean="0"/>
              <a:t>Reduced catch from </a:t>
            </a:r>
            <a:r>
              <a:rPr lang="en-US" sz="2000" u="sng" dirty="0" smtClean="0"/>
              <a:t>3.08</a:t>
            </a:r>
            <a:r>
              <a:rPr lang="en-US" sz="2000" dirty="0" smtClean="0"/>
              <a:t> Pike/net to </a:t>
            </a:r>
            <a:r>
              <a:rPr lang="en-US" sz="2000" u="sng" dirty="0" smtClean="0"/>
              <a:t>0.09</a:t>
            </a:r>
            <a:r>
              <a:rPr lang="en-US" sz="2000" dirty="0" smtClean="0"/>
              <a:t> Pike/net</a:t>
            </a:r>
          </a:p>
          <a:p>
            <a:pPr marL="342900" indent="-225425">
              <a:buSzPct val="100000"/>
              <a:buFont typeface="Arial" panose="020B0604020202020204" pitchFamily="34" charset="0"/>
              <a:buChar char="•"/>
            </a:pPr>
            <a:r>
              <a:rPr lang="en-US" sz="2000" dirty="0" smtClean="0"/>
              <a:t>However, slow creep downstream</a:t>
            </a:r>
            <a:endParaRPr lang="en-US" sz="2000" dirty="0"/>
          </a:p>
        </p:txBody>
      </p:sp>
      <p:pic>
        <p:nvPicPr>
          <p:cNvPr id="32" name="Picture 3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24566" y="1585769"/>
            <a:ext cx="3914581" cy="5065927"/>
          </a:xfrm>
          <a:prstGeom prst="rect">
            <a:avLst/>
          </a:prstGeom>
        </p:spPr>
      </p:pic>
      <p:sp>
        <p:nvSpPr>
          <p:cNvPr id="34" name="TextBox 33"/>
          <p:cNvSpPr txBox="1"/>
          <p:nvPr/>
        </p:nvSpPr>
        <p:spPr>
          <a:xfrm>
            <a:off x="6212930" y="1854514"/>
            <a:ext cx="1237003" cy="523220"/>
          </a:xfrm>
          <a:prstGeom prst="rect">
            <a:avLst/>
          </a:prstGeom>
          <a:noFill/>
        </p:spPr>
        <p:txBody>
          <a:bodyPr wrap="square" rtlCol="0">
            <a:spAutoFit/>
          </a:bodyPr>
          <a:lstStyle/>
          <a:p>
            <a:r>
              <a:rPr lang="en-US" sz="2800" dirty="0" smtClean="0"/>
              <a:t>2017</a:t>
            </a:r>
            <a:endParaRPr lang="en-US" sz="2800" dirty="0"/>
          </a:p>
        </p:txBody>
      </p:sp>
      <p:sp>
        <p:nvSpPr>
          <p:cNvPr id="35" name="TextBox 34"/>
          <p:cNvSpPr txBox="1"/>
          <p:nvPr/>
        </p:nvSpPr>
        <p:spPr>
          <a:xfrm>
            <a:off x="9773546" y="1925396"/>
            <a:ext cx="1135478" cy="523220"/>
          </a:xfrm>
          <a:prstGeom prst="rect">
            <a:avLst/>
          </a:prstGeom>
          <a:noFill/>
        </p:spPr>
        <p:txBody>
          <a:bodyPr wrap="square" rtlCol="0">
            <a:spAutoFit/>
          </a:bodyPr>
          <a:lstStyle/>
          <a:p>
            <a:r>
              <a:rPr lang="en-US" sz="2800" dirty="0" smtClean="0"/>
              <a:t>2023</a:t>
            </a:r>
            <a:endParaRPr lang="en-US" sz="2800" dirty="0"/>
          </a:p>
        </p:txBody>
      </p:sp>
      <p:sp>
        <p:nvSpPr>
          <p:cNvPr id="36" name="TextBox 35"/>
          <p:cNvSpPr txBox="1"/>
          <p:nvPr/>
        </p:nvSpPr>
        <p:spPr>
          <a:xfrm>
            <a:off x="1680624" y="4273736"/>
            <a:ext cx="838200" cy="276999"/>
          </a:xfrm>
          <a:prstGeom prst="rect">
            <a:avLst/>
          </a:prstGeom>
          <a:noFill/>
        </p:spPr>
        <p:txBody>
          <a:bodyPr wrap="square" rtlCol="0">
            <a:spAutoFit/>
          </a:bodyPr>
          <a:lstStyle/>
          <a:p>
            <a:r>
              <a:rPr lang="en-US" sz="1200" i="1" dirty="0"/>
              <a:t>Goal</a:t>
            </a:r>
          </a:p>
        </p:txBody>
      </p:sp>
      <p:sp>
        <p:nvSpPr>
          <p:cNvPr id="4" name="Oval 3"/>
          <p:cNvSpPr/>
          <p:nvPr/>
        </p:nvSpPr>
        <p:spPr>
          <a:xfrm>
            <a:off x="10664456" y="5039833"/>
            <a:ext cx="917943" cy="861237"/>
          </a:xfrm>
          <a:prstGeom prst="ellipse">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883823" y="4946041"/>
            <a:ext cx="917943" cy="861237"/>
          </a:xfrm>
          <a:prstGeom prst="ellipse">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9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Lake Roosevelt Suppression</a:t>
            </a:r>
            <a:r>
              <a:rPr lang="en-US" sz="3600" dirty="0"/>
              <a:t/>
            </a:r>
            <a:br>
              <a:rPr lang="en-US" sz="3600" dirty="0"/>
            </a:br>
            <a:r>
              <a:rPr lang="en-US" sz="2000" dirty="0"/>
              <a:t>All Hands on Deck Survey</a:t>
            </a:r>
          </a:p>
        </p:txBody>
      </p:sp>
      <p:sp>
        <p:nvSpPr>
          <p:cNvPr id="3" name="Content Placeholder 2"/>
          <p:cNvSpPr>
            <a:spLocks noGrp="1"/>
          </p:cNvSpPr>
          <p:nvPr>
            <p:ph sz="half" idx="1"/>
          </p:nvPr>
        </p:nvSpPr>
        <p:spPr>
          <a:xfrm>
            <a:off x="495299" y="1590465"/>
            <a:ext cx="6375400" cy="4934160"/>
          </a:xfrm>
        </p:spPr>
        <p:txBody>
          <a:bodyPr>
            <a:noAutofit/>
          </a:bodyPr>
          <a:lstStyle/>
          <a:p>
            <a:pPr marL="9525" lvl="1" indent="0" algn="ctr">
              <a:buClr>
                <a:schemeClr val="accent1"/>
              </a:buClr>
              <a:buNone/>
            </a:pPr>
            <a:r>
              <a:rPr lang="en-US" sz="2000" b="1" dirty="0"/>
              <a:t>Multiagency Effort</a:t>
            </a:r>
            <a:r>
              <a:rPr lang="en-US" sz="2000" dirty="0"/>
              <a:t> </a:t>
            </a:r>
          </a:p>
          <a:p>
            <a:pPr marL="9525" lvl="1" indent="0">
              <a:buClr>
                <a:schemeClr val="accent1"/>
              </a:buClr>
              <a:buNone/>
            </a:pPr>
            <a:r>
              <a:rPr lang="en-US" sz="2000" dirty="0" smtClean="0">
                <a:latin typeface="Arial" panose="020B0604020202020204" pitchFamily="34" charset="0"/>
                <a:cs typeface="Arial" panose="020B0604020202020204" pitchFamily="34" charset="0"/>
              </a:rPr>
              <a:t>9 agencies come together for two weeks during the pre-spawn period to remove Pike before they spawn.</a:t>
            </a:r>
          </a:p>
          <a:p>
            <a:pPr marL="9525" lvl="1" indent="0">
              <a:spcBef>
                <a:spcPts val="1200"/>
              </a:spcBef>
              <a:buClr>
                <a:schemeClr val="accent1"/>
              </a:buClr>
              <a:buNone/>
            </a:pPr>
            <a:r>
              <a:rPr lang="en-US" sz="1600" dirty="0" smtClean="0"/>
              <a:t>Colville </a:t>
            </a:r>
            <a:r>
              <a:rPr lang="en-US" sz="1600" dirty="0"/>
              <a:t>Tribes, Spokane Tribe, Kalispel Tribe, WDFW, Chelan PUD, Grant PUD, Bureau of Indian Affairs, National Park Service, Bureau of Reclamation</a:t>
            </a:r>
          </a:p>
          <a:p>
            <a:pPr marL="9525" lvl="1" indent="0">
              <a:buNone/>
            </a:pPr>
            <a:endParaRPr lang="en-US" sz="2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413"/>
          <a:stretch/>
        </p:blipFill>
        <p:spPr>
          <a:xfrm rot="5400000">
            <a:off x="7579427" y="1777089"/>
            <a:ext cx="3293213" cy="291996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37961355"/>
              </p:ext>
            </p:extLst>
          </p:nvPr>
        </p:nvGraphicFramePr>
        <p:xfrm>
          <a:off x="495299" y="3810000"/>
          <a:ext cx="6264730" cy="2595880"/>
        </p:xfrm>
        <a:graphic>
          <a:graphicData uri="http://schemas.openxmlformats.org/drawingml/2006/table">
            <a:tbl>
              <a:tblPr firstRow="1" bandRow="1">
                <a:tableStyleId>{5C22544A-7EE6-4342-B048-85BDC9FD1C3A}</a:tableStyleId>
              </a:tblPr>
              <a:tblGrid>
                <a:gridCol w="2852880">
                  <a:extLst>
                    <a:ext uri="{9D8B030D-6E8A-4147-A177-3AD203B41FA5}">
                      <a16:colId xmlns:a16="http://schemas.microsoft.com/office/drawing/2014/main" val="2821754459"/>
                    </a:ext>
                  </a:extLst>
                </a:gridCol>
                <a:gridCol w="995221">
                  <a:extLst>
                    <a:ext uri="{9D8B030D-6E8A-4147-A177-3AD203B41FA5}">
                      <a16:colId xmlns:a16="http://schemas.microsoft.com/office/drawing/2014/main" val="2087185135"/>
                    </a:ext>
                  </a:extLst>
                </a:gridCol>
                <a:gridCol w="1047750">
                  <a:extLst>
                    <a:ext uri="{9D8B030D-6E8A-4147-A177-3AD203B41FA5}">
                      <a16:colId xmlns:a16="http://schemas.microsoft.com/office/drawing/2014/main" val="635424951"/>
                    </a:ext>
                  </a:extLst>
                </a:gridCol>
                <a:gridCol w="1368879">
                  <a:extLst>
                    <a:ext uri="{9D8B030D-6E8A-4147-A177-3AD203B41FA5}">
                      <a16:colId xmlns:a16="http://schemas.microsoft.com/office/drawing/2014/main" val="4247392405"/>
                    </a:ext>
                  </a:extLst>
                </a:gridCol>
              </a:tblGrid>
              <a:tr h="370840">
                <a:tc>
                  <a:txBody>
                    <a:bodyPr/>
                    <a:lstStyle/>
                    <a:p>
                      <a:r>
                        <a:rPr lang="en-US" sz="1600" dirty="0"/>
                        <a:t>Dates</a:t>
                      </a:r>
                    </a:p>
                  </a:txBody>
                  <a:tcPr anchor="ctr" anchorCtr="1"/>
                </a:tc>
                <a:tc>
                  <a:txBody>
                    <a:bodyPr/>
                    <a:lstStyle/>
                    <a:p>
                      <a:pPr algn="ctr"/>
                      <a:r>
                        <a:rPr lang="en-US" sz="1600" dirty="0"/>
                        <a:t># Nets</a:t>
                      </a:r>
                    </a:p>
                  </a:txBody>
                  <a:tcPr anchor="ctr" anchorCtr="1"/>
                </a:tc>
                <a:tc>
                  <a:txBody>
                    <a:bodyPr/>
                    <a:lstStyle/>
                    <a:p>
                      <a:pPr algn="ctr"/>
                      <a:r>
                        <a:rPr lang="en-US" sz="1600" dirty="0"/>
                        <a:t># Pike</a:t>
                      </a:r>
                    </a:p>
                  </a:txBody>
                  <a:tcPr anchor="ctr" anchorCtr="1"/>
                </a:tc>
                <a:tc>
                  <a:txBody>
                    <a:bodyPr/>
                    <a:lstStyle/>
                    <a:p>
                      <a:pPr algn="ctr"/>
                      <a:r>
                        <a:rPr lang="en-US" sz="1600" dirty="0"/>
                        <a:t>Pike/Net</a:t>
                      </a:r>
                    </a:p>
                  </a:txBody>
                  <a:tcPr anchor="ctr" anchorCtr="1"/>
                </a:tc>
                <a:extLst>
                  <a:ext uri="{0D108BD9-81ED-4DB2-BD59-A6C34878D82A}">
                    <a16:rowId xmlns:a16="http://schemas.microsoft.com/office/drawing/2014/main" val="3731119154"/>
                  </a:ext>
                </a:extLst>
              </a:tr>
              <a:tr h="370840">
                <a:tc>
                  <a:txBody>
                    <a:bodyPr/>
                    <a:lstStyle/>
                    <a:p>
                      <a:r>
                        <a:rPr lang="en-US" sz="1600" dirty="0"/>
                        <a:t>May</a:t>
                      </a:r>
                      <a:r>
                        <a:rPr lang="en-US" sz="1600" baseline="0" dirty="0"/>
                        <a:t> 6-9, 2019</a:t>
                      </a:r>
                      <a:endParaRPr lang="en-US" sz="1600" dirty="0"/>
                    </a:p>
                  </a:txBody>
                  <a:tcPr anchor="ctr" anchorCtr="1"/>
                </a:tc>
                <a:tc>
                  <a:txBody>
                    <a:bodyPr/>
                    <a:lstStyle/>
                    <a:p>
                      <a:pPr algn="ctr"/>
                      <a:r>
                        <a:rPr lang="en-US" sz="1600" dirty="0"/>
                        <a:t>475</a:t>
                      </a:r>
                    </a:p>
                  </a:txBody>
                  <a:tcPr anchor="ctr" anchorCtr="1"/>
                </a:tc>
                <a:tc>
                  <a:txBody>
                    <a:bodyPr/>
                    <a:lstStyle/>
                    <a:p>
                      <a:pPr algn="ctr"/>
                      <a:r>
                        <a:rPr lang="en-US" sz="1600" dirty="0"/>
                        <a:t>448</a:t>
                      </a:r>
                    </a:p>
                  </a:txBody>
                  <a:tcPr anchor="ctr" anchorCtr="1"/>
                </a:tc>
                <a:tc>
                  <a:txBody>
                    <a:bodyPr/>
                    <a:lstStyle/>
                    <a:p>
                      <a:pPr algn="ctr"/>
                      <a:r>
                        <a:rPr lang="en-US" sz="1600" dirty="0"/>
                        <a:t>0.94</a:t>
                      </a:r>
                    </a:p>
                  </a:txBody>
                  <a:tcPr anchor="ctr" anchorCtr="1"/>
                </a:tc>
                <a:extLst>
                  <a:ext uri="{0D108BD9-81ED-4DB2-BD59-A6C34878D82A}">
                    <a16:rowId xmlns:a16="http://schemas.microsoft.com/office/drawing/2014/main" val="3439831002"/>
                  </a:ext>
                </a:extLst>
              </a:tr>
              <a:tr h="370840">
                <a:tc>
                  <a:txBody>
                    <a:bodyPr/>
                    <a:lstStyle/>
                    <a:p>
                      <a:r>
                        <a:rPr lang="en-US" sz="1600" dirty="0"/>
                        <a:t>COVID-2020</a:t>
                      </a:r>
                    </a:p>
                  </a:txBody>
                  <a:tcPr anchor="ctr" anchorCtr="1"/>
                </a:tc>
                <a:tc>
                  <a:txBody>
                    <a:bodyPr/>
                    <a:lstStyle/>
                    <a:p>
                      <a:pPr algn="ctr"/>
                      <a:r>
                        <a:rPr lang="en-US" sz="1600" dirty="0"/>
                        <a:t>--</a:t>
                      </a:r>
                    </a:p>
                  </a:txBody>
                  <a:tcPr anchor="ctr" anchorCtr="1"/>
                </a:tc>
                <a:tc>
                  <a:txBody>
                    <a:bodyPr/>
                    <a:lstStyle/>
                    <a:p>
                      <a:pPr algn="ctr"/>
                      <a:r>
                        <a:rPr lang="en-US" sz="1600" dirty="0"/>
                        <a:t>--</a:t>
                      </a:r>
                    </a:p>
                  </a:txBody>
                  <a:tcPr anchor="ctr" anchorCtr="1"/>
                </a:tc>
                <a:tc>
                  <a:txBody>
                    <a:bodyPr/>
                    <a:lstStyle/>
                    <a:p>
                      <a:pPr algn="ctr"/>
                      <a:r>
                        <a:rPr lang="en-US" sz="1600" dirty="0"/>
                        <a:t>--</a:t>
                      </a:r>
                    </a:p>
                  </a:txBody>
                  <a:tcPr anchor="ctr" anchorCtr="1"/>
                </a:tc>
                <a:extLst>
                  <a:ext uri="{0D108BD9-81ED-4DB2-BD59-A6C34878D82A}">
                    <a16:rowId xmlns:a16="http://schemas.microsoft.com/office/drawing/2014/main" val="2793835240"/>
                  </a:ext>
                </a:extLst>
              </a:tr>
              <a:tr h="370840">
                <a:tc>
                  <a:txBody>
                    <a:bodyPr/>
                    <a:lstStyle/>
                    <a:p>
                      <a:r>
                        <a:rPr lang="en-US" sz="1600" dirty="0"/>
                        <a:t>April</a:t>
                      </a:r>
                      <a:r>
                        <a:rPr lang="en-US" sz="1600" baseline="0" dirty="0"/>
                        <a:t> 25-May 6, 2021</a:t>
                      </a:r>
                      <a:endParaRPr lang="en-US" sz="1600" dirty="0"/>
                    </a:p>
                  </a:txBody>
                  <a:tcPr anchor="ctr" anchorCtr="1"/>
                </a:tc>
                <a:tc>
                  <a:txBody>
                    <a:bodyPr/>
                    <a:lstStyle/>
                    <a:p>
                      <a:pPr algn="ctr"/>
                      <a:r>
                        <a:rPr lang="en-US" sz="1600" dirty="0"/>
                        <a:t>642</a:t>
                      </a:r>
                    </a:p>
                  </a:txBody>
                  <a:tcPr anchor="ctr" anchorCtr="1"/>
                </a:tc>
                <a:tc>
                  <a:txBody>
                    <a:bodyPr/>
                    <a:lstStyle/>
                    <a:p>
                      <a:pPr algn="ctr"/>
                      <a:r>
                        <a:rPr lang="en-US" sz="1600" dirty="0"/>
                        <a:t>207</a:t>
                      </a:r>
                    </a:p>
                  </a:txBody>
                  <a:tcPr anchor="ctr" anchorCtr="1"/>
                </a:tc>
                <a:tc>
                  <a:txBody>
                    <a:bodyPr/>
                    <a:lstStyle/>
                    <a:p>
                      <a:pPr algn="ctr"/>
                      <a:r>
                        <a:rPr lang="en-US" sz="1600" dirty="0"/>
                        <a:t>0.32</a:t>
                      </a:r>
                    </a:p>
                  </a:txBody>
                  <a:tcPr anchor="ctr" anchorCtr="1"/>
                </a:tc>
                <a:extLst>
                  <a:ext uri="{0D108BD9-81ED-4DB2-BD59-A6C34878D82A}">
                    <a16:rowId xmlns:a16="http://schemas.microsoft.com/office/drawing/2014/main" val="1638942575"/>
                  </a:ext>
                </a:extLst>
              </a:tr>
              <a:tr h="370840">
                <a:tc>
                  <a:txBody>
                    <a:bodyPr/>
                    <a:lstStyle/>
                    <a:p>
                      <a:r>
                        <a:rPr lang="en-US" sz="1600" dirty="0"/>
                        <a:t>April 25-May</a:t>
                      </a:r>
                      <a:r>
                        <a:rPr lang="en-US" sz="1600" baseline="0" dirty="0"/>
                        <a:t> 7, 2022</a:t>
                      </a:r>
                      <a:endParaRPr lang="en-US" sz="1600" dirty="0"/>
                    </a:p>
                  </a:txBody>
                  <a:tcPr anchor="ctr" anchorCtr="1"/>
                </a:tc>
                <a:tc>
                  <a:txBody>
                    <a:bodyPr/>
                    <a:lstStyle/>
                    <a:p>
                      <a:pPr algn="ctr"/>
                      <a:r>
                        <a:rPr lang="en-US" sz="1600" dirty="0"/>
                        <a:t>671</a:t>
                      </a:r>
                    </a:p>
                  </a:txBody>
                  <a:tcPr anchor="ctr" anchorCtr="1"/>
                </a:tc>
                <a:tc>
                  <a:txBody>
                    <a:bodyPr/>
                    <a:lstStyle/>
                    <a:p>
                      <a:pPr algn="ctr"/>
                      <a:r>
                        <a:rPr lang="en-US" sz="1600" dirty="0"/>
                        <a:t>272</a:t>
                      </a:r>
                    </a:p>
                  </a:txBody>
                  <a:tcPr anchor="ctr" anchorCtr="1"/>
                </a:tc>
                <a:tc>
                  <a:txBody>
                    <a:bodyPr/>
                    <a:lstStyle/>
                    <a:p>
                      <a:pPr algn="ctr"/>
                      <a:r>
                        <a:rPr lang="en-US" sz="1600" dirty="0"/>
                        <a:t>0.40</a:t>
                      </a:r>
                    </a:p>
                  </a:txBody>
                  <a:tcPr anchor="ctr" anchorCtr="1"/>
                </a:tc>
                <a:extLst>
                  <a:ext uri="{0D108BD9-81ED-4DB2-BD59-A6C34878D82A}">
                    <a16:rowId xmlns:a16="http://schemas.microsoft.com/office/drawing/2014/main" val="1986864584"/>
                  </a:ext>
                </a:extLst>
              </a:tr>
              <a:tr h="370840">
                <a:tc>
                  <a:txBody>
                    <a:bodyPr/>
                    <a:lstStyle/>
                    <a:p>
                      <a:r>
                        <a:rPr lang="en-US" sz="1600" dirty="0"/>
                        <a:t>April 24</a:t>
                      </a:r>
                      <a:r>
                        <a:rPr lang="en-US" sz="1600" baseline="0" dirty="0"/>
                        <a:t>-May 5, 2023</a:t>
                      </a:r>
                      <a:endParaRPr lang="en-US" sz="1600" dirty="0"/>
                    </a:p>
                  </a:txBody>
                  <a:tcPr anchor="ctr" anchorCtr="1"/>
                </a:tc>
                <a:tc>
                  <a:txBody>
                    <a:bodyPr/>
                    <a:lstStyle/>
                    <a:p>
                      <a:pPr algn="ctr"/>
                      <a:r>
                        <a:rPr lang="en-US" sz="1600" dirty="0"/>
                        <a:t>595</a:t>
                      </a:r>
                    </a:p>
                  </a:txBody>
                  <a:tcPr anchor="ctr" anchorCtr="1"/>
                </a:tc>
                <a:tc>
                  <a:txBody>
                    <a:bodyPr/>
                    <a:lstStyle/>
                    <a:p>
                      <a:pPr algn="ctr"/>
                      <a:r>
                        <a:rPr lang="en-US" sz="1600" dirty="0"/>
                        <a:t>169</a:t>
                      </a:r>
                    </a:p>
                  </a:txBody>
                  <a:tcPr anchor="ctr" anchorCtr="1"/>
                </a:tc>
                <a:tc>
                  <a:txBody>
                    <a:bodyPr/>
                    <a:lstStyle/>
                    <a:p>
                      <a:pPr algn="ctr"/>
                      <a:r>
                        <a:rPr lang="en-US" sz="1600" dirty="0"/>
                        <a:t>0.28</a:t>
                      </a:r>
                    </a:p>
                  </a:txBody>
                  <a:tcPr anchor="ctr" anchorCtr="1"/>
                </a:tc>
                <a:extLst>
                  <a:ext uri="{0D108BD9-81ED-4DB2-BD59-A6C34878D82A}">
                    <a16:rowId xmlns:a16="http://schemas.microsoft.com/office/drawing/2014/main" val="3439834747"/>
                  </a:ext>
                </a:extLst>
              </a:tr>
              <a:tr h="370840">
                <a:tc>
                  <a:txBody>
                    <a:bodyPr/>
                    <a:lstStyle/>
                    <a:p>
                      <a:r>
                        <a:rPr lang="en-US" sz="1600" dirty="0"/>
                        <a:t>April</a:t>
                      </a:r>
                      <a:r>
                        <a:rPr lang="en-US" sz="1600" baseline="0" dirty="0"/>
                        <a:t> 29 – May 3, 2024</a:t>
                      </a:r>
                      <a:endParaRPr lang="en-US" sz="1600" dirty="0"/>
                    </a:p>
                  </a:txBody>
                  <a:tcPr anchor="ctr" anchorCtr="1"/>
                </a:tc>
                <a:tc>
                  <a:txBody>
                    <a:bodyPr/>
                    <a:lstStyle/>
                    <a:p>
                      <a:pPr algn="ctr"/>
                      <a:r>
                        <a:rPr lang="en-US" sz="1600" dirty="0" smtClean="0"/>
                        <a:t>494</a:t>
                      </a:r>
                      <a:endParaRPr lang="en-US" sz="1600" dirty="0"/>
                    </a:p>
                  </a:txBody>
                  <a:tcPr anchor="ctr" anchorCtr="1"/>
                </a:tc>
                <a:tc>
                  <a:txBody>
                    <a:bodyPr/>
                    <a:lstStyle/>
                    <a:p>
                      <a:pPr algn="ctr"/>
                      <a:r>
                        <a:rPr lang="en-US" sz="1600" dirty="0" smtClean="0"/>
                        <a:t>43</a:t>
                      </a:r>
                      <a:endParaRPr lang="en-US" sz="1600" dirty="0"/>
                    </a:p>
                  </a:txBody>
                  <a:tcPr anchor="ctr" anchorCtr="1"/>
                </a:tc>
                <a:tc>
                  <a:txBody>
                    <a:bodyPr/>
                    <a:lstStyle/>
                    <a:p>
                      <a:pPr algn="ctr"/>
                      <a:r>
                        <a:rPr lang="en-US" sz="1600" dirty="0" smtClean="0"/>
                        <a:t>0.09</a:t>
                      </a:r>
                      <a:endParaRPr lang="en-US" sz="1600" dirty="0"/>
                    </a:p>
                  </a:txBody>
                  <a:tcPr anchor="ctr" anchorCtr="1"/>
                </a:tc>
                <a:extLst>
                  <a:ext uri="{0D108BD9-81ED-4DB2-BD59-A6C34878D82A}">
                    <a16:rowId xmlns:a16="http://schemas.microsoft.com/office/drawing/2014/main" val="1571304994"/>
                  </a:ext>
                </a:extLst>
              </a:tr>
            </a:tbl>
          </a:graphicData>
        </a:graphic>
      </p:graphicFrame>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3499" b="17763"/>
          <a:stretch/>
        </p:blipFill>
        <p:spPr>
          <a:xfrm>
            <a:off x="7766050" y="5070682"/>
            <a:ext cx="3063317" cy="1579249"/>
          </a:xfrm>
          <a:prstGeom prst="rect">
            <a:avLst/>
          </a:prstGeom>
        </p:spPr>
      </p:pic>
      <p:sp>
        <p:nvSpPr>
          <p:cNvPr id="5" name="TextBox 4"/>
          <p:cNvSpPr txBox="1"/>
          <p:nvPr/>
        </p:nvSpPr>
        <p:spPr>
          <a:xfrm>
            <a:off x="7968733" y="4588089"/>
            <a:ext cx="2514600" cy="276999"/>
          </a:xfrm>
          <a:prstGeom prst="rect">
            <a:avLst/>
          </a:prstGeom>
          <a:solidFill>
            <a:schemeClr val="bg1">
              <a:alpha val="75000"/>
            </a:schemeClr>
          </a:solidFill>
          <a:ln>
            <a:solidFill>
              <a:schemeClr val="bg1">
                <a:lumMod val="50000"/>
              </a:schemeClr>
            </a:solidFill>
          </a:ln>
        </p:spPr>
        <p:txBody>
          <a:bodyPr wrap="square" rtlCol="0">
            <a:spAutoFit/>
          </a:bodyPr>
          <a:lstStyle/>
          <a:p>
            <a:pPr algn="ctr"/>
            <a:r>
              <a:rPr lang="en-US" sz="1200" b="1" dirty="0"/>
              <a:t>47 in and  27.78 lbs = 140,620 eggs</a:t>
            </a:r>
          </a:p>
        </p:txBody>
      </p:sp>
    </p:spTree>
    <p:extLst>
      <p:ext uri="{BB962C8B-B14F-4D97-AF65-F5344CB8AC3E}">
        <p14:creationId xmlns:p14="http://schemas.microsoft.com/office/powerpoint/2010/main" val="3640456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Reward Program/Public Outreach</a:t>
            </a:r>
          </a:p>
        </p:txBody>
      </p:sp>
      <p:sp>
        <p:nvSpPr>
          <p:cNvPr id="10" name="Content Placeholder 9"/>
          <p:cNvSpPr>
            <a:spLocks noGrp="1"/>
          </p:cNvSpPr>
          <p:nvPr>
            <p:ph idx="1"/>
          </p:nvPr>
        </p:nvSpPr>
        <p:spPr>
          <a:xfrm>
            <a:off x="318348" y="1631770"/>
            <a:ext cx="3694824" cy="4910687"/>
          </a:xfrm>
        </p:spPr>
        <p:txBody>
          <a:bodyPr>
            <a:noAutofit/>
          </a:bodyPr>
          <a:lstStyle/>
          <a:p>
            <a:pPr marL="118872" indent="0">
              <a:spcBef>
                <a:spcPts val="600"/>
              </a:spcBef>
              <a:buSzPct val="100000"/>
              <a:buNone/>
            </a:pPr>
            <a:r>
              <a:rPr lang="en-US" sz="2000" dirty="0"/>
              <a:t>Reward Program</a:t>
            </a:r>
          </a:p>
          <a:p>
            <a:pPr>
              <a:spcBef>
                <a:spcPts val="600"/>
              </a:spcBef>
              <a:buSzPct val="100000"/>
            </a:pPr>
            <a:r>
              <a:rPr lang="en-US" sz="2000" dirty="0"/>
              <a:t>Program started in May 2017 </a:t>
            </a:r>
          </a:p>
          <a:p>
            <a:pPr>
              <a:spcBef>
                <a:spcPts val="600"/>
              </a:spcBef>
              <a:buSzPct val="100000"/>
            </a:pPr>
            <a:r>
              <a:rPr lang="en-US" sz="2000" dirty="0"/>
              <a:t>$10/ Pike head (VISA cards)</a:t>
            </a:r>
          </a:p>
          <a:p>
            <a:pPr lvl="1">
              <a:spcBef>
                <a:spcPts val="600"/>
              </a:spcBef>
              <a:buSzPct val="100000"/>
            </a:pPr>
            <a:r>
              <a:rPr lang="en-US" sz="1800" dirty="0"/>
              <a:t>Allowed 59 fish per angler per year</a:t>
            </a:r>
          </a:p>
          <a:p>
            <a:pPr>
              <a:spcBef>
                <a:spcPts val="600"/>
              </a:spcBef>
              <a:buSzPct val="100000"/>
            </a:pPr>
            <a:r>
              <a:rPr lang="en-US" sz="2000" dirty="0"/>
              <a:t>Total payout to date $</a:t>
            </a:r>
            <a:r>
              <a:rPr lang="en-US" sz="2000" dirty="0" smtClean="0"/>
              <a:t>36,390</a:t>
            </a:r>
            <a:endParaRPr lang="en-US" sz="2000" dirty="0"/>
          </a:p>
          <a:p>
            <a:pPr marL="118872" indent="0">
              <a:spcBef>
                <a:spcPts val="600"/>
              </a:spcBef>
              <a:buSzPct val="100000"/>
              <a:buNone/>
            </a:pPr>
            <a:endParaRPr lang="en-US" sz="2000" dirty="0"/>
          </a:p>
          <a:p>
            <a:pPr marL="118872" indent="0">
              <a:spcBef>
                <a:spcPts val="600"/>
              </a:spcBef>
              <a:buSzPct val="100000"/>
              <a:buNone/>
            </a:pPr>
            <a:endParaRPr lang="en-US" sz="2000" dirty="0" smtClean="0"/>
          </a:p>
          <a:p>
            <a:pPr marL="118872" indent="0">
              <a:spcBef>
                <a:spcPts val="600"/>
              </a:spcBef>
              <a:buSzPct val="100000"/>
              <a:buNone/>
            </a:pPr>
            <a:r>
              <a:rPr lang="en-US" sz="2000" dirty="0" smtClean="0"/>
              <a:t>Public </a:t>
            </a:r>
            <a:r>
              <a:rPr lang="en-US" sz="2000" dirty="0"/>
              <a:t>Outreach</a:t>
            </a:r>
          </a:p>
          <a:p>
            <a:pPr>
              <a:spcBef>
                <a:spcPts val="600"/>
              </a:spcBef>
              <a:buSzPct val="100000"/>
            </a:pPr>
            <a:r>
              <a:rPr lang="en-US" sz="2000" dirty="0" smtClean="0"/>
              <a:t>Clean Drain Dry and Pike signs posted at all Tribal boat launches</a:t>
            </a:r>
          </a:p>
          <a:p>
            <a:pPr marL="118872" indent="0">
              <a:spcBef>
                <a:spcPts val="600"/>
              </a:spcBef>
              <a:buSzPct val="100000"/>
              <a:buNone/>
            </a:pPr>
            <a:endParaRPr lang="en-US" sz="1800" dirty="0"/>
          </a:p>
          <a:p>
            <a:pPr marL="118872" indent="0">
              <a:buNone/>
            </a:pPr>
            <a:endParaRPr lang="en-US" dirty="0"/>
          </a:p>
        </p:txBody>
      </p:sp>
      <p:pic>
        <p:nvPicPr>
          <p:cNvPr id="14" name="Picture 13">
            <a:extLst>
              <a:ext uri="{FF2B5EF4-FFF2-40B4-BE49-F238E27FC236}">
                <a16:creationId xmlns:a16="http://schemas.microsoft.com/office/drawing/2014/main" id="{363C4264-8F63-46D2-9FF8-CBF19A90EC06}"/>
              </a:ext>
            </a:extLst>
          </p:cNvPr>
          <p:cNvPicPr>
            <a:picLocks noChangeAspect="1"/>
          </p:cNvPicPr>
          <p:nvPr/>
        </p:nvPicPr>
        <p:blipFill>
          <a:blip r:embed="rId4"/>
          <a:stretch>
            <a:fillRect/>
          </a:stretch>
        </p:blipFill>
        <p:spPr>
          <a:xfrm>
            <a:off x="6730613" y="4540251"/>
            <a:ext cx="1427001" cy="2202792"/>
          </a:xfrm>
          <a:prstGeom prst="rect">
            <a:avLst/>
          </a:prstGeom>
        </p:spPr>
      </p:pic>
      <p:pic>
        <p:nvPicPr>
          <p:cNvPr id="3" name="Picture 2" descr="&lt;strong&gt;Coronavirus&lt;/strong&gt; Symbol Free Stock Photo - Public Domain Pictur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1835" y="2355850"/>
            <a:ext cx="261230" cy="261094"/>
          </a:xfrm>
          <a:prstGeom prst="rect">
            <a:avLst/>
          </a:prstGeom>
        </p:spPr>
      </p:pic>
      <p:graphicFrame>
        <p:nvGraphicFramePr>
          <p:cNvPr id="11" name="Chart 10">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2379528575"/>
              </p:ext>
            </p:extLst>
          </p:nvPr>
        </p:nvGraphicFramePr>
        <p:xfrm>
          <a:off x="4609713" y="1593008"/>
          <a:ext cx="6772662" cy="30456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3895767"/>
              </p:ext>
            </p:extLst>
          </p:nvPr>
        </p:nvGraphicFramePr>
        <p:xfrm>
          <a:off x="4609713" y="4431711"/>
          <a:ext cx="1874634" cy="2426289"/>
        </p:xfrm>
        <a:graphic>
          <a:graphicData uri="http://schemas.openxmlformats.org/presentationml/2006/ole">
            <mc:AlternateContent xmlns:mc="http://schemas.openxmlformats.org/markup-compatibility/2006">
              <mc:Choice xmlns:v="urn:schemas-microsoft-com:vml" Requires="v">
                <p:oleObj spid="_x0000_s1137" name="Acrobat Document" r:id="rId7" imgW="5829287" imgH="7543800" progId="Acrobat.Document.2020">
                  <p:embed/>
                </p:oleObj>
              </mc:Choice>
              <mc:Fallback>
                <p:oleObj name="Acrobat Document" r:id="rId7" imgW="5829287" imgH="7543800" progId="Acrobat.Document.2020">
                  <p:embed/>
                  <p:pic>
                    <p:nvPicPr>
                      <p:cNvPr id="0" name=""/>
                      <p:cNvPicPr/>
                      <p:nvPr/>
                    </p:nvPicPr>
                    <p:blipFill>
                      <a:blip r:embed="rId8"/>
                      <a:stretch>
                        <a:fillRect/>
                      </a:stretch>
                    </p:blipFill>
                    <p:spPr>
                      <a:xfrm>
                        <a:off x="4609713" y="4431711"/>
                        <a:ext cx="1874634" cy="2426289"/>
                      </a:xfrm>
                      <a:prstGeom prst="rect">
                        <a:avLst/>
                      </a:prstGeom>
                    </p:spPr>
                  </p:pic>
                </p:oleObj>
              </mc:Fallback>
            </mc:AlternateContent>
          </a:graphicData>
        </a:graphic>
      </p:graphicFrame>
      <p:pic>
        <p:nvPicPr>
          <p:cNvPr id="7" name="Picture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494203" y="4540251"/>
            <a:ext cx="2497647" cy="2099035"/>
          </a:xfrm>
          <a:prstGeom prst="rect">
            <a:avLst/>
          </a:prstGeom>
        </p:spPr>
      </p:pic>
    </p:spTree>
    <p:extLst>
      <p:ext uri="{BB962C8B-B14F-4D97-AF65-F5344CB8AC3E}">
        <p14:creationId xmlns:p14="http://schemas.microsoft.com/office/powerpoint/2010/main" val="3473487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67679" y="3552066"/>
            <a:ext cx="4066202" cy="3142066"/>
          </a:xfrm>
        </p:spPr>
      </p:pic>
      <p:sp>
        <p:nvSpPr>
          <p:cNvPr id="2" name="Title 1"/>
          <p:cNvSpPr>
            <a:spLocks noGrp="1"/>
          </p:cNvSpPr>
          <p:nvPr>
            <p:ph type="title"/>
          </p:nvPr>
        </p:nvSpPr>
        <p:spPr>
          <a:xfrm>
            <a:off x="609600" y="155448"/>
            <a:ext cx="4673600" cy="1252728"/>
          </a:xfrm>
        </p:spPr>
        <p:txBody>
          <a:bodyPr>
            <a:normAutofit/>
          </a:bodyPr>
          <a:lstStyle/>
          <a:p>
            <a:pPr algn="ctr"/>
            <a:r>
              <a:rPr lang="en-US" dirty="0"/>
              <a:t>eDNA Monitoring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328" y="3535590"/>
            <a:ext cx="4087525" cy="3158542"/>
          </a:xfrm>
          <a:prstGeom prst="rect">
            <a:avLst/>
          </a:prstGeom>
        </p:spPr>
      </p:pic>
      <p:sp>
        <p:nvSpPr>
          <p:cNvPr id="7" name="TextBox 6"/>
          <p:cNvSpPr txBox="1"/>
          <p:nvPr/>
        </p:nvSpPr>
        <p:spPr>
          <a:xfrm>
            <a:off x="5309226" y="3603567"/>
            <a:ext cx="1152868" cy="307777"/>
          </a:xfrm>
          <a:prstGeom prst="rect">
            <a:avLst/>
          </a:prstGeom>
          <a:solidFill>
            <a:schemeClr val="bg1">
              <a:lumMod val="75000"/>
              <a:alpha val="65000"/>
            </a:schemeClr>
          </a:solidFill>
          <a:ln>
            <a:solidFill>
              <a:schemeClr val="tx1"/>
            </a:solidFill>
          </a:ln>
        </p:spPr>
        <p:txBody>
          <a:bodyPr wrap="square" rtlCol="0">
            <a:spAutoFit/>
          </a:bodyPr>
          <a:lstStyle/>
          <a:p>
            <a:r>
              <a:rPr lang="en-US" sz="1400" dirty="0"/>
              <a:t>2023 Spring</a:t>
            </a:r>
          </a:p>
        </p:txBody>
      </p:sp>
      <p:sp>
        <p:nvSpPr>
          <p:cNvPr id="8" name="TextBox 7"/>
          <p:cNvSpPr txBox="1"/>
          <p:nvPr/>
        </p:nvSpPr>
        <p:spPr>
          <a:xfrm>
            <a:off x="9543241" y="3603567"/>
            <a:ext cx="955700" cy="307777"/>
          </a:xfrm>
          <a:prstGeom prst="rect">
            <a:avLst/>
          </a:prstGeom>
          <a:solidFill>
            <a:schemeClr val="bg1">
              <a:lumMod val="75000"/>
              <a:alpha val="65000"/>
            </a:schemeClr>
          </a:solidFill>
          <a:ln>
            <a:solidFill>
              <a:schemeClr val="tx1"/>
            </a:solidFill>
          </a:ln>
        </p:spPr>
        <p:txBody>
          <a:bodyPr wrap="square" rtlCol="0">
            <a:spAutoFit/>
          </a:bodyPr>
          <a:lstStyle/>
          <a:p>
            <a:r>
              <a:rPr lang="en-US" sz="1400" dirty="0"/>
              <a:t>2023 Fall</a:t>
            </a:r>
          </a:p>
        </p:txBody>
      </p:sp>
      <p:sp>
        <p:nvSpPr>
          <p:cNvPr id="9" name="TextBox 8"/>
          <p:cNvSpPr txBox="1"/>
          <p:nvPr/>
        </p:nvSpPr>
        <p:spPr>
          <a:xfrm>
            <a:off x="9297191" y="1051098"/>
            <a:ext cx="1447800" cy="276999"/>
          </a:xfrm>
          <a:prstGeom prst="rect">
            <a:avLst/>
          </a:prstGeom>
          <a:noFill/>
        </p:spPr>
        <p:txBody>
          <a:bodyPr wrap="square" rtlCol="0">
            <a:spAutoFit/>
          </a:bodyPr>
          <a:lstStyle/>
          <a:p>
            <a:r>
              <a:rPr lang="en-US" sz="1200" dirty="0"/>
              <a:t>Spawning Location</a:t>
            </a:r>
          </a:p>
        </p:txBody>
      </p:sp>
      <p:cxnSp>
        <p:nvCxnSpPr>
          <p:cNvPr id="10" name="Straight Arrow Connector 9"/>
          <p:cNvCxnSpPr/>
          <p:nvPr/>
        </p:nvCxnSpPr>
        <p:spPr>
          <a:xfrm>
            <a:off x="10241280" y="1269827"/>
            <a:ext cx="538480" cy="33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219744" y="1768534"/>
            <a:ext cx="10899106" cy="4149666"/>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Bef>
                <a:spcPts val="600"/>
              </a:spcBef>
            </a:pPr>
            <a:r>
              <a:rPr lang="en-US" sz="2000" dirty="0"/>
              <a:t>Monitor 50 sites in the upper Columbia for Pike eDNA </a:t>
            </a:r>
          </a:p>
          <a:p>
            <a:pPr>
              <a:spcBef>
                <a:spcPts val="600"/>
              </a:spcBef>
            </a:pPr>
            <a:r>
              <a:rPr lang="en-US" sz="2000" dirty="0" smtClean="0"/>
              <a:t>Monitor </a:t>
            </a:r>
            <a:r>
              <a:rPr lang="en-US" sz="2000" dirty="0"/>
              <a:t>Pike twice a year (June/September</a:t>
            </a:r>
            <a:r>
              <a:rPr lang="en-US" sz="2000" dirty="0" smtClean="0"/>
              <a:t>)</a:t>
            </a:r>
          </a:p>
          <a:p>
            <a:pPr>
              <a:spcBef>
                <a:spcPts val="600"/>
              </a:spcBef>
            </a:pPr>
            <a:r>
              <a:rPr lang="en-US" sz="2000" dirty="0" smtClean="0"/>
              <a:t>Detects the spawning migration to the Kettle River</a:t>
            </a:r>
          </a:p>
          <a:p>
            <a:pPr>
              <a:spcBef>
                <a:spcPts val="600"/>
              </a:spcBef>
            </a:pPr>
            <a:r>
              <a:rPr lang="en-US" sz="2000" dirty="0" smtClean="0"/>
              <a:t>No detections below Grand Coulee – however not detecting low densities in middle reservoir </a:t>
            </a:r>
            <a:endParaRPr lang="en-US" sz="2000" dirty="0"/>
          </a:p>
          <a:p>
            <a:pPr>
              <a:spcBef>
                <a:spcPts val="200"/>
              </a:spcBef>
            </a:pPr>
            <a:endParaRPr lang="en-US" sz="2000" dirty="0"/>
          </a:p>
        </p:txBody>
      </p:sp>
      <p:sp>
        <p:nvSpPr>
          <p:cNvPr id="16" name="TextBox 15"/>
          <p:cNvSpPr txBox="1"/>
          <p:nvPr/>
        </p:nvSpPr>
        <p:spPr>
          <a:xfrm>
            <a:off x="9876129" y="4522868"/>
            <a:ext cx="1143163" cy="276999"/>
          </a:xfrm>
          <a:prstGeom prst="rect">
            <a:avLst/>
          </a:prstGeom>
          <a:noFill/>
        </p:spPr>
        <p:txBody>
          <a:bodyPr wrap="square" rtlCol="0">
            <a:spAutoFit/>
          </a:bodyPr>
          <a:lstStyle/>
          <a:p>
            <a:r>
              <a:rPr lang="en-US" sz="1200" dirty="0"/>
              <a:t>No detection</a:t>
            </a:r>
          </a:p>
        </p:txBody>
      </p:sp>
      <p:cxnSp>
        <p:nvCxnSpPr>
          <p:cNvPr id="17" name="Straight Arrow Connector 16"/>
          <p:cNvCxnSpPr/>
          <p:nvPr/>
        </p:nvCxnSpPr>
        <p:spPr>
          <a:xfrm flipV="1">
            <a:off x="10511035" y="4722043"/>
            <a:ext cx="537449" cy="692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572250" y="4254443"/>
            <a:ext cx="471110" cy="536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158969" y="3946155"/>
            <a:ext cx="3084035" cy="2313026"/>
          </a:xfrm>
          <a:prstGeom prst="rect">
            <a:avLst/>
          </a:prstGeom>
        </p:spPr>
      </p:pic>
    </p:spTree>
    <p:extLst>
      <p:ext uri="{BB962C8B-B14F-4D97-AF65-F5344CB8AC3E}">
        <p14:creationId xmlns:p14="http://schemas.microsoft.com/office/powerpoint/2010/main" val="267951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Acoustic Study</a:t>
            </a:r>
            <a:endParaRPr lang="en-US" dirty="0"/>
          </a:p>
        </p:txBody>
      </p:sp>
      <p:sp>
        <p:nvSpPr>
          <p:cNvPr id="3" name="Content Placeholder 2"/>
          <p:cNvSpPr>
            <a:spLocks noGrp="1"/>
          </p:cNvSpPr>
          <p:nvPr>
            <p:ph idx="1"/>
          </p:nvPr>
        </p:nvSpPr>
        <p:spPr>
          <a:xfrm>
            <a:off x="342900" y="1543605"/>
            <a:ext cx="4310496" cy="5060045"/>
          </a:xfrm>
        </p:spPr>
        <p:txBody>
          <a:bodyPr>
            <a:noAutofit/>
          </a:bodyPr>
          <a:lstStyle/>
          <a:p>
            <a:r>
              <a:rPr lang="en-US" sz="2000" dirty="0" smtClean="0"/>
              <a:t>Implanted 83 fish with </a:t>
            </a:r>
            <a:r>
              <a:rPr lang="en-US" sz="2000" dirty="0" err="1" smtClean="0"/>
              <a:t>InnovaSea</a:t>
            </a:r>
            <a:r>
              <a:rPr lang="en-US" sz="2000" dirty="0" smtClean="0"/>
              <a:t> V9 acoustic tags with temperature and pressure sensors</a:t>
            </a:r>
          </a:p>
          <a:p>
            <a:pPr lvl="1"/>
            <a:r>
              <a:rPr lang="en-US" sz="1800" dirty="0" smtClean="0"/>
              <a:t>37 Northern Pike </a:t>
            </a:r>
          </a:p>
          <a:p>
            <a:pPr lvl="1"/>
            <a:r>
              <a:rPr lang="en-US" sz="1800" dirty="0" smtClean="0"/>
              <a:t>41 Walleye</a:t>
            </a:r>
          </a:p>
          <a:p>
            <a:pPr lvl="1"/>
            <a:r>
              <a:rPr lang="en-US" sz="1800" dirty="0" smtClean="0"/>
              <a:t>5 Smallmouth Bass</a:t>
            </a:r>
          </a:p>
          <a:p>
            <a:endParaRPr lang="en-US" sz="2200" dirty="0" smtClean="0"/>
          </a:p>
          <a:p>
            <a:r>
              <a:rPr lang="en-US" sz="2200" dirty="0" smtClean="0"/>
              <a:t>Roosevelt has an acoustic array system (83 receivers) to detect movements of fish</a:t>
            </a:r>
          </a:p>
          <a:p>
            <a:endParaRPr lang="en-US" sz="2200" dirty="0" smtClean="0"/>
          </a:p>
          <a:p>
            <a:r>
              <a:rPr lang="en-US" sz="2200" dirty="0" smtClean="0"/>
              <a:t>Monitor movements during 2025 – looking for spawning migration times and summer habitat </a:t>
            </a:r>
            <a:endParaRPr lang="en-US" sz="2200" dirty="0"/>
          </a:p>
        </p:txBody>
      </p:sp>
      <p:sp>
        <p:nvSpPr>
          <p:cNvPr id="6" name="Content Placeholder 5"/>
          <p:cNvSpPr txBox="1">
            <a:spLocks/>
          </p:cNvSpPr>
          <p:nvPr/>
        </p:nvSpPr>
        <p:spPr>
          <a:xfrm>
            <a:off x="1104053" y="1543605"/>
            <a:ext cx="8420947" cy="1231345"/>
          </a:xfrm>
          <a:prstGeom prst="rect">
            <a:avLst/>
          </a:prstGeom>
        </p:spPr>
        <p:txBody>
          <a:bodyPr>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endParaRPr lang="en-US" sz="1600"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89718" y="1543605"/>
            <a:ext cx="3984336" cy="5156200"/>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44532" y="1670049"/>
            <a:ext cx="2840832" cy="378777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500" t="11501" r="20000" b="30375"/>
          <a:stretch/>
        </p:blipFill>
        <p:spPr>
          <a:xfrm>
            <a:off x="6280438" y="4916488"/>
            <a:ext cx="1304926" cy="1476375"/>
          </a:xfrm>
          <a:prstGeom prst="rect">
            <a:avLst/>
          </a:prstGeom>
          <a:ln>
            <a:solidFill>
              <a:schemeClr val="bg1"/>
            </a:solidFill>
          </a:ln>
        </p:spPr>
      </p:pic>
    </p:spTree>
    <p:extLst>
      <p:ext uri="{BB962C8B-B14F-4D97-AF65-F5344CB8AC3E}">
        <p14:creationId xmlns:p14="http://schemas.microsoft.com/office/powerpoint/2010/main" val="3174620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Invasive Mussel Project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939988" y="2199872"/>
            <a:ext cx="3089103" cy="2316827"/>
          </a:xfrm>
          <a:prstGeom prst="rect">
            <a:avLst/>
          </a:prstGeom>
        </p:spPr>
      </p:pic>
      <p:sp>
        <p:nvSpPr>
          <p:cNvPr id="10" name="Content Placeholder 2"/>
          <p:cNvSpPr txBox="1">
            <a:spLocks/>
          </p:cNvSpPr>
          <p:nvPr/>
        </p:nvSpPr>
        <p:spPr>
          <a:xfrm>
            <a:off x="219744" y="1528926"/>
            <a:ext cx="4758656" cy="4782974"/>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Bef>
                <a:spcPts val="600"/>
              </a:spcBef>
            </a:pPr>
            <a:r>
              <a:rPr lang="en-US" sz="2000" dirty="0"/>
              <a:t>Monitor </a:t>
            </a:r>
            <a:r>
              <a:rPr lang="en-US" sz="2000" dirty="0" smtClean="0"/>
              <a:t>10 </a:t>
            </a:r>
            <a:r>
              <a:rPr lang="en-US" sz="2000" dirty="0"/>
              <a:t>sites in the upper </a:t>
            </a:r>
            <a:r>
              <a:rPr lang="en-US" sz="2000" dirty="0" smtClean="0"/>
              <a:t>Columbia along the Colville Reservation</a:t>
            </a:r>
          </a:p>
          <a:p>
            <a:pPr lvl="1">
              <a:spcBef>
                <a:spcPts val="0"/>
              </a:spcBef>
            </a:pPr>
            <a:r>
              <a:rPr lang="en-US" sz="1400" dirty="0" smtClean="0"/>
              <a:t>Monitor monthly May – Oct </a:t>
            </a:r>
          </a:p>
          <a:p>
            <a:pPr>
              <a:spcBef>
                <a:spcPts val="600"/>
              </a:spcBef>
            </a:pPr>
            <a:r>
              <a:rPr lang="en-US" sz="2000" dirty="0" smtClean="0"/>
              <a:t>Implement same methods as WDFW AIS Team</a:t>
            </a:r>
          </a:p>
          <a:p>
            <a:pPr lvl="1">
              <a:spcBef>
                <a:spcPts val="0"/>
              </a:spcBef>
            </a:pPr>
            <a:r>
              <a:rPr lang="en-US" sz="1400" dirty="0" smtClean="0"/>
              <a:t>Veliger analysis: Dr. Wells, Aquatics</a:t>
            </a:r>
          </a:p>
          <a:p>
            <a:pPr lvl="1">
              <a:spcBef>
                <a:spcPts val="0"/>
              </a:spcBef>
            </a:pPr>
            <a:r>
              <a:rPr lang="en-US" sz="1400" dirty="0" err="1" smtClean="0"/>
              <a:t>eDNA</a:t>
            </a:r>
            <a:r>
              <a:rPr lang="en-US" sz="1400" dirty="0" smtClean="0"/>
              <a:t> analysis: Rocky Mountain Research Station </a:t>
            </a:r>
          </a:p>
          <a:p>
            <a:pPr>
              <a:spcBef>
                <a:spcPts val="600"/>
              </a:spcBef>
            </a:pPr>
            <a:r>
              <a:rPr lang="en-US" sz="2000" dirty="0" smtClean="0"/>
              <a:t>Share data with Robyn to be incorporated in the Western AIS website</a:t>
            </a:r>
          </a:p>
          <a:p>
            <a:pPr>
              <a:spcBef>
                <a:spcPts val="600"/>
              </a:spcBef>
            </a:pPr>
            <a:r>
              <a:rPr lang="en-US" sz="2000" dirty="0" smtClean="0"/>
              <a:t>To date, no detections</a:t>
            </a:r>
          </a:p>
          <a:p>
            <a:pPr>
              <a:spcBef>
                <a:spcPts val="600"/>
              </a:spcBef>
            </a:pPr>
            <a:r>
              <a:rPr lang="en-US" sz="2000" dirty="0" smtClean="0"/>
              <a:t>Funded by BOR through 2025</a:t>
            </a:r>
          </a:p>
          <a:p>
            <a:pPr>
              <a:spcBef>
                <a:spcPts val="600"/>
              </a:spcBef>
            </a:pPr>
            <a:r>
              <a:rPr lang="en-US" sz="2000" dirty="0" smtClean="0"/>
              <a:t>Would like to expand monitoring: </a:t>
            </a:r>
          </a:p>
          <a:p>
            <a:pPr lvl="1">
              <a:spcBef>
                <a:spcPts val="600"/>
              </a:spcBef>
            </a:pPr>
            <a:r>
              <a:rPr lang="en-US" sz="1600" dirty="0" smtClean="0"/>
              <a:t>Roosevelt is a National Recreational Area visited by over 1.7 M people a year</a:t>
            </a:r>
          </a:p>
        </p:txBody>
      </p:sp>
      <p:pic>
        <p:nvPicPr>
          <p:cNvPr id="11" name="Picture 10" descr="C:\Users\James.Dutton.FNW\Dropbox\National Park Service\Reports\2023\Maps\2023 Mussel Sampling location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2133" y="1631296"/>
            <a:ext cx="4408969" cy="3571901"/>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2182201929"/>
              </p:ext>
            </p:extLst>
          </p:nvPr>
        </p:nvGraphicFramePr>
        <p:xfrm>
          <a:off x="5662304" y="5305567"/>
          <a:ext cx="5361782" cy="1261872"/>
        </p:xfrm>
        <a:graphic>
          <a:graphicData uri="http://schemas.openxmlformats.org/drawingml/2006/table">
            <a:tbl>
              <a:tblPr firstRow="1" bandRow="1">
                <a:tableStyleId>{5C22544A-7EE6-4342-B048-85BDC9FD1C3A}</a:tableStyleId>
              </a:tblPr>
              <a:tblGrid>
                <a:gridCol w="1739711">
                  <a:extLst>
                    <a:ext uri="{9D8B030D-6E8A-4147-A177-3AD203B41FA5}">
                      <a16:colId xmlns:a16="http://schemas.microsoft.com/office/drawing/2014/main" val="360651053"/>
                    </a:ext>
                  </a:extLst>
                </a:gridCol>
                <a:gridCol w="431173">
                  <a:extLst>
                    <a:ext uri="{9D8B030D-6E8A-4147-A177-3AD203B41FA5}">
                      <a16:colId xmlns:a16="http://schemas.microsoft.com/office/drawing/2014/main" val="57073471"/>
                    </a:ext>
                  </a:extLst>
                </a:gridCol>
                <a:gridCol w="534140">
                  <a:extLst>
                    <a:ext uri="{9D8B030D-6E8A-4147-A177-3AD203B41FA5}">
                      <a16:colId xmlns:a16="http://schemas.microsoft.com/office/drawing/2014/main" val="3721387114"/>
                    </a:ext>
                  </a:extLst>
                </a:gridCol>
                <a:gridCol w="461206">
                  <a:extLst>
                    <a:ext uri="{9D8B030D-6E8A-4147-A177-3AD203B41FA5}">
                      <a16:colId xmlns:a16="http://schemas.microsoft.com/office/drawing/2014/main" val="3689626684"/>
                    </a:ext>
                  </a:extLst>
                </a:gridCol>
                <a:gridCol w="398996">
                  <a:extLst>
                    <a:ext uri="{9D8B030D-6E8A-4147-A177-3AD203B41FA5}">
                      <a16:colId xmlns:a16="http://schemas.microsoft.com/office/drawing/2014/main" val="3055340383"/>
                    </a:ext>
                  </a:extLst>
                </a:gridCol>
                <a:gridCol w="495529">
                  <a:extLst>
                    <a:ext uri="{9D8B030D-6E8A-4147-A177-3AD203B41FA5}">
                      <a16:colId xmlns:a16="http://schemas.microsoft.com/office/drawing/2014/main" val="1448666742"/>
                    </a:ext>
                  </a:extLst>
                </a:gridCol>
                <a:gridCol w="398996">
                  <a:extLst>
                    <a:ext uri="{9D8B030D-6E8A-4147-A177-3AD203B41FA5}">
                      <a16:colId xmlns:a16="http://schemas.microsoft.com/office/drawing/2014/main" val="174929367"/>
                    </a:ext>
                  </a:extLst>
                </a:gridCol>
                <a:gridCol w="398996">
                  <a:extLst>
                    <a:ext uri="{9D8B030D-6E8A-4147-A177-3AD203B41FA5}">
                      <a16:colId xmlns:a16="http://schemas.microsoft.com/office/drawing/2014/main" val="3100855257"/>
                    </a:ext>
                  </a:extLst>
                </a:gridCol>
                <a:gridCol w="503035">
                  <a:extLst>
                    <a:ext uri="{9D8B030D-6E8A-4147-A177-3AD203B41FA5}">
                      <a16:colId xmlns:a16="http://schemas.microsoft.com/office/drawing/2014/main" val="2482234196"/>
                    </a:ext>
                  </a:extLst>
                </a:gridCol>
              </a:tblGrid>
              <a:tr h="167362">
                <a:tc>
                  <a:txBody>
                    <a:bodyPr/>
                    <a:lstStyle/>
                    <a:p>
                      <a:pPr marL="0" marR="0" algn="ctr">
                        <a:lnSpc>
                          <a:spcPct val="115000"/>
                        </a:lnSpc>
                        <a:spcBef>
                          <a:spcPts val="0"/>
                        </a:spcBef>
                        <a:spcAft>
                          <a:spcPts val="0"/>
                        </a:spcAft>
                      </a:pPr>
                      <a:r>
                        <a:rPr lang="en-US" sz="1200" dirty="0">
                          <a:effectLst/>
                        </a:rPr>
                        <a:t>Activity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Apr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May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Jun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Jul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Aug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Sep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Oct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Nov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0813178"/>
                  </a:ext>
                </a:extLst>
              </a:tr>
              <a:tr h="167362">
                <a:tc>
                  <a:txBody>
                    <a:bodyPr/>
                    <a:lstStyle/>
                    <a:p>
                      <a:pPr marL="0" marR="0">
                        <a:lnSpc>
                          <a:spcPct val="115000"/>
                        </a:lnSpc>
                        <a:spcBef>
                          <a:spcPts val="0"/>
                        </a:spcBef>
                        <a:spcAft>
                          <a:spcPts val="0"/>
                        </a:spcAft>
                      </a:pPr>
                      <a:r>
                        <a:rPr lang="en-US" sz="1200" dirty="0">
                          <a:effectLst/>
                        </a:rPr>
                        <a:t>Plankton </a:t>
                      </a:r>
                      <a:r>
                        <a:rPr lang="en-US" sz="1200" dirty="0" smtClean="0">
                          <a:effectLst/>
                        </a:rPr>
                        <a:t>tows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4938221"/>
                  </a:ext>
                </a:extLst>
              </a:tr>
              <a:tr h="167362">
                <a:tc>
                  <a:txBody>
                    <a:bodyPr/>
                    <a:lstStyle/>
                    <a:p>
                      <a:pPr marL="0" marR="0">
                        <a:lnSpc>
                          <a:spcPct val="115000"/>
                        </a:lnSpc>
                        <a:spcBef>
                          <a:spcPts val="0"/>
                        </a:spcBef>
                        <a:spcAft>
                          <a:spcPts val="0"/>
                        </a:spcAft>
                      </a:pPr>
                      <a:r>
                        <a:rPr lang="en-US" sz="1200">
                          <a:effectLst/>
                        </a:rPr>
                        <a:t>Artificial Substrates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Set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a:effectLst/>
                        </a:rPr>
                        <a:t>Pull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850730"/>
                  </a:ext>
                </a:extLst>
              </a:tr>
              <a:tr h="167362">
                <a:tc>
                  <a:txBody>
                    <a:bodyPr/>
                    <a:lstStyle/>
                    <a:p>
                      <a:pPr marL="0" marR="0">
                        <a:lnSpc>
                          <a:spcPct val="115000"/>
                        </a:lnSpc>
                        <a:spcBef>
                          <a:spcPts val="0"/>
                        </a:spcBef>
                        <a:spcAft>
                          <a:spcPts val="0"/>
                        </a:spcAft>
                      </a:pPr>
                      <a:r>
                        <a:rPr lang="en-US" sz="1200" dirty="0">
                          <a:effectLst/>
                        </a:rPr>
                        <a:t>Visual </a:t>
                      </a:r>
                      <a:r>
                        <a:rPr lang="en-US" sz="1200" dirty="0" smtClean="0">
                          <a:effectLst/>
                        </a:rPr>
                        <a:t>Surveys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2979142"/>
                  </a:ext>
                </a:extLst>
              </a:tr>
              <a:tr h="167362">
                <a:tc>
                  <a:txBody>
                    <a:bodyPr/>
                    <a:lstStyle/>
                    <a:p>
                      <a:pPr marL="0" marR="0">
                        <a:lnSpc>
                          <a:spcPct val="115000"/>
                        </a:lnSpc>
                        <a:spcBef>
                          <a:spcPts val="0"/>
                        </a:spcBef>
                        <a:spcAft>
                          <a:spcPts val="0"/>
                        </a:spcAft>
                      </a:pPr>
                      <a:r>
                        <a:rPr lang="en-US" sz="1200">
                          <a:effectLst/>
                        </a:rPr>
                        <a:t>Water Quality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175546"/>
                  </a:ext>
                </a:extLst>
              </a:tr>
              <a:tr h="167362">
                <a:tc>
                  <a:txBody>
                    <a:bodyPr/>
                    <a:lstStyle/>
                    <a:p>
                      <a:pPr marL="0" marR="0">
                        <a:lnSpc>
                          <a:spcPct val="115000"/>
                        </a:lnSpc>
                        <a:spcBef>
                          <a:spcPts val="0"/>
                        </a:spcBef>
                        <a:spcAft>
                          <a:spcPts val="0"/>
                        </a:spcAft>
                      </a:pPr>
                      <a:r>
                        <a:rPr lang="en-US" sz="1200">
                          <a:effectLst/>
                        </a:rPr>
                        <a:t>eDNA monitoring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r>
                        <a:rPr lang="en-US" sz="1200" dirty="0" smtClean="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r>
                        <a:rPr lang="en-US" sz="1200" dirty="0" smtClean="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200" dirty="0" smtClean="0">
                          <a:effectLst/>
                          <a:latin typeface="Calibri" panose="020F0502020204030204" pitchFamily="34" charset="0"/>
                          <a:cs typeface="Times New Roman" panose="02020603050405020304" pitchFamily="18" charset="0"/>
                        </a:rPr>
                        <a:t>X</a:t>
                      </a: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smtClean="0">
                          <a:effectLst/>
                        </a:rPr>
                        <a:t>X</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8089867"/>
                  </a:ext>
                </a:extLst>
              </a:tr>
            </a:tbl>
          </a:graphicData>
        </a:graphic>
      </p:graphicFrame>
      <p:pic>
        <p:nvPicPr>
          <p:cNvPr id="6" name="Content Placeholder 5" descr="Fly Fishing In Yellowstone National Park: EEK! It's A Quagg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545738" y="4100463"/>
            <a:ext cx="991915" cy="1207932"/>
          </a:xfrm>
          <a:prstGeom prst="rect">
            <a:avLst/>
          </a:prstGeom>
          <a:blipFill>
            <a:blip r:embed="rId5"/>
            <a:tile tx="0" ty="0" sx="100000" sy="100000" flip="none" algn="tl"/>
          </a:blipFill>
        </p:spPr>
      </p:pic>
    </p:spTree>
    <p:extLst>
      <p:ext uri="{BB962C8B-B14F-4D97-AF65-F5344CB8AC3E}">
        <p14:creationId xmlns:p14="http://schemas.microsoft.com/office/powerpoint/2010/main" val="40668131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1114</TotalTime>
  <Words>989</Words>
  <Application>Microsoft Office PowerPoint</Application>
  <PresentationFormat>Widescreen</PresentationFormat>
  <Paragraphs>288</Paragraphs>
  <Slides>11</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Aptos</vt:lpstr>
      <vt:lpstr>Arial</vt:lpstr>
      <vt:lpstr>Calibri</vt:lpstr>
      <vt:lpstr>Corbel</vt:lpstr>
      <vt:lpstr>Times New Roman</vt:lpstr>
      <vt:lpstr>Wingdings</vt:lpstr>
      <vt:lpstr>Wingdings 2</vt:lpstr>
      <vt:lpstr>Wingdings 3</vt:lpstr>
      <vt:lpstr>Module</vt:lpstr>
      <vt:lpstr>Acrobat Document</vt:lpstr>
      <vt:lpstr>Colville Tribes Aquatic Invasive Species Program 2024 Update</vt:lpstr>
      <vt:lpstr>Lake Roosevelt</vt:lpstr>
      <vt:lpstr>Suppression and Monitoring  Annual Work Plan</vt:lpstr>
      <vt:lpstr>Suppression Update</vt:lpstr>
      <vt:lpstr>Lake Roosevelt Suppression All Hands on Deck Survey</vt:lpstr>
      <vt:lpstr>Reward Program/Public Outreach</vt:lpstr>
      <vt:lpstr>eDNA Monitoring</vt:lpstr>
      <vt:lpstr>Acoustic Study</vt:lpstr>
      <vt:lpstr>Invasive Mussel Project</vt:lpstr>
      <vt:lpstr>PowerPoint Presentation</vt:lpstr>
      <vt:lpstr>Thanks to our many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Terrazas</dc:creator>
  <cp:lastModifiedBy>Holly McLellan</cp:lastModifiedBy>
  <cp:revision>151</cp:revision>
  <dcterms:created xsi:type="dcterms:W3CDTF">2024-04-17T21:37:41Z</dcterms:created>
  <dcterms:modified xsi:type="dcterms:W3CDTF">2024-12-09T16:07:37Z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5011977-b912-4387-97a4-f4c94a801377_Enabled">
    <vt:lpwstr>true</vt:lpwstr>
  </property>
  <property fmtid="{D5CDD505-2E9C-101B-9397-08002B2CF9AE}" pid="3" name="MSIP_Label_45011977-b912-4387-97a4-f4c94a801377_SetDate">
    <vt:lpwstr>2024-04-22T22:29:42Z</vt:lpwstr>
  </property>
  <property fmtid="{D5CDD505-2E9C-101B-9397-08002B2CF9AE}" pid="4" name="MSIP_Label_45011977-b912-4387-97a4-f4c94a801377_Method">
    <vt:lpwstr>Standard</vt:lpwstr>
  </property>
  <property fmtid="{D5CDD505-2E9C-101B-9397-08002B2CF9AE}" pid="5" name="MSIP_Label_45011977-b912-4387-97a4-f4c94a801377_Name">
    <vt:lpwstr>Uncategorized Data</vt:lpwstr>
  </property>
  <property fmtid="{D5CDD505-2E9C-101B-9397-08002B2CF9AE}" pid="6" name="MSIP_Label_45011977-b912-4387-97a4-f4c94a801377_SiteId">
    <vt:lpwstr>11d0e217-264e-400a-8ba0-57dcc127d72d</vt:lpwstr>
  </property>
  <property fmtid="{D5CDD505-2E9C-101B-9397-08002B2CF9AE}" pid="7" name="MSIP_Label_45011977-b912-4387-97a4-f4c94a801377_ActionId">
    <vt:lpwstr>4fc60c38-c852-40a8-a34d-6f5b46125e74</vt:lpwstr>
  </property>
  <property fmtid="{D5CDD505-2E9C-101B-9397-08002B2CF9AE}" pid="8" name="MSIP_Label_45011977-b912-4387-97a4-f4c94a801377_ContentBits">
    <vt:lpwstr>0</vt:lpwstr>
  </property>
</Properties>
</file>