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3" r:id="rId3"/>
    <p:sldId id="358" r:id="rId4"/>
    <p:sldId id="275" r:id="rId5"/>
    <p:sldId id="295" r:id="rId6"/>
    <p:sldId id="357" r:id="rId7"/>
    <p:sldId id="285" r:id="rId8"/>
    <p:sldId id="277" r:id="rId9"/>
    <p:sldId id="276" r:id="rId10"/>
    <p:sldId id="274" r:id="rId11"/>
    <p:sldId id="273" r:id="rId12"/>
    <p:sldId id="284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8FF1-5816-EF87-5EB4-4420B88B9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0436B-39AB-E0DB-05FA-F91AB953E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F2243-E663-4DEE-57D4-239026CE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943-D1AF-4BE9-840E-56730EFFC8B1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B2BE3-9201-EC47-7F21-4513B4D4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7317-A8C3-75EA-8823-9AF40BD5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16A-C019-41EC-B344-DA2B834DA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3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3325B-5BD4-2FBC-BB04-61813D6B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87A4D-87EE-C651-09BE-41270856B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90295-347C-7453-8D1E-A1E22B41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943-D1AF-4BE9-840E-56730EFFC8B1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5BE01-AC93-A969-EF7B-8452C703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FB159-0153-736A-35EF-D55C6AA0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16A-C019-41EC-B344-DA2B834DA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6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5FEB32-A98E-4976-9691-05170A55E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CF2A5-098D-8DB3-C107-4DB3A91F8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F9593-7F46-0129-92FB-3C05A871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943-D1AF-4BE9-840E-56730EFFC8B1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37C3D-0D0A-B479-45FC-A46D9AD1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17E06-DAF2-21A7-C441-E51FEC9C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16A-C019-41EC-B344-DA2B834DA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E40B-23EB-0BC4-8077-ED45BEB4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9FEF1-F857-A3FF-1FC7-487EB45B2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CCFA4-823A-E031-326F-E1F91057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943-D1AF-4BE9-840E-56730EFFC8B1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A0C77-E80D-20AA-3755-2B83FFDF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279DB-0965-CB3D-175E-9D806196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16A-C019-41EC-B344-DA2B834DA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1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51DB-6E64-7326-4582-0B64F9374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70FE3-1FA3-5298-3FDB-838ADD126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CCF48-8F46-400D-B7F8-F63DDA12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943-D1AF-4BE9-840E-56730EFFC8B1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5AC22-D952-D86E-E035-2677F108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F6373-2B84-530D-736B-D03C065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16A-C019-41EC-B344-DA2B834DA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8E53-6EEC-5BF4-C820-4E93EC54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1CB38-BE58-5BC7-CADB-3E5587C89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6003A-E4FF-22E7-3800-A144A7F75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3C823-64C9-B1B4-7B41-164A6ED4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943-D1AF-4BE9-840E-56730EFFC8B1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D690-BA0D-08D8-75CB-159F70CB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DE4DF-1A1E-E630-CF8E-CCB5563E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16A-C019-41EC-B344-DA2B834DA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4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1993F-AD84-D1C8-D95A-2E79F23B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80628-60A4-6F10-FEFE-A6C0D0C48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CC47B-644B-8B2C-6266-1E8043F3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0384E-E354-C57E-98E5-8DEDA814F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042F9-7C3A-2D3D-3522-4BA7C529C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A8E80-B242-D7F0-8F05-EAB7AB556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943-D1AF-4BE9-840E-56730EFFC8B1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2318FD-B7B1-D354-CEBC-45E0311F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99818-EE4E-8C9A-AA1E-9740C7DF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16A-C019-41EC-B344-DA2B834DA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7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A1DFB-EE82-D4E0-B987-8DE2E93D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C3241-5650-B4C3-F00F-8D567F4F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943-D1AF-4BE9-840E-56730EFFC8B1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BD426-26C3-9B13-58F6-CDA9824B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1BE1A-D1CE-018E-8421-64B495E8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16A-C019-41EC-B344-DA2B834DA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6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ADB74-4BEC-DF6A-1C5A-17432FC3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943-D1AF-4BE9-840E-56730EFFC8B1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CCB68-96AA-7F25-77CC-F7A9F2B3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A8AA3-2665-F6FF-9EF3-9D324BE7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16A-C019-41EC-B344-DA2B834DA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5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65F1-BEF6-A845-911C-FF4A37B4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CE24-8EBF-B761-3A00-EA6934085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9B0F0-D042-E8AF-5C50-1481FF2F3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2254B-8356-3189-2A0D-F48729E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943-D1AF-4BE9-840E-56730EFFC8B1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32F04-4F83-182C-9287-B099866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4DFCF-9DFD-BE83-2E6E-9913526F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16A-C019-41EC-B344-DA2B834DA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7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AFB1-5A59-66A0-1353-06E27EAB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0B834-004D-4151-3EB2-BDA59782A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893CE-4B53-91D2-C546-7E2FC1070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294C7-9BAA-75A1-8DA8-3EEB1F87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943-D1AF-4BE9-840E-56730EFFC8B1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B25CE-0ED6-A7CA-9AE0-D5A33F12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D0F49-4E88-D443-64AB-C3C5B764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16A-C019-41EC-B344-DA2B834DA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0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D8484F-C368-1911-9810-3C948905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8103D-F5EC-6F9F-ED5F-32039DD8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59333-D0D8-40AB-D453-9D861CC69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99A943-D1AF-4BE9-840E-56730EFFC8B1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9AC37-3722-E1AC-C772-BDC56BF5C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5EBEF-EA48-093F-6FD3-D90FCC732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3AD16A-C019-41EC-B344-DA2B834DA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6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2.pn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CEA3F8-9B3A-1D25-303C-1CEF0B4B5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7" y="6442590"/>
            <a:ext cx="1276190" cy="295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3D5EDC-300F-1C35-74E4-6E2FB060EB75}"/>
              </a:ext>
            </a:extLst>
          </p:cNvPr>
          <p:cNvSpPr txBox="1"/>
          <p:nvPr/>
        </p:nvSpPr>
        <p:spPr>
          <a:xfrm>
            <a:off x="930875" y="1095632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Light microscopy and </a:t>
            </a:r>
            <a:r>
              <a:rPr lang="en-US" sz="2800" i="1" dirty="0"/>
              <a:t>Limnoperna fortunei</a:t>
            </a:r>
            <a:r>
              <a:rPr lang="en-US" sz="2800" dirty="0"/>
              <a:t>: impacts on monitoring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8F91E-93F7-E3CA-0D22-392A4F67D3ED}"/>
              </a:ext>
            </a:extLst>
          </p:cNvPr>
          <p:cNvSpPr txBox="1"/>
          <p:nvPr/>
        </p:nvSpPr>
        <p:spPr>
          <a:xfrm>
            <a:off x="930875" y="4244608"/>
            <a:ext cx="1066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Columbia River Basin AIS Team Meeting</a:t>
            </a:r>
          </a:p>
          <a:p>
            <a:pPr algn="ctr"/>
            <a:r>
              <a:rPr lang="en-US" sz="2400" dirty="0"/>
              <a:t>June 3-4, 2025</a:t>
            </a:r>
          </a:p>
          <a:p>
            <a:pPr algn="ctr"/>
            <a:r>
              <a:rPr lang="en-US" sz="2400" dirty="0"/>
              <a:t>Boise Idaho</a:t>
            </a:r>
          </a:p>
          <a:p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B24BD-5770-AAFB-8DC8-AC03614E7ACE}"/>
              </a:ext>
            </a:extLst>
          </p:cNvPr>
          <p:cNvSpPr txBox="1"/>
          <p:nvPr/>
        </p:nvSpPr>
        <p:spPr>
          <a:xfrm>
            <a:off x="774282" y="2613392"/>
            <a:ext cx="1066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By:</a:t>
            </a:r>
          </a:p>
          <a:p>
            <a:pPr algn="ctr"/>
            <a:r>
              <a:rPr lang="en-US" sz="2400" dirty="0"/>
              <a:t>Steve Wells</a:t>
            </a:r>
          </a:p>
          <a:p>
            <a:pPr algn="ctr"/>
            <a:r>
              <a:rPr lang="en-US" sz="2400" dirty="0"/>
              <a:t>Aquaticus LLC</a:t>
            </a:r>
          </a:p>
          <a:p>
            <a:endParaRPr lang="en-US" sz="2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F4E832-5295-F0F0-9D14-301294CE1CA7}"/>
              </a:ext>
            </a:extLst>
          </p:cNvPr>
          <p:cNvCxnSpPr>
            <a:cxnSpLocks/>
          </p:cNvCxnSpPr>
          <p:nvPr/>
        </p:nvCxnSpPr>
        <p:spPr>
          <a:xfrm>
            <a:off x="816575" y="1648844"/>
            <a:ext cx="10558849" cy="0"/>
          </a:xfrm>
          <a:prstGeom prst="line">
            <a:avLst/>
          </a:prstGeom>
          <a:ln w="28575">
            <a:solidFill>
              <a:srgbClr val="EDC3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EF5BF5-2D16-8EEC-49D7-14C40E8973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282" t="51534" r="30027" b="6136"/>
          <a:stretch/>
        </p:blipFill>
        <p:spPr>
          <a:xfrm>
            <a:off x="501807" y="1619075"/>
            <a:ext cx="4885739" cy="4326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FDD367-3D0F-C8E4-CDF4-610C8CDEC574}"/>
              </a:ext>
            </a:extLst>
          </p:cNvPr>
          <p:cNvSpPr txBox="1"/>
          <p:nvPr/>
        </p:nvSpPr>
        <p:spPr>
          <a:xfrm>
            <a:off x="340468" y="5876304"/>
            <a:ext cx="540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Boltovskoy, D., B. Morton, N. Correa, D. Cataldo, C. Damborenea, P.E. Penchaszadeh, and F. Sylvester. 2015. </a:t>
            </a:r>
            <a:r>
              <a:rPr lang="en-US" sz="1200" i="1" dirty="0"/>
              <a:t>Reproductive Output and Seasonality of Limnoperna fortunei</a:t>
            </a:r>
            <a:r>
              <a:rPr lang="en-US" sz="1200" dirty="0"/>
              <a:t>. </a:t>
            </a:r>
            <a:r>
              <a:rPr lang="en-US" sz="1200" i="1" dirty="0"/>
              <a:t>In</a:t>
            </a:r>
            <a:r>
              <a:rPr lang="en-US" sz="1200" dirty="0"/>
              <a:t> </a:t>
            </a:r>
            <a:r>
              <a:rPr lang="en-US" sz="1200" i="1" dirty="0"/>
              <a:t>Limnoperna fortunei</a:t>
            </a:r>
            <a:r>
              <a:rPr lang="en-US" sz="1200" dirty="0"/>
              <a:t>, Invading Nature-Spring Series in Invasion Ecology, 10. pp. 77-103.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794E0-DAD1-5DDA-24F4-A5421352CF3E}"/>
              </a:ext>
            </a:extLst>
          </p:cNvPr>
          <p:cNvSpPr txBox="1"/>
          <p:nvPr/>
        </p:nvSpPr>
        <p:spPr>
          <a:xfrm>
            <a:off x="7066488" y="1789032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Korea and Japan latitudes most comparable to Pacific Northwest,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Onset once water temp &gt;15-18</a:t>
            </a:r>
            <a:r>
              <a:rPr lang="en-US" baseline="30000" dirty="0"/>
              <a:t>o</a:t>
            </a:r>
            <a:r>
              <a:rPr lang="en-US" dirty="0"/>
              <a:t>C,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Likely multiple spawning events/ yr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peak in Korea and Japan during summer,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Maybe 3/yr in Río de la Plata,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2/yr in Hong Kong.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 reproductive break in winter.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3AA49F-C5C6-B987-6B1B-1352EE5F3454}"/>
              </a:ext>
            </a:extLst>
          </p:cNvPr>
          <p:cNvSpPr txBox="1"/>
          <p:nvPr/>
        </p:nvSpPr>
        <p:spPr>
          <a:xfrm>
            <a:off x="838200" y="75439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microscopy and </a:t>
            </a:r>
            <a:r>
              <a:rPr lang="en-US" i="1" dirty="0"/>
              <a:t>Limnoperna fortunei</a:t>
            </a:r>
            <a:r>
              <a:rPr lang="en-US" dirty="0"/>
              <a:t>: impacts on monitoring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0508B3-026A-06E6-9F6C-EF49363C2C9E}"/>
              </a:ext>
            </a:extLst>
          </p:cNvPr>
          <p:cNvCxnSpPr>
            <a:cxnSpLocks/>
          </p:cNvCxnSpPr>
          <p:nvPr/>
        </p:nvCxnSpPr>
        <p:spPr>
          <a:xfrm>
            <a:off x="947351" y="444771"/>
            <a:ext cx="10558849" cy="0"/>
          </a:xfrm>
          <a:prstGeom prst="line">
            <a:avLst/>
          </a:prstGeom>
          <a:ln w="28575">
            <a:solidFill>
              <a:srgbClr val="EDC3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299582D-7C8B-23B1-E063-952CD497879E}"/>
              </a:ext>
            </a:extLst>
          </p:cNvPr>
          <p:cNvSpPr txBox="1"/>
          <p:nvPr/>
        </p:nvSpPr>
        <p:spPr>
          <a:xfrm>
            <a:off x="182448" y="814103"/>
            <a:ext cx="1197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Limnoperna</a:t>
            </a:r>
            <a:r>
              <a:rPr lang="en-US" sz="2800" dirty="0"/>
              <a:t> veliger timing expected to be most similar to Korea and Japan</a:t>
            </a:r>
            <a:endParaRPr lang="en-US" sz="2800" i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069B3A-F44B-E635-5199-32930DEAA80C}"/>
              </a:ext>
            </a:extLst>
          </p:cNvPr>
          <p:cNvCxnSpPr>
            <a:cxnSpLocks/>
          </p:cNvCxnSpPr>
          <p:nvPr/>
        </p:nvCxnSpPr>
        <p:spPr>
          <a:xfrm>
            <a:off x="6370745" y="1789032"/>
            <a:ext cx="0" cy="3549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958D7CB-0C29-1453-2D41-071EA68AE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30" y="6452115"/>
            <a:ext cx="1276190" cy="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1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9294-972F-0972-423E-DD174B4805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13" t="42698" r="30540" b="25522"/>
          <a:stretch/>
        </p:blipFill>
        <p:spPr>
          <a:xfrm>
            <a:off x="469331" y="1828258"/>
            <a:ext cx="5214777" cy="3735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2BC087-3081-D58B-BA84-ED17C60E033B}"/>
              </a:ext>
            </a:extLst>
          </p:cNvPr>
          <p:cNvSpPr txBox="1"/>
          <p:nvPr/>
        </p:nvSpPr>
        <p:spPr>
          <a:xfrm>
            <a:off x="246909" y="5638726"/>
            <a:ext cx="582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Boltovskoy, D., B. Morton, N. Correa, D. Cataldo, C. Damborenea, P.E. Penchaszadeh, and F. Sylvester. 2015. </a:t>
            </a:r>
            <a:r>
              <a:rPr lang="en-US" sz="1200" i="1" dirty="0"/>
              <a:t>Reproductive Output and Seasonality of Limnoperna fortunei</a:t>
            </a:r>
            <a:r>
              <a:rPr lang="en-US" sz="1200" dirty="0"/>
              <a:t>. </a:t>
            </a:r>
            <a:r>
              <a:rPr lang="en-US" sz="1200" i="1" dirty="0"/>
              <a:t>In</a:t>
            </a:r>
            <a:r>
              <a:rPr lang="en-US" sz="1200" dirty="0"/>
              <a:t> </a:t>
            </a:r>
            <a:r>
              <a:rPr lang="en-US" sz="1200" i="1" dirty="0"/>
              <a:t>Limnoperna fortunei</a:t>
            </a:r>
            <a:r>
              <a:rPr lang="en-US" sz="1200" dirty="0"/>
              <a:t>, Invading Nature-Spring Series in Invasion Ecology, 10. pp. 77-103.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DC1EB-AE23-0FD5-D114-C7D02B987B24}"/>
              </a:ext>
            </a:extLst>
          </p:cNvPr>
          <p:cNvSpPr txBox="1"/>
          <p:nvPr/>
        </p:nvSpPr>
        <p:spPr>
          <a:xfrm>
            <a:off x="838200" y="75439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microscopy and </a:t>
            </a:r>
            <a:r>
              <a:rPr lang="en-US" i="1" dirty="0"/>
              <a:t>Limnoperna fortunei</a:t>
            </a:r>
            <a:r>
              <a:rPr lang="en-US" dirty="0"/>
              <a:t>: impacts on monitoring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CF599F-BE40-DFFC-DD97-BCE855E3B46E}"/>
              </a:ext>
            </a:extLst>
          </p:cNvPr>
          <p:cNvCxnSpPr>
            <a:cxnSpLocks/>
          </p:cNvCxnSpPr>
          <p:nvPr/>
        </p:nvCxnSpPr>
        <p:spPr>
          <a:xfrm>
            <a:off x="947351" y="444771"/>
            <a:ext cx="10558849" cy="0"/>
          </a:xfrm>
          <a:prstGeom prst="line">
            <a:avLst/>
          </a:prstGeom>
          <a:ln w="28575">
            <a:solidFill>
              <a:srgbClr val="EDC3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330344A-35C0-397D-3DB4-8542E5C23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30" y="6452115"/>
            <a:ext cx="1276190" cy="295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2CA658-5164-6AFD-FC74-35878D8905E4}"/>
              </a:ext>
            </a:extLst>
          </p:cNvPr>
          <p:cNvSpPr txBox="1"/>
          <p:nvPr/>
        </p:nvSpPr>
        <p:spPr>
          <a:xfrm>
            <a:off x="838200" y="874904"/>
            <a:ext cx="1197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Limnoperna</a:t>
            </a:r>
            <a:r>
              <a:rPr lang="en-US" sz="2800" dirty="0"/>
              <a:t> veligers evenly distributed in mixed system </a:t>
            </a:r>
            <a:endParaRPr lang="en-US" sz="28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C79A4-4C12-2685-BF3C-8FAA20D06432}"/>
              </a:ext>
            </a:extLst>
          </p:cNvPr>
          <p:cNvSpPr txBox="1"/>
          <p:nvPr/>
        </p:nvSpPr>
        <p:spPr>
          <a:xfrm>
            <a:off x="7058250" y="2087264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to </a:t>
            </a:r>
            <a:r>
              <a:rPr lang="en-US" i="1" dirty="0"/>
              <a:t>Dreissena</a:t>
            </a:r>
            <a:r>
              <a:rPr lang="en-US" dirty="0"/>
              <a:t> veligers, veliger density not well correlated with adult mussel bed locations,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Veligers tend to be  evenly distributed in mixed system, top to bottom and side to 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CAA955-30C2-5827-1C8B-145EC52CEFCE}"/>
              </a:ext>
            </a:extLst>
          </p:cNvPr>
          <p:cNvCxnSpPr>
            <a:cxnSpLocks/>
          </p:cNvCxnSpPr>
          <p:nvPr/>
        </p:nvCxnSpPr>
        <p:spPr>
          <a:xfrm>
            <a:off x="6370745" y="1789032"/>
            <a:ext cx="0" cy="3549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35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map&#10;&#10;AI-generated content may be incorrect.">
            <a:extLst>
              <a:ext uri="{FF2B5EF4-FFF2-40B4-BE49-F238E27FC236}">
                <a16:creationId xmlns:a16="http://schemas.microsoft.com/office/drawing/2014/main" id="{AC398E1D-DDAC-CDDD-314C-B366F2E2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0" y="1383955"/>
            <a:ext cx="5710580" cy="51140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FBBB1B-DE25-68A6-8F4B-36D4604E5F61}"/>
              </a:ext>
            </a:extLst>
          </p:cNvPr>
          <p:cNvSpPr txBox="1"/>
          <p:nvPr/>
        </p:nvSpPr>
        <p:spPr>
          <a:xfrm>
            <a:off x="838200" y="75439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microscopy and </a:t>
            </a:r>
            <a:r>
              <a:rPr lang="en-US" i="1" dirty="0"/>
              <a:t>Limnoperna fortunei</a:t>
            </a:r>
            <a:r>
              <a:rPr lang="en-US" dirty="0"/>
              <a:t>: impacts on monitoring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29B568-450B-927E-5F34-2F49FB06CBD2}"/>
              </a:ext>
            </a:extLst>
          </p:cNvPr>
          <p:cNvCxnSpPr>
            <a:cxnSpLocks/>
          </p:cNvCxnSpPr>
          <p:nvPr/>
        </p:nvCxnSpPr>
        <p:spPr>
          <a:xfrm>
            <a:off x="947351" y="444771"/>
            <a:ext cx="10558849" cy="0"/>
          </a:xfrm>
          <a:prstGeom prst="line">
            <a:avLst/>
          </a:prstGeom>
          <a:ln w="28575">
            <a:solidFill>
              <a:srgbClr val="EDC3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1570766-BB4E-DF9D-37F7-5926620B4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7" y="6442590"/>
            <a:ext cx="1276190" cy="295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37E252-CBCF-CD05-54E5-C2CFC61FA6D0}"/>
              </a:ext>
            </a:extLst>
          </p:cNvPr>
          <p:cNvSpPr txBox="1"/>
          <p:nvPr/>
        </p:nvSpPr>
        <p:spPr>
          <a:xfrm>
            <a:off x="2886345" y="2214072"/>
            <a:ext cx="36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F1F3D-761C-F29F-A429-007CEC9CBECA}"/>
              </a:ext>
            </a:extLst>
          </p:cNvPr>
          <p:cNvSpPr txBox="1"/>
          <p:nvPr/>
        </p:nvSpPr>
        <p:spPr>
          <a:xfrm>
            <a:off x="6355681" y="1334411"/>
            <a:ext cx="5710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400" i="1" dirty="0"/>
              <a:t>Limecola balthica </a:t>
            </a:r>
            <a:r>
              <a:rPr lang="en-US" sz="1400" dirty="0"/>
              <a:t>(estuarine mud; planktotrophic larvae)</a:t>
            </a:r>
            <a:r>
              <a:rPr lang="en-US" sz="1400" baseline="30000" dirty="0"/>
              <a:t>1</a:t>
            </a:r>
            <a:r>
              <a:rPr lang="en-US" sz="1400" dirty="0"/>
              <a:t>,</a:t>
            </a:r>
          </a:p>
          <a:p>
            <a:pPr marL="342900" indent="-342900">
              <a:buAutoNum type="alphaUcPeriod"/>
            </a:pPr>
            <a:r>
              <a:rPr lang="en-US" sz="1400" i="1" dirty="0"/>
              <a:t>Mya arenaria </a:t>
            </a:r>
            <a:r>
              <a:rPr lang="en-US" sz="1400" dirty="0"/>
              <a:t>(marine, estuarine sand &amp; mud; planktotrophic larvae)</a:t>
            </a:r>
            <a:r>
              <a:rPr lang="en-US" sz="1400" baseline="30000" dirty="0"/>
              <a:t>1</a:t>
            </a:r>
            <a:r>
              <a:rPr lang="en-US" sz="1400" dirty="0"/>
              <a:t>,</a:t>
            </a:r>
          </a:p>
          <a:p>
            <a:pPr marL="342900" indent="-342900">
              <a:buAutoNum type="alphaUcPeriod"/>
            </a:pPr>
            <a:r>
              <a:rPr lang="en-US" sz="1400" i="1" dirty="0"/>
              <a:t>Corbicula spp. </a:t>
            </a:r>
            <a:r>
              <a:rPr lang="en-US" sz="1400" dirty="0"/>
              <a:t>(riverine sand &amp; mud; direct development, large D-shaped juveniles)</a:t>
            </a:r>
            <a:r>
              <a:rPr lang="en-US" sz="1400" baseline="30000" dirty="0"/>
              <a:t>1</a:t>
            </a:r>
            <a:r>
              <a:rPr lang="en-US" sz="1400" dirty="0"/>
              <a:t>,</a:t>
            </a:r>
          </a:p>
          <a:p>
            <a:pPr marL="342900" indent="-342900">
              <a:buFontTx/>
              <a:buAutoNum type="alphaUcPeriod"/>
            </a:pPr>
            <a:r>
              <a:rPr lang="en-US" sz="1400" i="1" dirty="0"/>
              <a:t>Anodonta spp. </a:t>
            </a:r>
            <a:r>
              <a:rPr lang="en-US" sz="1400" dirty="0"/>
              <a:t>(riverine sand; subtriangular glochidia)</a:t>
            </a:r>
            <a:r>
              <a:rPr lang="en-US" sz="1400" baseline="30000" dirty="0"/>
              <a:t>1</a:t>
            </a:r>
            <a:r>
              <a:rPr lang="en-US" sz="1400" dirty="0"/>
              <a:t>,</a:t>
            </a:r>
          </a:p>
          <a:p>
            <a:pPr marL="342900" indent="-342900">
              <a:buAutoNum type="alphaUcPeriod"/>
            </a:pPr>
            <a:r>
              <a:rPr lang="en-US" sz="1400" i="1" dirty="0"/>
              <a:t>Pisidium spp. </a:t>
            </a:r>
            <a:r>
              <a:rPr lang="en-US" sz="1400" dirty="0"/>
              <a:t>(riverine sand &amp; mud; direct development)</a:t>
            </a:r>
            <a:r>
              <a:rPr lang="en-US" sz="1400" baseline="30000" dirty="0"/>
              <a:t>1</a:t>
            </a:r>
            <a:r>
              <a:rPr lang="en-US" sz="1400" dirty="0"/>
              <a:t>.</a:t>
            </a:r>
          </a:p>
          <a:p>
            <a:pPr marL="342900" indent="-342900">
              <a:buAutoNum type="alphaUcPeriod"/>
            </a:pPr>
            <a:endParaRPr lang="en-US" sz="14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1EF2F-974E-481A-C1E9-23B674370F39}"/>
              </a:ext>
            </a:extLst>
          </p:cNvPr>
          <p:cNvSpPr txBox="1"/>
          <p:nvPr/>
        </p:nvSpPr>
        <p:spPr>
          <a:xfrm>
            <a:off x="2886345" y="1583139"/>
            <a:ext cx="36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43BC6F-DDCD-7574-FFDD-F6A0A05F935F}"/>
              </a:ext>
            </a:extLst>
          </p:cNvPr>
          <p:cNvSpPr txBox="1"/>
          <p:nvPr/>
        </p:nvSpPr>
        <p:spPr>
          <a:xfrm>
            <a:off x="4573738" y="2460901"/>
            <a:ext cx="998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C. D. 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1E269A-97E2-FB39-7A4D-85C134AABE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724" t="21870" r="29229" b="59156"/>
          <a:stretch/>
        </p:blipFill>
        <p:spPr>
          <a:xfrm>
            <a:off x="7501294" y="3414056"/>
            <a:ext cx="2973893" cy="11213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9EE575-D012-32DD-603D-188B3A10C3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203" t="14448" r="29802" b="60199"/>
          <a:stretch/>
        </p:blipFill>
        <p:spPr>
          <a:xfrm>
            <a:off x="5322769" y="3409090"/>
            <a:ext cx="2065823" cy="1126267"/>
          </a:xfrm>
          <a:prstGeom prst="rect">
            <a:avLst/>
          </a:prstGeom>
        </p:spPr>
      </p:pic>
      <p:sp>
        <p:nvSpPr>
          <p:cNvPr id="20" name="Left Brace 19">
            <a:extLst>
              <a:ext uri="{FF2B5EF4-FFF2-40B4-BE49-F238E27FC236}">
                <a16:creationId xmlns:a16="http://schemas.microsoft.com/office/drawing/2014/main" id="{6E0D5B4F-596B-1592-0638-BE30BBF6C44D}"/>
              </a:ext>
            </a:extLst>
          </p:cNvPr>
          <p:cNvSpPr/>
          <p:nvPr/>
        </p:nvSpPr>
        <p:spPr>
          <a:xfrm rot="5400000">
            <a:off x="3882180" y="-855094"/>
            <a:ext cx="166813" cy="4311283"/>
          </a:xfrm>
          <a:prstGeom prst="leftBrace">
            <a:avLst>
              <a:gd name="adj1" fmla="val 8333"/>
              <a:gd name="adj2" fmla="val 4980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CB1E69-CDA9-E0F5-4D0E-3FD32A0D4CBC}"/>
              </a:ext>
            </a:extLst>
          </p:cNvPr>
          <p:cNvSpPr txBox="1"/>
          <p:nvPr/>
        </p:nvSpPr>
        <p:spPr>
          <a:xfrm>
            <a:off x="362465" y="693920"/>
            <a:ext cx="116554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Limnoperna</a:t>
            </a:r>
            <a:r>
              <a:rPr lang="en-US" sz="2800" dirty="0"/>
              <a:t> potential CRB estuary habitat overlaps with brackish mussels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604B8C-8F98-B6CC-D5C3-AE680DA66E3B}"/>
              </a:ext>
            </a:extLst>
          </p:cNvPr>
          <p:cNvSpPr txBox="1"/>
          <p:nvPr/>
        </p:nvSpPr>
        <p:spPr>
          <a:xfrm>
            <a:off x="3870042" y="1847774"/>
            <a:ext cx="70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10EF6A-A245-7CB5-76C5-CBE26E5DE64F}"/>
              </a:ext>
            </a:extLst>
          </p:cNvPr>
          <p:cNvSpPr txBox="1"/>
          <p:nvPr/>
        </p:nvSpPr>
        <p:spPr>
          <a:xfrm>
            <a:off x="3316910" y="2001662"/>
            <a:ext cx="36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B6C47C-B55C-47BA-5B55-3ADBAC8F0D56}"/>
              </a:ext>
            </a:extLst>
          </p:cNvPr>
          <p:cNvSpPr txBox="1"/>
          <p:nvPr/>
        </p:nvSpPr>
        <p:spPr>
          <a:xfrm>
            <a:off x="4873659" y="5057595"/>
            <a:ext cx="593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Tetra Tech. 1992. Reconnaissance Survey of the Lower Columbia River Task 4: Review of Biological Indicators to Support Recommendations on a Biological Monitoring Approach. Report for the Lower Columbia River Bi-State Program. Pg. 66.</a:t>
            </a:r>
          </a:p>
          <a:p>
            <a:endParaRPr lang="en-US" sz="1200" dirty="0"/>
          </a:p>
          <a:p>
            <a:r>
              <a:rPr lang="en-US" sz="1200" baseline="30000" dirty="0"/>
              <a:t>2</a:t>
            </a:r>
            <a:r>
              <a:rPr lang="en-US" sz="1200" dirty="0"/>
              <a:t>Lutz, R.A. et al. 2018. Scanning electron microscope aids for identification of larval and post-larval bivalves</a:t>
            </a:r>
            <a:r>
              <a:rPr lang="en-US" sz="1200" i="1" dirty="0"/>
              <a:t>. Journal of Shellfish Research</a:t>
            </a:r>
            <a:r>
              <a:rPr lang="en-US" sz="1200" dirty="0"/>
              <a:t>. </a:t>
            </a:r>
            <a:r>
              <a:rPr lang="en-US" sz="1200" b="1" dirty="0"/>
              <a:t>37</a:t>
            </a:r>
            <a:r>
              <a:rPr lang="en-US" sz="1200" dirty="0"/>
              <a:t>(2):247-448.</a:t>
            </a:r>
          </a:p>
          <a:p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E17A6C-AD21-4CB9-155B-0A99B4485782}"/>
              </a:ext>
            </a:extLst>
          </p:cNvPr>
          <p:cNvSpPr txBox="1"/>
          <p:nvPr/>
        </p:nvSpPr>
        <p:spPr>
          <a:xfrm>
            <a:off x="5322769" y="4563708"/>
            <a:ext cx="5244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Scanning electron photographs of </a:t>
            </a:r>
            <a:r>
              <a:rPr lang="en-US" sz="1200" i="1" dirty="0"/>
              <a:t>Limecola</a:t>
            </a:r>
            <a:r>
              <a:rPr lang="en-US" sz="1200" dirty="0"/>
              <a:t> and </a:t>
            </a:r>
            <a:r>
              <a:rPr lang="en-US" sz="1200" i="1" dirty="0"/>
              <a:t>Mya</a:t>
            </a:r>
            <a:r>
              <a:rPr lang="en-US" sz="1200" dirty="0"/>
              <a:t> from Lutz et al. (2018)</a:t>
            </a:r>
            <a:r>
              <a:rPr lang="en-US" sz="12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761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C7B93B-67B5-E852-87C9-FCFF11E05414}"/>
              </a:ext>
            </a:extLst>
          </p:cNvPr>
          <p:cNvSpPr txBox="1"/>
          <p:nvPr/>
        </p:nvSpPr>
        <p:spPr>
          <a:xfrm>
            <a:off x="838200" y="75439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microscopy and </a:t>
            </a:r>
            <a:r>
              <a:rPr lang="en-US" i="1" dirty="0"/>
              <a:t>Limnoperna fortunei</a:t>
            </a:r>
            <a:r>
              <a:rPr lang="en-US" dirty="0"/>
              <a:t>: impacts on monitoring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97EBC0C-FD29-E75A-4471-74CB276E7209}"/>
              </a:ext>
            </a:extLst>
          </p:cNvPr>
          <p:cNvCxnSpPr>
            <a:cxnSpLocks/>
          </p:cNvCxnSpPr>
          <p:nvPr/>
        </p:nvCxnSpPr>
        <p:spPr>
          <a:xfrm>
            <a:off x="947351" y="444771"/>
            <a:ext cx="10558849" cy="0"/>
          </a:xfrm>
          <a:prstGeom prst="line">
            <a:avLst/>
          </a:prstGeom>
          <a:ln w="28575">
            <a:solidFill>
              <a:srgbClr val="EDC3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DAF89CD-4B98-0BC2-E899-0675B3D9C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7" y="6442590"/>
            <a:ext cx="1276190" cy="295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24492F-168B-9B3C-91DF-87FC2613E121}"/>
              </a:ext>
            </a:extLst>
          </p:cNvPr>
          <p:cNvSpPr txBox="1"/>
          <p:nvPr/>
        </p:nvSpPr>
        <p:spPr>
          <a:xfrm>
            <a:off x="437745" y="894944"/>
            <a:ext cx="10204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Conclusions: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E0F128-A72B-DAEF-11AE-4485D123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3902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CPLM effective at detection of </a:t>
            </a:r>
            <a:r>
              <a:rPr lang="en-US" i="1" dirty="0"/>
              <a:t>Limnoperna</a:t>
            </a:r>
            <a:r>
              <a:rPr lang="en-US" dirty="0"/>
              <a:t>, similar to </a:t>
            </a:r>
            <a:r>
              <a:rPr lang="en-US" i="1" dirty="0"/>
              <a:t>Dreissena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CPLM unable to reliably separate planktotrophic veligers to species level,</a:t>
            </a:r>
          </a:p>
          <a:p>
            <a:endParaRPr lang="en-US" dirty="0"/>
          </a:p>
          <a:p>
            <a:r>
              <a:rPr lang="en-US" dirty="0"/>
              <a:t>Once veligers are detected and isolated, molecular methods used to ID to species level, </a:t>
            </a:r>
          </a:p>
          <a:p>
            <a:endParaRPr lang="en-US" dirty="0"/>
          </a:p>
          <a:p>
            <a:r>
              <a:rPr lang="en-US" i="1" dirty="0"/>
              <a:t>Limnoperna </a:t>
            </a:r>
            <a:r>
              <a:rPr lang="en-US" dirty="0"/>
              <a:t>expected to overlap with </a:t>
            </a:r>
            <a:r>
              <a:rPr lang="en-US" i="1" dirty="0"/>
              <a:t>Dreissena</a:t>
            </a:r>
            <a:r>
              <a:rPr lang="en-US" dirty="0"/>
              <a:t> range, but expecting more </a:t>
            </a:r>
            <a:r>
              <a:rPr lang="en-US" i="1" dirty="0"/>
              <a:t>Limnoperna</a:t>
            </a:r>
            <a:r>
              <a:rPr lang="en-US" dirty="0"/>
              <a:t> in softer and warmer waters compared to </a:t>
            </a:r>
            <a:r>
              <a:rPr lang="en-US" i="1" dirty="0"/>
              <a:t>Dreissena</a:t>
            </a:r>
            <a:r>
              <a:rPr lang="en-US" dirty="0"/>
              <a:t>,</a:t>
            </a:r>
          </a:p>
          <a:p>
            <a:endParaRPr lang="en-US" dirty="0"/>
          </a:p>
          <a:p>
            <a:r>
              <a:rPr lang="en-US" i="1" dirty="0"/>
              <a:t>Limnoperna</a:t>
            </a:r>
            <a:r>
              <a:rPr lang="en-US" dirty="0"/>
              <a:t> introduction via ballast water into estuary, then spreads into freshwater,</a:t>
            </a:r>
          </a:p>
          <a:p>
            <a:endParaRPr lang="en-US" dirty="0"/>
          </a:p>
          <a:p>
            <a:r>
              <a:rPr lang="en-US" dirty="0"/>
              <a:t>Next steps:</a:t>
            </a:r>
          </a:p>
          <a:p>
            <a:pPr lvl="1"/>
            <a:r>
              <a:rPr lang="en-US" dirty="0"/>
              <a:t>Modify EDM collection location?- soft waters, estuaries, not cold winters, etc., </a:t>
            </a:r>
          </a:p>
          <a:p>
            <a:pPr lvl="1"/>
            <a:r>
              <a:rPr lang="en-US" dirty="0"/>
              <a:t>Examine </a:t>
            </a:r>
            <a:r>
              <a:rPr lang="en-US" i="1" dirty="0"/>
              <a:t>Limnoperna</a:t>
            </a:r>
            <a:r>
              <a:rPr lang="en-US" dirty="0"/>
              <a:t> veliger morphology and birefringence patterns to look for differences with </a:t>
            </a:r>
            <a:r>
              <a:rPr lang="en-US" i="1" dirty="0"/>
              <a:t>Dreissena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Confirm 5% acetic acid effective decon soak with </a:t>
            </a:r>
            <a:r>
              <a:rPr lang="en-US" i="1" dirty="0"/>
              <a:t>Limnoperna</a:t>
            </a:r>
            <a:r>
              <a:rPr lang="en-US" dirty="0"/>
              <a:t> veligers.</a:t>
            </a:r>
          </a:p>
        </p:txBody>
      </p:sp>
    </p:spTree>
    <p:extLst>
      <p:ext uri="{BB962C8B-B14F-4D97-AF65-F5344CB8AC3E}">
        <p14:creationId xmlns:p14="http://schemas.microsoft.com/office/powerpoint/2010/main" val="64449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CECE-F69D-76D2-790A-A894D4189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390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 change in microscope process for </a:t>
            </a:r>
            <a:r>
              <a:rPr lang="en-US" i="1" dirty="0"/>
              <a:t>Limnoperna, </a:t>
            </a:r>
            <a:r>
              <a:rPr lang="en-US" dirty="0"/>
              <a:t>at this time.</a:t>
            </a:r>
          </a:p>
          <a:p>
            <a:endParaRPr lang="en-US" dirty="0"/>
          </a:p>
          <a:p>
            <a:r>
              <a:rPr lang="en-US" dirty="0"/>
              <a:t>CPLM effective at detection of </a:t>
            </a:r>
            <a:r>
              <a:rPr lang="en-US" i="1" dirty="0"/>
              <a:t>Limnoperna</a:t>
            </a:r>
            <a:r>
              <a:rPr lang="en-US" dirty="0"/>
              <a:t>, similar to </a:t>
            </a:r>
            <a:r>
              <a:rPr lang="en-US" i="1" dirty="0"/>
              <a:t>Dreissena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Once detected, isolated veligers are submitted to molecular laboratory for identification to species level.  </a:t>
            </a:r>
          </a:p>
          <a:p>
            <a:endParaRPr lang="en-US" dirty="0"/>
          </a:p>
          <a:p>
            <a:r>
              <a:rPr lang="en-US" dirty="0"/>
              <a:t>Next steps:</a:t>
            </a:r>
          </a:p>
          <a:p>
            <a:pPr lvl="1"/>
            <a:r>
              <a:rPr lang="en-US" dirty="0"/>
              <a:t>Modify sample collection locations?- soft waters, estuaries, not cold winters, etc.,  </a:t>
            </a:r>
          </a:p>
          <a:p>
            <a:pPr lvl="1"/>
            <a:r>
              <a:rPr lang="en-US" dirty="0"/>
              <a:t>Examine veliger shell morphologies- measurements &amp; photographs; share with other labs,</a:t>
            </a:r>
          </a:p>
          <a:p>
            <a:pPr lvl="1"/>
            <a:r>
              <a:rPr lang="en-US" dirty="0"/>
              <a:t>Examine and document birefringence patterns,</a:t>
            </a:r>
          </a:p>
          <a:p>
            <a:pPr lvl="1"/>
            <a:r>
              <a:rPr lang="en-US" dirty="0"/>
              <a:t>Confirm 5% acetic acid effective decon soak with </a:t>
            </a:r>
            <a:r>
              <a:rPr lang="en-US" i="1" dirty="0"/>
              <a:t>Limnoperna</a:t>
            </a:r>
            <a:r>
              <a:rPr lang="en-US" dirty="0"/>
              <a:t> veligers.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6015C-5F27-7F14-9D11-D531099CADC5}"/>
              </a:ext>
            </a:extLst>
          </p:cNvPr>
          <p:cNvSpPr txBox="1"/>
          <p:nvPr/>
        </p:nvSpPr>
        <p:spPr>
          <a:xfrm>
            <a:off x="838200" y="75439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microscopy and </a:t>
            </a:r>
            <a:r>
              <a:rPr lang="en-US" i="1" dirty="0"/>
              <a:t>Limnoperna fortunei</a:t>
            </a:r>
            <a:r>
              <a:rPr lang="en-US" dirty="0"/>
              <a:t>: impacts on monitoring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3125C-B3ED-807E-FEBE-B42607176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7" y="6442590"/>
            <a:ext cx="1276190" cy="295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F1FA07-F3E9-5F36-1118-B1D685F84E64}"/>
              </a:ext>
            </a:extLst>
          </p:cNvPr>
          <p:cNvSpPr txBox="1"/>
          <p:nvPr/>
        </p:nvSpPr>
        <p:spPr>
          <a:xfrm>
            <a:off x="437745" y="894944"/>
            <a:ext cx="10204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Key Takeaways: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A604A7-0DC4-47B7-D0F7-69DCFC48A948}"/>
              </a:ext>
            </a:extLst>
          </p:cNvPr>
          <p:cNvCxnSpPr>
            <a:cxnSpLocks/>
          </p:cNvCxnSpPr>
          <p:nvPr/>
        </p:nvCxnSpPr>
        <p:spPr>
          <a:xfrm>
            <a:off x="947351" y="444771"/>
            <a:ext cx="10558849" cy="0"/>
          </a:xfrm>
          <a:prstGeom prst="line">
            <a:avLst/>
          </a:prstGeom>
          <a:ln w="28575">
            <a:solidFill>
              <a:srgbClr val="EDC3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4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B9D03E-EB64-35CA-C324-7B8F7A870649}"/>
              </a:ext>
            </a:extLst>
          </p:cNvPr>
          <p:cNvSpPr txBox="1"/>
          <p:nvPr/>
        </p:nvSpPr>
        <p:spPr>
          <a:xfrm>
            <a:off x="838200" y="75439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microscopy and </a:t>
            </a:r>
            <a:r>
              <a:rPr lang="en-US" i="1" dirty="0"/>
              <a:t>Limnoperna fortunei</a:t>
            </a:r>
            <a:r>
              <a:rPr lang="en-US" dirty="0"/>
              <a:t>: impacts on monitoring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AF376-46BA-0F5E-B57E-62EE94032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7" y="6442590"/>
            <a:ext cx="1276190" cy="295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8C0B42-4477-DB14-E983-D87EB9436BCE}"/>
              </a:ext>
            </a:extLst>
          </p:cNvPr>
          <p:cNvSpPr txBox="1"/>
          <p:nvPr/>
        </p:nvSpPr>
        <p:spPr>
          <a:xfrm>
            <a:off x="443561" y="1099225"/>
            <a:ext cx="87296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CPLM is effective detecting </a:t>
            </a:r>
            <a:r>
              <a:rPr lang="en-US" sz="2800" i="1" dirty="0"/>
              <a:t>Limnoperna</a:t>
            </a:r>
            <a:r>
              <a:rPr lang="en-US" sz="2800" dirty="0"/>
              <a:t> veligers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CPLM 100% effective w </a:t>
            </a:r>
            <a:r>
              <a:rPr lang="en-US" sz="2000" i="1" dirty="0"/>
              <a:t>Limnoperna </a:t>
            </a:r>
            <a:r>
              <a:rPr lang="en-US" sz="2000" dirty="0"/>
              <a:t>qualitative</a:t>
            </a:r>
            <a:r>
              <a:rPr lang="en-US" sz="2000" baseline="30000" dirty="0"/>
              <a:t>1</a:t>
            </a:r>
          </a:p>
          <a:p>
            <a:pPr lvl="1"/>
            <a:endParaRPr lang="en-US" sz="2000" i="1" dirty="0"/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1CA51-EF34-54A3-B78D-6FC59A209F1B}"/>
              </a:ext>
            </a:extLst>
          </p:cNvPr>
          <p:cNvSpPr txBox="1"/>
          <p:nvPr/>
        </p:nvSpPr>
        <p:spPr>
          <a:xfrm>
            <a:off x="443561" y="3486498"/>
            <a:ext cx="116368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i="1" dirty="0"/>
              <a:t>. Limnoperna </a:t>
            </a:r>
            <a:r>
              <a:rPr lang="en-US" sz="2800" dirty="0"/>
              <a:t>CPLM</a:t>
            </a:r>
            <a:r>
              <a:rPr lang="en-US" sz="2800" i="1" dirty="0"/>
              <a:t> </a:t>
            </a:r>
            <a:r>
              <a:rPr lang="en-US" sz="2800" dirty="0"/>
              <a:t>has same problems as with </a:t>
            </a:r>
            <a:r>
              <a:rPr lang="en-US" sz="2800" i="1" dirty="0"/>
              <a:t>Dreissena</a:t>
            </a:r>
            <a:r>
              <a:rPr lang="en-US" sz="2800" dirty="0"/>
              <a:t> veligers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CPLM labor intensive,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Interfering matrix such as sediment can block targets causing false negatives,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Unable to reliably identify to species level using larval morphology.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092375-BD2A-9F93-322A-CFBD816CFC2D}"/>
              </a:ext>
            </a:extLst>
          </p:cNvPr>
          <p:cNvSpPr txBox="1"/>
          <p:nvPr/>
        </p:nvSpPr>
        <p:spPr>
          <a:xfrm>
            <a:off x="6261969" y="1699958"/>
            <a:ext cx="5340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R.B. de Oliveira Jr. et al. 2024. Evaluation of different laboratory techniques to check for the presence of golden mussel larvae, </a:t>
            </a:r>
            <a:r>
              <a:rPr lang="en-US" sz="1600" i="1" dirty="0"/>
              <a:t>Limnoperna fortunei </a:t>
            </a:r>
            <a:r>
              <a:rPr lang="en-US" sz="1600" dirty="0"/>
              <a:t>(Dunker, 1857) in water samples. </a:t>
            </a:r>
            <a:r>
              <a:rPr lang="en-US" sz="1600" i="1" dirty="0"/>
              <a:t>Brazilian Journal of Animal and Environmental Research</a:t>
            </a:r>
            <a:r>
              <a:rPr lang="en-US" sz="1600" dirty="0"/>
              <a:t>. </a:t>
            </a:r>
            <a:r>
              <a:rPr lang="en-US" sz="1600" b="1" dirty="0"/>
              <a:t>7</a:t>
            </a:r>
            <a:r>
              <a:rPr lang="en-US" sz="1600" dirty="0"/>
              <a:t>(4):1-5.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7C89A4-BEC4-7706-CF39-6A1BBA615445}"/>
              </a:ext>
            </a:extLst>
          </p:cNvPr>
          <p:cNvCxnSpPr>
            <a:cxnSpLocks/>
          </p:cNvCxnSpPr>
          <p:nvPr/>
        </p:nvCxnSpPr>
        <p:spPr>
          <a:xfrm>
            <a:off x="947351" y="444771"/>
            <a:ext cx="10558849" cy="0"/>
          </a:xfrm>
          <a:prstGeom prst="line">
            <a:avLst/>
          </a:prstGeom>
          <a:ln w="28575">
            <a:solidFill>
              <a:srgbClr val="EDC3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42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60B5D0-2E73-6FC5-1136-1713C1EF43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568" t="25121" r="30981" b="8791"/>
          <a:stretch/>
        </p:blipFill>
        <p:spPr>
          <a:xfrm>
            <a:off x="399798" y="1350377"/>
            <a:ext cx="2760797" cy="43683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128F21-F123-22ED-429B-10079048B1EF}"/>
              </a:ext>
            </a:extLst>
          </p:cNvPr>
          <p:cNvSpPr txBox="1"/>
          <p:nvPr/>
        </p:nvSpPr>
        <p:spPr>
          <a:xfrm>
            <a:off x="111623" y="5651490"/>
            <a:ext cx="4056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Cataldo D.H. and D. Boltovskoy. 2000. Yearly reproductive activity of </a:t>
            </a:r>
            <a:r>
              <a:rPr lang="en-US" sz="1100" i="1" dirty="0"/>
              <a:t>Limnoperna fortunei </a:t>
            </a:r>
            <a:r>
              <a:rPr lang="en-US" sz="1100" dirty="0"/>
              <a:t>(Bivalvia) as inferred from the occurrence of its larvae in the plankton of the lower Parana river and the Río de la Plata estuary (Argentina). </a:t>
            </a:r>
            <a:r>
              <a:rPr lang="en-US" sz="1100" i="1" dirty="0"/>
              <a:t>Aquatic Ecology. </a:t>
            </a:r>
            <a:r>
              <a:rPr lang="en-US" sz="1100" b="1" dirty="0"/>
              <a:t>34</a:t>
            </a:r>
            <a:r>
              <a:rPr lang="en-US" sz="1100" dirty="0"/>
              <a:t>:307-317.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6F9778-ECA3-2AAC-690F-1562A74C8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7" y="6442590"/>
            <a:ext cx="1276190" cy="295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6D5B89-7FCB-60B5-342A-5B437F938B16}"/>
              </a:ext>
            </a:extLst>
          </p:cNvPr>
          <p:cNvSpPr txBox="1"/>
          <p:nvPr/>
        </p:nvSpPr>
        <p:spPr>
          <a:xfrm>
            <a:off x="838200" y="75439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microscopy and </a:t>
            </a:r>
            <a:r>
              <a:rPr lang="en-US" i="1" dirty="0"/>
              <a:t>Limnoperna fortunei</a:t>
            </a:r>
            <a:r>
              <a:rPr lang="en-US" dirty="0"/>
              <a:t>: impacts on monitoring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C62148-7F84-7249-4FE4-1AB8E2B295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985" t="35675" r="28936" b="14448"/>
          <a:stretch/>
        </p:blipFill>
        <p:spPr>
          <a:xfrm>
            <a:off x="3253553" y="1432756"/>
            <a:ext cx="3494051" cy="3114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0F31AF-BD9A-08B9-6740-5313BDC09171}"/>
              </a:ext>
            </a:extLst>
          </p:cNvPr>
          <p:cNvSpPr txBox="1"/>
          <p:nvPr/>
        </p:nvSpPr>
        <p:spPr>
          <a:xfrm>
            <a:off x="3208039" y="4668290"/>
            <a:ext cx="37294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Choi S.S. and J.S. Kim. 1985. Study on the early development and larvae of </a:t>
            </a:r>
            <a:r>
              <a:rPr lang="en-US" sz="1100" i="1" dirty="0"/>
              <a:t>Limnoperna fortunei</a:t>
            </a:r>
            <a:r>
              <a:rPr lang="en-US" sz="1100" dirty="0"/>
              <a:t>. </a:t>
            </a:r>
            <a:r>
              <a:rPr lang="en-US" sz="1100" i="1" dirty="0"/>
              <a:t>Korean J Malacol</a:t>
            </a:r>
            <a:r>
              <a:rPr lang="en-US" sz="1100" dirty="0"/>
              <a:t>. </a:t>
            </a:r>
            <a:r>
              <a:rPr lang="en-US" sz="1100" b="1" dirty="0"/>
              <a:t>1</a:t>
            </a:r>
            <a:r>
              <a:rPr lang="en-US" sz="1100" dirty="0"/>
              <a:t>: 13-18.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7B87C0-E427-0814-79F1-A94557FE0D4A}"/>
              </a:ext>
            </a:extLst>
          </p:cNvPr>
          <p:cNvSpPr txBox="1"/>
          <p:nvPr/>
        </p:nvSpPr>
        <p:spPr>
          <a:xfrm>
            <a:off x="7533915" y="1540611"/>
            <a:ext cx="4658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size and overall shape,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Straight-hinge stage,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Becoming round with ciliated velum,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Asymmetrical with protruding umbones.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2B1CAA-F154-7B7F-7F44-7CDF856E4341}"/>
              </a:ext>
            </a:extLst>
          </p:cNvPr>
          <p:cNvCxnSpPr>
            <a:cxnSpLocks/>
          </p:cNvCxnSpPr>
          <p:nvPr/>
        </p:nvCxnSpPr>
        <p:spPr>
          <a:xfrm>
            <a:off x="947351" y="444771"/>
            <a:ext cx="10558849" cy="0"/>
          </a:xfrm>
          <a:prstGeom prst="line">
            <a:avLst/>
          </a:prstGeom>
          <a:ln w="28575">
            <a:solidFill>
              <a:srgbClr val="EDC3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373FCA-6B75-B6D4-CA45-9C24BD7DF6F3}"/>
              </a:ext>
            </a:extLst>
          </p:cNvPr>
          <p:cNvCxnSpPr>
            <a:cxnSpLocks/>
          </p:cNvCxnSpPr>
          <p:nvPr/>
        </p:nvCxnSpPr>
        <p:spPr>
          <a:xfrm>
            <a:off x="7252192" y="1432756"/>
            <a:ext cx="0" cy="2958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64653BF-8188-7B5D-A64D-99054A7262A1}"/>
              </a:ext>
            </a:extLst>
          </p:cNvPr>
          <p:cNvSpPr txBox="1"/>
          <p:nvPr/>
        </p:nvSpPr>
        <p:spPr>
          <a:xfrm>
            <a:off x="1908319" y="705733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Limnoperna</a:t>
            </a:r>
            <a:r>
              <a:rPr lang="en-US" sz="2800" dirty="0"/>
              <a:t> look similar to </a:t>
            </a:r>
            <a:r>
              <a:rPr lang="en-US" sz="2800" i="1" dirty="0"/>
              <a:t>Dreissena</a:t>
            </a:r>
            <a:r>
              <a:rPr lang="en-US" sz="2800" dirty="0"/>
              <a:t> veligers</a:t>
            </a:r>
          </a:p>
        </p:txBody>
      </p:sp>
    </p:spTree>
    <p:extLst>
      <p:ext uri="{BB962C8B-B14F-4D97-AF65-F5344CB8AC3E}">
        <p14:creationId xmlns:p14="http://schemas.microsoft.com/office/powerpoint/2010/main" val="383532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829D3D-A1B5-C22E-D26E-2FFEB5CA6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30" y="6452115"/>
            <a:ext cx="1276190" cy="295238"/>
          </a:xfrm>
          <a:prstGeom prst="rect">
            <a:avLst/>
          </a:prstGeom>
        </p:spPr>
      </p:pic>
      <p:pic>
        <p:nvPicPr>
          <p:cNvPr id="10" name="Picture 9" descr="A close-up of a cell&#10;&#10;AI-generated content may be incorrect.">
            <a:extLst>
              <a:ext uri="{FF2B5EF4-FFF2-40B4-BE49-F238E27FC236}">
                <a16:creationId xmlns:a16="http://schemas.microsoft.com/office/drawing/2014/main" id="{DA9FCB4F-6A3A-4DB8-832B-BD9C37BFA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48" y="3147243"/>
            <a:ext cx="1591207" cy="1193405"/>
          </a:xfrm>
          <a:prstGeom prst="rect">
            <a:avLst/>
          </a:prstGeom>
        </p:spPr>
      </p:pic>
      <p:pic>
        <p:nvPicPr>
          <p:cNvPr id="11" name="Picture 10" descr="A close-up of a microscopic view of a cell&#10;&#10;AI-generated content may be incorrect.">
            <a:extLst>
              <a:ext uri="{FF2B5EF4-FFF2-40B4-BE49-F238E27FC236}">
                <a16:creationId xmlns:a16="http://schemas.microsoft.com/office/drawing/2014/main" id="{4C0867A2-DF90-7DA0-D835-FE7266595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22" y="4421340"/>
            <a:ext cx="1607046" cy="1205285"/>
          </a:xfrm>
          <a:prstGeom prst="rect">
            <a:avLst/>
          </a:prstGeom>
        </p:spPr>
      </p:pic>
      <p:pic>
        <p:nvPicPr>
          <p:cNvPr id="12" name="Picture 11" descr="A close-up of a cell&#10;&#10;AI-generated content may be incorrect.">
            <a:extLst>
              <a:ext uri="{FF2B5EF4-FFF2-40B4-BE49-F238E27FC236}">
                <a16:creationId xmlns:a16="http://schemas.microsoft.com/office/drawing/2014/main" id="{C508802C-7E97-6EB1-B9AF-70D893A7D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8" y="4422350"/>
            <a:ext cx="1605700" cy="1204275"/>
          </a:xfrm>
          <a:prstGeom prst="rect">
            <a:avLst/>
          </a:prstGeom>
        </p:spPr>
      </p:pic>
      <p:pic>
        <p:nvPicPr>
          <p:cNvPr id="13" name="Picture 12" descr="A close-up of a cell&#10;&#10;AI-generated content may be incorrect.">
            <a:extLst>
              <a:ext uri="{FF2B5EF4-FFF2-40B4-BE49-F238E27FC236}">
                <a16:creationId xmlns:a16="http://schemas.microsoft.com/office/drawing/2014/main" id="{529A2DB6-F9EF-076B-CD38-7B6C7F606E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88" y="4421340"/>
            <a:ext cx="1607047" cy="1205286"/>
          </a:xfrm>
          <a:prstGeom prst="rect">
            <a:avLst/>
          </a:prstGeom>
        </p:spPr>
      </p:pic>
      <p:pic>
        <p:nvPicPr>
          <p:cNvPr id="14" name="Picture 13" descr="A close-up of a cell&#10;&#10;AI-generated content may be incorrect.">
            <a:extLst>
              <a:ext uri="{FF2B5EF4-FFF2-40B4-BE49-F238E27FC236}">
                <a16:creationId xmlns:a16="http://schemas.microsoft.com/office/drawing/2014/main" id="{8505B704-8E26-D49A-6061-BFD919C7C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48" y="4421340"/>
            <a:ext cx="1605700" cy="1204275"/>
          </a:xfrm>
          <a:prstGeom prst="rect">
            <a:avLst/>
          </a:prstGeom>
        </p:spPr>
      </p:pic>
      <p:pic>
        <p:nvPicPr>
          <p:cNvPr id="15" name="Picture 14" descr="A close-up of a microscope&#10;&#10;AI-generated content may be incorrect.">
            <a:extLst>
              <a:ext uri="{FF2B5EF4-FFF2-40B4-BE49-F238E27FC236}">
                <a16:creationId xmlns:a16="http://schemas.microsoft.com/office/drawing/2014/main" id="{CBF63FFF-974B-1C9A-6F0C-FB7BB94A79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70" y="3141809"/>
            <a:ext cx="1597682" cy="1198261"/>
          </a:xfrm>
          <a:prstGeom prst="rect">
            <a:avLst/>
          </a:prstGeom>
        </p:spPr>
      </p:pic>
      <p:pic>
        <p:nvPicPr>
          <p:cNvPr id="16" name="Picture 15" descr="A microscope view of a cell&#10;&#10;AI-generated content may be incorrect.">
            <a:extLst>
              <a:ext uri="{FF2B5EF4-FFF2-40B4-BE49-F238E27FC236}">
                <a16:creationId xmlns:a16="http://schemas.microsoft.com/office/drawing/2014/main" id="{8CB1EF7D-72DC-7867-86FC-98C5E4D4AC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22" y="3141809"/>
            <a:ext cx="1605700" cy="1204275"/>
          </a:xfrm>
          <a:prstGeom prst="rect">
            <a:avLst/>
          </a:prstGeom>
        </p:spPr>
      </p:pic>
      <p:pic>
        <p:nvPicPr>
          <p:cNvPr id="17" name="Picture 16" descr="A close-up of a cell&#10;&#10;AI-generated content may be incorrect.">
            <a:extLst>
              <a:ext uri="{FF2B5EF4-FFF2-40B4-BE49-F238E27FC236}">
                <a16:creationId xmlns:a16="http://schemas.microsoft.com/office/drawing/2014/main" id="{C441CEEC-E5F5-DC41-EAD8-A8DBDC4B77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8" y="3141809"/>
            <a:ext cx="1605700" cy="12042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FB4007-E461-2A6D-CCB0-FA858941FFA8}"/>
              </a:ext>
            </a:extLst>
          </p:cNvPr>
          <p:cNvSpPr txBox="1"/>
          <p:nvPr/>
        </p:nvSpPr>
        <p:spPr>
          <a:xfrm>
            <a:off x="6454248" y="6033342"/>
            <a:ext cx="23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pediveliger stage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8238F9-DF3C-2604-85EB-1D6CFD3BB187}"/>
              </a:ext>
            </a:extLst>
          </p:cNvPr>
          <p:cNvSpPr txBox="1"/>
          <p:nvPr/>
        </p:nvSpPr>
        <p:spPr>
          <a:xfrm>
            <a:off x="8507850" y="3517978"/>
            <a:ext cx="192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zebra mussels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D247B1-35D9-CBC2-9654-A56B84AF4779}"/>
              </a:ext>
            </a:extLst>
          </p:cNvPr>
          <p:cNvSpPr txBox="1"/>
          <p:nvPr/>
        </p:nvSpPr>
        <p:spPr>
          <a:xfrm>
            <a:off x="8507850" y="4808728"/>
            <a:ext cx="192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quagga mussels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6A68C7-FFDC-384C-D311-1A2DCC578BAB}"/>
              </a:ext>
            </a:extLst>
          </p:cNvPr>
          <p:cNvSpPr txBox="1"/>
          <p:nvPr/>
        </p:nvSpPr>
        <p:spPr>
          <a:xfrm>
            <a:off x="1357822" y="6070834"/>
            <a:ext cx="23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straight-hinge stage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5C1428-E0EA-23C7-EFEC-9243294EEBAA}"/>
              </a:ext>
            </a:extLst>
          </p:cNvPr>
          <p:cNvSpPr txBox="1"/>
          <p:nvPr/>
        </p:nvSpPr>
        <p:spPr>
          <a:xfrm>
            <a:off x="3931016" y="6070833"/>
            <a:ext cx="23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umbonal stage</a:t>
            </a:r>
          </a:p>
          <a:p>
            <a:endParaRPr lang="en-US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4532F60C-FFBE-735F-6E7A-291360B7082E}"/>
              </a:ext>
            </a:extLst>
          </p:cNvPr>
          <p:cNvSpPr/>
          <p:nvPr/>
        </p:nvSpPr>
        <p:spPr>
          <a:xfrm rot="16200000" flipH="1">
            <a:off x="4565613" y="4240702"/>
            <a:ext cx="284555" cy="330072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EF149-984B-CA5D-B361-B1DF976E511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8979" t="26451" r="42835" b="56659"/>
          <a:stretch/>
        </p:blipFill>
        <p:spPr>
          <a:xfrm rot="16200000">
            <a:off x="1837209" y="1957445"/>
            <a:ext cx="646928" cy="717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77500C-3E85-AB63-3088-D96D60AFF1B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7458" t="46309" r="42321" b="35562"/>
          <a:stretch/>
        </p:blipFill>
        <p:spPr>
          <a:xfrm>
            <a:off x="3187854" y="1992693"/>
            <a:ext cx="1029168" cy="9811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53E375-6F1C-ABC2-3002-A61DAA305DC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57911" t="46304" r="31647" b="35774"/>
          <a:stretch/>
        </p:blipFill>
        <p:spPr>
          <a:xfrm>
            <a:off x="4917329" y="1867629"/>
            <a:ext cx="1284163" cy="1184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509579-32F8-F492-75E3-8B397A6C130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6568" t="67876" r="42429" b="15447"/>
          <a:stretch/>
        </p:blipFill>
        <p:spPr>
          <a:xfrm>
            <a:off x="6454248" y="1823554"/>
            <a:ext cx="1508142" cy="12286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14F004-72DB-E5AC-1D35-F5257BF2F23D}"/>
              </a:ext>
            </a:extLst>
          </p:cNvPr>
          <p:cNvSpPr txBox="1"/>
          <p:nvPr/>
        </p:nvSpPr>
        <p:spPr>
          <a:xfrm>
            <a:off x="8507850" y="2227228"/>
            <a:ext cx="192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golden mussels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13C7C8-637B-C2E3-44DA-4CBE9CFBAA9B}"/>
              </a:ext>
            </a:extLst>
          </p:cNvPr>
          <p:cNvSpPr txBox="1"/>
          <p:nvPr/>
        </p:nvSpPr>
        <p:spPr>
          <a:xfrm>
            <a:off x="922639" y="872553"/>
            <a:ext cx="1141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Difficult to ID </a:t>
            </a:r>
            <a:r>
              <a:rPr lang="en-US" sz="2800" i="1" dirty="0"/>
              <a:t>Limnoperna</a:t>
            </a:r>
            <a:r>
              <a:rPr lang="en-US" sz="2800" dirty="0"/>
              <a:t> &amp; </a:t>
            </a:r>
            <a:r>
              <a:rPr lang="en-US" sz="2800" i="1" dirty="0"/>
              <a:t>Dreissena</a:t>
            </a:r>
            <a:r>
              <a:rPr lang="en-US" sz="2800" dirty="0"/>
              <a:t> to species level w/ CPLM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2F1BDFF-40A2-2B40-1A46-8F02F6AF5344}"/>
              </a:ext>
            </a:extLst>
          </p:cNvPr>
          <p:cNvCxnSpPr>
            <a:cxnSpLocks/>
          </p:cNvCxnSpPr>
          <p:nvPr/>
        </p:nvCxnSpPr>
        <p:spPr>
          <a:xfrm>
            <a:off x="8355213" y="1823554"/>
            <a:ext cx="0" cy="3925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384CD1-C3B1-77CD-6729-2B9DD8BA761F}"/>
              </a:ext>
            </a:extLst>
          </p:cNvPr>
          <p:cNvCxnSpPr>
            <a:cxnSpLocks/>
          </p:cNvCxnSpPr>
          <p:nvPr/>
        </p:nvCxnSpPr>
        <p:spPr>
          <a:xfrm>
            <a:off x="947351" y="444771"/>
            <a:ext cx="10558849" cy="0"/>
          </a:xfrm>
          <a:prstGeom prst="line">
            <a:avLst/>
          </a:prstGeom>
          <a:ln w="28575">
            <a:solidFill>
              <a:srgbClr val="EDC3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D77F25F-E8E3-4E06-CE67-260309283C0D}"/>
              </a:ext>
            </a:extLst>
          </p:cNvPr>
          <p:cNvSpPr txBox="1"/>
          <p:nvPr/>
        </p:nvSpPr>
        <p:spPr>
          <a:xfrm>
            <a:off x="838200" y="75439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microscopy and </a:t>
            </a:r>
            <a:r>
              <a:rPr lang="en-US" i="1" dirty="0"/>
              <a:t>Limnoperna fortunei</a:t>
            </a:r>
            <a:r>
              <a:rPr lang="en-US" dirty="0"/>
              <a:t>: impacts on monitoring </a:t>
            </a:r>
          </a:p>
        </p:txBody>
      </p:sp>
    </p:spTree>
    <p:extLst>
      <p:ext uri="{BB962C8B-B14F-4D97-AF65-F5344CB8AC3E}">
        <p14:creationId xmlns:p14="http://schemas.microsoft.com/office/powerpoint/2010/main" val="419817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487B3-BE9B-712F-030B-1375A25B1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CD41E-8E77-139C-C617-4CFEF3641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30" y="6452115"/>
            <a:ext cx="1276190" cy="295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6AC2A0-0415-9BA4-9922-89F922993EEE}"/>
              </a:ext>
            </a:extLst>
          </p:cNvPr>
          <p:cNvSpPr txBox="1"/>
          <p:nvPr/>
        </p:nvSpPr>
        <p:spPr>
          <a:xfrm>
            <a:off x="468574" y="623738"/>
            <a:ext cx="9249433" cy="72400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~ </a:t>
            </a:r>
            <a:r>
              <a:rPr lang="en-US" sz="2800" dirty="0">
                <a:latin typeface="+mj-lt"/>
                <a:ea typeface="+mj-ea"/>
                <a:cs typeface="+mj-cs"/>
              </a:rPr>
              <a:t>Size of straight-hinge veligers (D-stage</a:t>
            </a:r>
            <a:r>
              <a:rPr lang="en-US" sz="3200" dirty="0"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8" name="Picture 7" descr="A close-up of a microscopic view of a cell&#10;&#10;AI-generated content may be incorrect.">
            <a:extLst>
              <a:ext uri="{FF2B5EF4-FFF2-40B4-BE49-F238E27FC236}">
                <a16:creationId xmlns:a16="http://schemas.microsoft.com/office/drawing/2014/main" id="{B429A07D-60DE-9FF6-4FC7-E78B1E493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13282" r="21270" b="25607"/>
          <a:stretch/>
        </p:blipFill>
        <p:spPr>
          <a:xfrm>
            <a:off x="9538888" y="4247878"/>
            <a:ext cx="1428701" cy="114856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3FD6B6-A083-E95E-1674-4D4A8DFE3579}"/>
              </a:ext>
            </a:extLst>
          </p:cNvPr>
          <p:cNvCxnSpPr>
            <a:cxnSpLocks/>
          </p:cNvCxnSpPr>
          <p:nvPr/>
        </p:nvCxnSpPr>
        <p:spPr>
          <a:xfrm flipV="1">
            <a:off x="10142914" y="5205129"/>
            <a:ext cx="671671" cy="317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567AE4F-CBF4-978D-7C2B-F03EEFF73D50}"/>
              </a:ext>
            </a:extLst>
          </p:cNvPr>
          <p:cNvSpPr txBox="1"/>
          <p:nvPr/>
        </p:nvSpPr>
        <p:spPr>
          <a:xfrm>
            <a:off x="10430956" y="5307199"/>
            <a:ext cx="92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length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FBF96C-7FDE-400D-C963-42CD5EBE4725}"/>
              </a:ext>
            </a:extLst>
          </p:cNvPr>
          <p:cNvSpPr txBox="1"/>
          <p:nvPr/>
        </p:nvSpPr>
        <p:spPr>
          <a:xfrm>
            <a:off x="418055" y="6280658"/>
            <a:ext cx="9401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3</a:t>
            </a:r>
            <a:r>
              <a:rPr lang="en-US" sz="1100" dirty="0"/>
              <a:t>Wells, S. and M. Sytsma. 2013. Light Microscopy to Detect and Identify the Bivalve Larvae </a:t>
            </a:r>
            <a:r>
              <a:rPr lang="en-US" sz="1100" i="1" dirty="0"/>
              <a:t>Dreissena polymorpha </a:t>
            </a:r>
            <a:r>
              <a:rPr lang="en-US" sz="1100" dirty="0"/>
              <a:t>and </a:t>
            </a:r>
            <a:r>
              <a:rPr lang="en-US" sz="1100" i="1" dirty="0"/>
              <a:t>D. rostriformis bugensis</a:t>
            </a:r>
            <a:r>
              <a:rPr lang="en-US" sz="1100" dirty="0"/>
              <a:t>. Prepared for U.S. Fish and Wildlife Service, 105 pp.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83C5DA-4F13-3DFD-20D4-C4E7AD81DB69}"/>
              </a:ext>
            </a:extLst>
          </p:cNvPr>
          <p:cNvSpPr txBox="1"/>
          <p:nvPr/>
        </p:nvSpPr>
        <p:spPr>
          <a:xfrm>
            <a:off x="838200" y="75439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microscopy and </a:t>
            </a:r>
            <a:r>
              <a:rPr lang="en-US" i="1" dirty="0"/>
              <a:t>Limnoperna fortunei</a:t>
            </a:r>
            <a:r>
              <a:rPr lang="en-US" dirty="0"/>
              <a:t>: impacts on monitoring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7A3E39-E1F7-DBE4-7C21-C96E998980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921" t="25121" r="32287" b="56178"/>
          <a:stretch/>
        </p:blipFill>
        <p:spPr>
          <a:xfrm>
            <a:off x="9034334" y="1274468"/>
            <a:ext cx="2203175" cy="117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797628-84A5-DF5A-D7EF-E731A9F682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819" t="62748" r="48602" b="28053"/>
          <a:stretch/>
        </p:blipFill>
        <p:spPr>
          <a:xfrm>
            <a:off x="9079912" y="2814064"/>
            <a:ext cx="1276191" cy="11309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9F67D6-6E75-44FF-5E67-F833845755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922" t="44837" r="34005" b="44747"/>
          <a:stretch/>
        </p:blipFill>
        <p:spPr>
          <a:xfrm>
            <a:off x="10478750" y="2814064"/>
            <a:ext cx="1040925" cy="11485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DED3DB-66BC-BB24-C9DD-ADD354F32515}"/>
              </a:ext>
            </a:extLst>
          </p:cNvPr>
          <p:cNvSpPr txBox="1"/>
          <p:nvPr/>
        </p:nvSpPr>
        <p:spPr>
          <a:xfrm>
            <a:off x="394187" y="5444747"/>
            <a:ext cx="9029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1</a:t>
            </a:r>
            <a:r>
              <a:rPr lang="en-US" sz="1100" dirty="0"/>
              <a:t>Cataldo D.H. and D. Boltovskoy. 2000. Yearly reproductive activity of </a:t>
            </a:r>
            <a:r>
              <a:rPr lang="en-US" sz="1100" i="1" dirty="0"/>
              <a:t>Limnoperna fortunei </a:t>
            </a:r>
            <a:r>
              <a:rPr lang="en-US" sz="1100" dirty="0"/>
              <a:t>(Bivalvia) as inferred from the occurrence of its larvae in the plankton of the lower Parana river and the Río de la Plata estuary (Argentina). </a:t>
            </a:r>
            <a:r>
              <a:rPr lang="en-US" sz="1100" i="1" dirty="0"/>
              <a:t>Aquatic Ecology. </a:t>
            </a:r>
            <a:r>
              <a:rPr lang="en-US" sz="1100" b="1" dirty="0"/>
              <a:t>34</a:t>
            </a:r>
            <a:r>
              <a:rPr lang="en-US" sz="1100" dirty="0"/>
              <a:t>:307-317.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3C3B6-0FE0-97A4-8EB0-1D89CE4738CD}"/>
              </a:ext>
            </a:extLst>
          </p:cNvPr>
          <p:cNvSpPr txBox="1"/>
          <p:nvPr/>
        </p:nvSpPr>
        <p:spPr>
          <a:xfrm>
            <a:off x="362280" y="5942161"/>
            <a:ext cx="8948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2</a:t>
            </a:r>
            <a:r>
              <a:rPr lang="en-US" sz="1100" dirty="0"/>
              <a:t>Choi S.S. and J.S. Kim. 1985. Study on the early development and larvae of </a:t>
            </a:r>
            <a:r>
              <a:rPr lang="en-US" sz="1100" i="1" dirty="0"/>
              <a:t>Limnoperna fortunei</a:t>
            </a:r>
            <a:r>
              <a:rPr lang="en-US" sz="1100" dirty="0"/>
              <a:t>. </a:t>
            </a:r>
            <a:r>
              <a:rPr lang="en-US" sz="1100" i="1" dirty="0"/>
              <a:t>Korean J Malacol</a:t>
            </a:r>
            <a:r>
              <a:rPr lang="en-US" sz="1100" dirty="0"/>
              <a:t>. </a:t>
            </a:r>
            <a:r>
              <a:rPr lang="en-US" sz="1100" b="1" dirty="0"/>
              <a:t>1</a:t>
            </a:r>
            <a:r>
              <a:rPr lang="en-US" sz="1100" dirty="0"/>
              <a:t>: 13-18.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4EA70BD-15A4-080B-BFB7-C4DC5FD44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23541"/>
              </p:ext>
            </p:extLst>
          </p:nvPr>
        </p:nvGraphicFramePr>
        <p:xfrm>
          <a:off x="863759" y="2085336"/>
          <a:ext cx="7026475" cy="2878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7746">
                  <a:extLst>
                    <a:ext uri="{9D8B030D-6E8A-4147-A177-3AD203B41FA5}">
                      <a16:colId xmlns:a16="http://schemas.microsoft.com/office/drawing/2014/main" val="1083880366"/>
                    </a:ext>
                  </a:extLst>
                </a:gridCol>
                <a:gridCol w="1894780">
                  <a:extLst>
                    <a:ext uri="{9D8B030D-6E8A-4147-A177-3AD203B41FA5}">
                      <a16:colId xmlns:a16="http://schemas.microsoft.com/office/drawing/2014/main" val="1514907918"/>
                    </a:ext>
                  </a:extLst>
                </a:gridCol>
                <a:gridCol w="1147799">
                  <a:extLst>
                    <a:ext uri="{9D8B030D-6E8A-4147-A177-3AD203B41FA5}">
                      <a16:colId xmlns:a16="http://schemas.microsoft.com/office/drawing/2014/main" val="2839909221"/>
                    </a:ext>
                  </a:extLst>
                </a:gridCol>
                <a:gridCol w="1166018">
                  <a:extLst>
                    <a:ext uri="{9D8B030D-6E8A-4147-A177-3AD203B41FA5}">
                      <a16:colId xmlns:a16="http://schemas.microsoft.com/office/drawing/2014/main" val="516383934"/>
                    </a:ext>
                  </a:extLst>
                </a:gridCol>
                <a:gridCol w="510132">
                  <a:extLst>
                    <a:ext uri="{9D8B030D-6E8A-4147-A177-3AD203B41FA5}">
                      <a16:colId xmlns:a16="http://schemas.microsoft.com/office/drawing/2014/main" val="3774753899"/>
                    </a:ext>
                  </a:extLst>
                </a:gridCol>
              </a:tblGrid>
              <a:tr h="31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Shell length (µm)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9379861"/>
                  </a:ext>
                </a:extLst>
              </a:tr>
              <a:tr h="31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Mean ± SD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9959651"/>
                  </a:ext>
                </a:extLst>
              </a:tr>
              <a:tr h="31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Golden, Argentina</a:t>
                      </a:r>
                      <a:r>
                        <a:rPr lang="en-US" sz="2000" u="none" strike="noStrike" baseline="30000" dirty="0">
                          <a:effectLst/>
                        </a:rPr>
                        <a:t>1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3085079"/>
                  </a:ext>
                </a:extLst>
              </a:tr>
              <a:tr h="31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Golden, Korea</a:t>
                      </a:r>
                      <a:r>
                        <a:rPr lang="en-US" sz="2000" u="none" strike="noStrike" baseline="30000" dirty="0">
                          <a:effectLst/>
                        </a:rPr>
                        <a:t>2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6051231"/>
                  </a:ext>
                </a:extLst>
              </a:tr>
              <a:tr h="31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4320162"/>
                  </a:ext>
                </a:extLst>
              </a:tr>
              <a:tr h="31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Zebra, CA</a:t>
                      </a:r>
                      <a:r>
                        <a:rPr lang="en-US" sz="2000" u="none" strike="noStrike" baseline="30000" dirty="0">
                          <a:effectLst/>
                        </a:rPr>
                        <a:t>3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96 ± 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6221929"/>
                  </a:ext>
                </a:extLst>
              </a:tr>
              <a:tr h="31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Zebra, KS</a:t>
                      </a:r>
                      <a:r>
                        <a:rPr lang="en-US" sz="2000" u="none" strike="noStrike" baseline="30000" dirty="0">
                          <a:effectLst/>
                        </a:rPr>
                        <a:t>3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100 ± 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3893276"/>
                  </a:ext>
                </a:extLst>
              </a:tr>
              <a:tr h="31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1457174"/>
                  </a:ext>
                </a:extLst>
              </a:tr>
              <a:tr h="31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Quagga, CA</a:t>
                      </a:r>
                      <a:r>
                        <a:rPr lang="en-US" sz="2000" u="none" strike="noStrike" baseline="30000" dirty="0">
                          <a:effectLst/>
                        </a:rPr>
                        <a:t>3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98 ± 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817502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B543983-1D09-9058-69E7-07EEEFBA24C8}"/>
              </a:ext>
            </a:extLst>
          </p:cNvPr>
          <p:cNvSpPr txBox="1"/>
          <p:nvPr/>
        </p:nvSpPr>
        <p:spPr>
          <a:xfrm>
            <a:off x="8930326" y="2416382"/>
            <a:ext cx="3261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Limnoperna</a:t>
            </a:r>
            <a:r>
              <a:rPr lang="en-US" sz="1100" dirty="0"/>
              <a:t> from Cataldo and Boltovskoy (2000).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9D0877-9131-F767-B7E9-0F8CB411DEDE}"/>
              </a:ext>
            </a:extLst>
          </p:cNvPr>
          <p:cNvSpPr txBox="1"/>
          <p:nvPr/>
        </p:nvSpPr>
        <p:spPr>
          <a:xfrm>
            <a:off x="8977894" y="3927465"/>
            <a:ext cx="3261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Limnoperna</a:t>
            </a:r>
            <a:r>
              <a:rPr lang="en-US" sz="1100" dirty="0"/>
              <a:t> from Choi and Kim (1985).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682CED-FED2-D97E-97A1-9E6D7A06B42A}"/>
              </a:ext>
            </a:extLst>
          </p:cNvPr>
          <p:cNvSpPr txBox="1"/>
          <p:nvPr/>
        </p:nvSpPr>
        <p:spPr>
          <a:xfrm>
            <a:off x="9423614" y="5614024"/>
            <a:ext cx="2768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Dreissena </a:t>
            </a:r>
            <a:r>
              <a:rPr lang="en-US" sz="1100" dirty="0"/>
              <a:t>straight-hinge veliger showing shell  length dimension.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045B18-573F-B085-48E0-B3E58672D994}"/>
              </a:ext>
            </a:extLst>
          </p:cNvPr>
          <p:cNvCxnSpPr>
            <a:cxnSpLocks/>
          </p:cNvCxnSpPr>
          <p:nvPr/>
        </p:nvCxnSpPr>
        <p:spPr>
          <a:xfrm>
            <a:off x="947351" y="444771"/>
            <a:ext cx="10558849" cy="0"/>
          </a:xfrm>
          <a:prstGeom prst="line">
            <a:avLst/>
          </a:prstGeom>
          <a:ln w="28575">
            <a:solidFill>
              <a:srgbClr val="EDC3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F60AA7-8799-8FDB-3D98-B90798382F66}"/>
              </a:ext>
            </a:extLst>
          </p:cNvPr>
          <p:cNvCxnSpPr>
            <a:cxnSpLocks/>
          </p:cNvCxnSpPr>
          <p:nvPr/>
        </p:nvCxnSpPr>
        <p:spPr>
          <a:xfrm>
            <a:off x="8477761" y="1347745"/>
            <a:ext cx="0" cy="3925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71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3A3E3B-2016-BCD6-C443-37531BC0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873" t="48738" r="25955" b="18605"/>
          <a:stretch/>
        </p:blipFill>
        <p:spPr>
          <a:xfrm>
            <a:off x="573933" y="1695480"/>
            <a:ext cx="7199712" cy="3593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9FB9C2-BAD3-DBC0-4E56-1E85B72EC718}"/>
              </a:ext>
            </a:extLst>
          </p:cNvPr>
          <p:cNvSpPr txBox="1"/>
          <p:nvPr/>
        </p:nvSpPr>
        <p:spPr>
          <a:xfrm>
            <a:off x="760935" y="5398552"/>
            <a:ext cx="719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Ricciardi A. 1998. Global range expansion of the Asian mussel </a:t>
            </a:r>
            <a:r>
              <a:rPr lang="en-US" sz="1200" i="1" dirty="0"/>
              <a:t>Limnoperna fortunei</a:t>
            </a:r>
            <a:r>
              <a:rPr lang="en-US" sz="1200" dirty="0"/>
              <a:t> (Mytilidae): another fouling threat to freshwater systems. </a:t>
            </a:r>
            <a:r>
              <a:rPr lang="en-US" sz="1200" i="1" dirty="0"/>
              <a:t>Biofouling</a:t>
            </a:r>
            <a:r>
              <a:rPr lang="en-US" sz="1200" dirty="0"/>
              <a:t> </a:t>
            </a:r>
            <a:r>
              <a:rPr lang="en-US" sz="1200" b="1" dirty="0"/>
              <a:t>13</a:t>
            </a:r>
            <a:r>
              <a:rPr lang="en-US" sz="1200" dirty="0"/>
              <a:t>: 97-106.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F1A03-52C6-F793-46BD-BCE06B5E3560}"/>
              </a:ext>
            </a:extLst>
          </p:cNvPr>
          <p:cNvSpPr txBox="1"/>
          <p:nvPr/>
        </p:nvSpPr>
        <p:spPr>
          <a:xfrm>
            <a:off x="838200" y="75439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microscopy and </a:t>
            </a:r>
            <a:r>
              <a:rPr lang="en-US" i="1" dirty="0"/>
              <a:t>Limnoperna fortunei</a:t>
            </a:r>
            <a:r>
              <a:rPr lang="en-US" dirty="0"/>
              <a:t>: impacts on monitoring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50766D-A1FD-2AF1-EF24-478073B87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7" y="6442590"/>
            <a:ext cx="1276190" cy="2952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7B111F-960E-B0DE-71A6-EA7DD038E3F0}"/>
              </a:ext>
            </a:extLst>
          </p:cNvPr>
          <p:cNvCxnSpPr>
            <a:cxnSpLocks/>
          </p:cNvCxnSpPr>
          <p:nvPr/>
        </p:nvCxnSpPr>
        <p:spPr>
          <a:xfrm>
            <a:off x="947351" y="444771"/>
            <a:ext cx="10558849" cy="0"/>
          </a:xfrm>
          <a:prstGeom prst="line">
            <a:avLst/>
          </a:prstGeom>
          <a:ln w="28575">
            <a:solidFill>
              <a:srgbClr val="EDC3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1808B9-487E-41C4-830E-7006610DC2B4}"/>
              </a:ext>
            </a:extLst>
          </p:cNvPr>
          <p:cNvSpPr txBox="1"/>
          <p:nvPr/>
        </p:nvSpPr>
        <p:spPr>
          <a:xfrm>
            <a:off x="8147649" y="1516697"/>
            <a:ext cx="37316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freshwater but found in brackish; </a:t>
            </a:r>
            <a:r>
              <a:rPr lang="en-US" i="1" dirty="0"/>
              <a:t>Limnoperna</a:t>
            </a:r>
            <a:r>
              <a:rPr lang="en-US" dirty="0"/>
              <a:t> found in higher salinities,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Limnoperna</a:t>
            </a:r>
            <a:r>
              <a:rPr lang="en-US" dirty="0"/>
              <a:t> not limited by soft water,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Limnoperna</a:t>
            </a:r>
            <a:r>
              <a:rPr lang="en-US" dirty="0"/>
              <a:t> may be limited by cold winter water (&lt;8</a:t>
            </a:r>
            <a:r>
              <a:rPr lang="en-US" baseline="30000" dirty="0"/>
              <a:t>o</a:t>
            </a:r>
            <a:r>
              <a:rPr lang="en-US" dirty="0"/>
              <a:t>C),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Limnoperna</a:t>
            </a:r>
            <a:r>
              <a:rPr lang="en-US" dirty="0"/>
              <a:t> may be less limited by warm water (&gt;30</a:t>
            </a:r>
            <a:r>
              <a:rPr lang="en-US" baseline="30000" dirty="0"/>
              <a:t>o</a:t>
            </a:r>
            <a:r>
              <a:rPr lang="en-US" dirty="0"/>
              <a:t>C),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Limnoperna</a:t>
            </a:r>
            <a:r>
              <a:rPr lang="en-US" dirty="0"/>
              <a:t> appears more tolerant of low DO conditions.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4D44B8-8A8E-0288-4C8E-75C0B6C33A2E}"/>
              </a:ext>
            </a:extLst>
          </p:cNvPr>
          <p:cNvSpPr txBox="1"/>
          <p:nvPr/>
        </p:nvSpPr>
        <p:spPr>
          <a:xfrm>
            <a:off x="1883605" y="911851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Limnoperna</a:t>
            </a:r>
            <a:r>
              <a:rPr lang="en-US" sz="2800" dirty="0"/>
              <a:t> tolerances slightly different vs </a:t>
            </a:r>
            <a:r>
              <a:rPr lang="en-US" sz="2800" i="1" dirty="0"/>
              <a:t>Dreissena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45A1AE-290F-3346-66AD-2C33ED262B22}"/>
              </a:ext>
            </a:extLst>
          </p:cNvPr>
          <p:cNvCxnSpPr>
            <a:cxnSpLocks/>
          </p:cNvCxnSpPr>
          <p:nvPr/>
        </p:nvCxnSpPr>
        <p:spPr>
          <a:xfrm>
            <a:off x="7960647" y="1809946"/>
            <a:ext cx="0" cy="40502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7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91A7B1-0875-F9DD-F64E-522834324D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558" t="22780" r="30525" b="38151"/>
          <a:stretch/>
        </p:blipFill>
        <p:spPr>
          <a:xfrm>
            <a:off x="366583" y="1544607"/>
            <a:ext cx="4880920" cy="42856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DC8C41-8C8D-32F4-EC22-C439EEC3013C}"/>
              </a:ext>
            </a:extLst>
          </p:cNvPr>
          <p:cNvSpPr txBox="1"/>
          <p:nvPr/>
        </p:nvSpPr>
        <p:spPr>
          <a:xfrm>
            <a:off x="446243" y="5830293"/>
            <a:ext cx="5287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Boltovskoy, D., B. Morton, N. Correa, D. Cataldo, C. Damborenea, P.E. Penchaszadeh, and F. Sylvester. 2015. </a:t>
            </a:r>
            <a:r>
              <a:rPr lang="en-US" sz="1100" i="1" dirty="0"/>
              <a:t>Reproductive Output and Seasonality of Limnoperna fortunei</a:t>
            </a:r>
            <a:r>
              <a:rPr lang="en-US" sz="1100" dirty="0"/>
              <a:t>. </a:t>
            </a:r>
            <a:r>
              <a:rPr lang="en-US" sz="1100" i="1" dirty="0"/>
              <a:t>In</a:t>
            </a:r>
            <a:r>
              <a:rPr lang="en-US" sz="1100" dirty="0"/>
              <a:t> </a:t>
            </a:r>
            <a:r>
              <a:rPr lang="en-US" sz="1100" i="1" dirty="0"/>
              <a:t>Limnoperna fortunei</a:t>
            </a:r>
            <a:r>
              <a:rPr lang="en-US" sz="1100" dirty="0"/>
              <a:t>, Invading Nature-Spring Series in Invasion Ecology, 10. pp. 77-103.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41DF1F-E7D9-E1E3-D725-A3FC73B19E21}"/>
              </a:ext>
            </a:extLst>
          </p:cNvPr>
          <p:cNvSpPr txBox="1"/>
          <p:nvPr/>
        </p:nvSpPr>
        <p:spPr>
          <a:xfrm>
            <a:off x="6096000" y="1840789"/>
            <a:ext cx="57295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Widespread in freshwater lakes and rivers (Ricciardi 1998).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 in brackish waters of estuaries (0 - 12‰) (Ricciardi 1998).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Appears introduction via ballast water discharge in estuarine areas, and then once established expands upriver into freshwater habitats.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Timing of reproduction varies; in northern latitudes similar to PNW, one peak during summer months.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F7F289-AB8D-143A-4D2D-3B20AB76BB1C}"/>
              </a:ext>
            </a:extLst>
          </p:cNvPr>
          <p:cNvCxnSpPr>
            <a:cxnSpLocks/>
          </p:cNvCxnSpPr>
          <p:nvPr/>
        </p:nvCxnSpPr>
        <p:spPr>
          <a:xfrm>
            <a:off x="947351" y="444771"/>
            <a:ext cx="10558849" cy="0"/>
          </a:xfrm>
          <a:prstGeom prst="line">
            <a:avLst/>
          </a:prstGeom>
          <a:ln w="28575">
            <a:solidFill>
              <a:srgbClr val="EDC3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4F5486F-D3D4-1049-2AEC-1404F0C3F2BA}"/>
              </a:ext>
            </a:extLst>
          </p:cNvPr>
          <p:cNvSpPr txBox="1"/>
          <p:nvPr/>
        </p:nvSpPr>
        <p:spPr>
          <a:xfrm>
            <a:off x="838200" y="75439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microscopy and </a:t>
            </a:r>
            <a:r>
              <a:rPr lang="en-US" i="1" dirty="0"/>
              <a:t>Limnoperna fortunei</a:t>
            </a:r>
            <a:r>
              <a:rPr lang="en-US" dirty="0"/>
              <a:t>: impacts on monitoring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251C08-6B7D-21F6-7FD5-94A5B1B39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30" y="6452115"/>
            <a:ext cx="1276190" cy="2952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F59BDF-4674-2C0E-1252-7A96BF35E185}"/>
              </a:ext>
            </a:extLst>
          </p:cNvPr>
          <p:cNvSpPr txBox="1"/>
          <p:nvPr/>
        </p:nvSpPr>
        <p:spPr>
          <a:xfrm>
            <a:off x="1908319" y="705733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Limnoperna</a:t>
            </a:r>
            <a:r>
              <a:rPr lang="en-US" sz="2800" dirty="0"/>
              <a:t> is freshwater mussel w/ broad salinity tolerance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B9C892-EA76-26F9-27BF-1573AE267443}"/>
              </a:ext>
            </a:extLst>
          </p:cNvPr>
          <p:cNvCxnSpPr>
            <a:cxnSpLocks/>
          </p:cNvCxnSpPr>
          <p:nvPr/>
        </p:nvCxnSpPr>
        <p:spPr>
          <a:xfrm>
            <a:off x="5876474" y="1886465"/>
            <a:ext cx="0" cy="35093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13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27E45D-D78B-3BAE-FA7C-7FDD97471E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133" t="16526" r="22687" b="28995"/>
          <a:stretch/>
        </p:blipFill>
        <p:spPr>
          <a:xfrm>
            <a:off x="234536" y="1583988"/>
            <a:ext cx="5992239" cy="4719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D05214-8EE3-2091-BC9E-D8D0E02665F3}"/>
              </a:ext>
            </a:extLst>
          </p:cNvPr>
          <p:cNvSpPr txBox="1"/>
          <p:nvPr/>
        </p:nvSpPr>
        <p:spPr>
          <a:xfrm>
            <a:off x="838200" y="75439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microscopy and </a:t>
            </a:r>
            <a:r>
              <a:rPr lang="en-US" i="1" dirty="0"/>
              <a:t>Limnoperna fortunei</a:t>
            </a:r>
            <a:r>
              <a:rPr lang="en-US" dirty="0"/>
              <a:t>: impacts on monitoring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87D56C-554E-3396-7A68-71DD8B4D0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30" y="6452115"/>
            <a:ext cx="1276190" cy="29523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6D52FC-F347-356B-CF0E-B100CD666995}"/>
              </a:ext>
            </a:extLst>
          </p:cNvPr>
          <p:cNvCxnSpPr>
            <a:cxnSpLocks/>
          </p:cNvCxnSpPr>
          <p:nvPr/>
        </p:nvCxnSpPr>
        <p:spPr>
          <a:xfrm>
            <a:off x="947351" y="444771"/>
            <a:ext cx="10558849" cy="0"/>
          </a:xfrm>
          <a:prstGeom prst="line">
            <a:avLst/>
          </a:prstGeom>
          <a:ln w="28575">
            <a:solidFill>
              <a:srgbClr val="EDC3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92B6088-9C4A-8F50-B7BD-E47C7B523B4A}"/>
              </a:ext>
            </a:extLst>
          </p:cNvPr>
          <p:cNvSpPr txBox="1"/>
          <p:nvPr/>
        </p:nvSpPr>
        <p:spPr>
          <a:xfrm>
            <a:off x="182448" y="959446"/>
            <a:ext cx="1197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Limnoperna</a:t>
            </a:r>
            <a:r>
              <a:rPr lang="en-US" sz="2800" dirty="0"/>
              <a:t> veligers present in water column ~9 months/ yr in Río de la Plata </a:t>
            </a:r>
            <a:endParaRPr lang="en-US" sz="28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3040B-8B81-92DA-A52A-BC214B6BF55C}"/>
              </a:ext>
            </a:extLst>
          </p:cNvPr>
          <p:cNvSpPr txBox="1"/>
          <p:nvPr/>
        </p:nvSpPr>
        <p:spPr>
          <a:xfrm>
            <a:off x="6226776" y="1705233"/>
            <a:ext cx="56438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Onset of spawning triggered by rise in water temp above 15-18</a:t>
            </a:r>
            <a:r>
              <a:rPr lang="en-US" baseline="30000" dirty="0"/>
              <a:t>o</a:t>
            </a:r>
            <a:r>
              <a:rPr lang="en-US" dirty="0"/>
              <a:t>C following winter lows,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(Boltovskoy et al. 2015; Cataldo and Boltovskoy 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two stages (straight-hinge and umbonal) are 80% of larvae in water column in Río de la Plata,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(Cataldo and Boltovskoy 2000),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85711C-C2C8-B064-A2BC-45143900CF59}"/>
              </a:ext>
            </a:extLst>
          </p:cNvPr>
          <p:cNvSpPr txBox="1"/>
          <p:nvPr/>
        </p:nvSpPr>
        <p:spPr>
          <a:xfrm>
            <a:off x="234536" y="6236671"/>
            <a:ext cx="62404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Cataldo D.H. and D. Boltovskoy. 2000. Yearly reproductive activity of </a:t>
            </a:r>
            <a:r>
              <a:rPr lang="en-US" sz="1100" i="1" dirty="0"/>
              <a:t>Limnoperna fortunei </a:t>
            </a:r>
            <a:r>
              <a:rPr lang="en-US" sz="1100" dirty="0"/>
              <a:t>(Bivalvia) as inferred from the occurrence of its larvae in the plankton of the lower Parana river and the Río de la Plata estuary (Argentina). </a:t>
            </a:r>
            <a:r>
              <a:rPr lang="en-US" sz="1100" i="1" dirty="0"/>
              <a:t>Aquatic Ecology. </a:t>
            </a:r>
            <a:r>
              <a:rPr lang="en-US" sz="1100" b="1" dirty="0"/>
              <a:t>34</a:t>
            </a:r>
            <a:r>
              <a:rPr lang="en-US" sz="1100" dirty="0"/>
              <a:t>:307-317.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5FAA75-2336-7C07-75E1-E20BC41EFB84}"/>
              </a:ext>
            </a:extLst>
          </p:cNvPr>
          <p:cNvCxnSpPr>
            <a:cxnSpLocks/>
          </p:cNvCxnSpPr>
          <p:nvPr/>
        </p:nvCxnSpPr>
        <p:spPr>
          <a:xfrm>
            <a:off x="6096000" y="1828800"/>
            <a:ext cx="0" cy="26855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04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4111</TotalTime>
  <Words>1553</Words>
  <Application>Microsoft Office PowerPoint</Application>
  <PresentationFormat>Widescreen</PresentationFormat>
  <Paragraphs>188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Aptos Narrow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Wells</dc:creator>
  <cp:lastModifiedBy>Steven Wells</cp:lastModifiedBy>
  <cp:revision>4</cp:revision>
  <dcterms:created xsi:type="dcterms:W3CDTF">2025-05-29T13:48:28Z</dcterms:created>
  <dcterms:modified xsi:type="dcterms:W3CDTF">2025-06-02T22:27:43Z</dcterms:modified>
</cp:coreProperties>
</file>