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4"/>
  </p:sldMasterIdLst>
  <p:notesMasterIdLst>
    <p:notesMasterId r:id="rId24"/>
  </p:notesMasterIdLst>
  <p:handoutMasterIdLst>
    <p:handoutMasterId r:id="rId25"/>
  </p:handoutMasterIdLst>
  <p:sldIdLst>
    <p:sldId id="969" r:id="rId5"/>
    <p:sldId id="1003" r:id="rId6"/>
    <p:sldId id="983" r:id="rId7"/>
    <p:sldId id="1011" r:id="rId8"/>
    <p:sldId id="1016" r:id="rId9"/>
    <p:sldId id="977" r:id="rId10"/>
    <p:sldId id="1014" r:id="rId11"/>
    <p:sldId id="999" r:id="rId12"/>
    <p:sldId id="1013" r:id="rId13"/>
    <p:sldId id="1012" r:id="rId14"/>
    <p:sldId id="996" r:id="rId15"/>
    <p:sldId id="973" r:id="rId16"/>
    <p:sldId id="1006" r:id="rId17"/>
    <p:sldId id="986" r:id="rId18"/>
    <p:sldId id="968" r:id="rId19"/>
    <p:sldId id="980" r:id="rId20"/>
    <p:sldId id="985" r:id="rId21"/>
    <p:sldId id="1004" r:id="rId22"/>
    <p:sldId id="100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25E1E"/>
    <a:srgbClr val="33CC33"/>
    <a:srgbClr val="D3782D"/>
    <a:srgbClr val="99FF66"/>
    <a:srgbClr val="FFFF99"/>
    <a:srgbClr val="B7E02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8" autoAdjust="0"/>
    <p:restoredTop sz="83221" autoAdjust="0"/>
  </p:normalViewPr>
  <p:slideViewPr>
    <p:cSldViewPr>
      <p:cViewPr varScale="1">
        <p:scale>
          <a:sx n="105" d="100"/>
          <a:sy n="105" d="100"/>
        </p:scale>
        <p:origin x="18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Phillips" userId="831c1dc7-6565-4f18-961c-bccd38aae5b9" providerId="ADAL" clId="{BF0C3DDB-3D22-47B7-A723-DE825ACF6453}"/>
    <pc:docChg chg="undo custSel addSld delSld modSld sldOrd">
      <pc:chgData name="Stephen Phillips" userId="831c1dc7-6565-4f18-961c-bccd38aae5b9" providerId="ADAL" clId="{BF0C3DDB-3D22-47B7-A723-DE825ACF6453}" dt="2024-12-06T06:07:49.970" v="854" actId="12"/>
      <pc:docMkLst>
        <pc:docMk/>
      </pc:docMkLst>
      <pc:sldChg chg="modSp">
        <pc:chgData name="Stephen Phillips" userId="831c1dc7-6565-4f18-961c-bccd38aae5b9" providerId="ADAL" clId="{BF0C3DDB-3D22-47B7-A723-DE825ACF6453}" dt="2024-12-06T05:07:42.743" v="45" actId="20577"/>
        <pc:sldMkLst>
          <pc:docMk/>
          <pc:sldMk cId="0" sldId="969"/>
        </pc:sldMkLst>
        <pc:spChg chg="mod">
          <ac:chgData name="Stephen Phillips" userId="831c1dc7-6565-4f18-961c-bccd38aae5b9" providerId="ADAL" clId="{BF0C3DDB-3D22-47B7-A723-DE825ACF6453}" dt="2024-12-06T05:04:24.573" v="34" actId="20577"/>
          <ac:spMkLst>
            <pc:docMk/>
            <pc:sldMk cId="0" sldId="969"/>
            <ac:spMk id="5125" creationId="{93F8285A-D82E-4AD2-A3DB-976375B9DD96}"/>
          </ac:spMkLst>
        </pc:spChg>
        <pc:spChg chg="mod">
          <ac:chgData name="Stephen Phillips" userId="831c1dc7-6565-4f18-961c-bccd38aae5b9" providerId="ADAL" clId="{BF0C3DDB-3D22-47B7-A723-DE825ACF6453}" dt="2024-12-06T05:07:42.743" v="45" actId="20577"/>
          <ac:spMkLst>
            <pc:docMk/>
            <pc:sldMk cId="0" sldId="969"/>
            <ac:spMk id="5129" creationId="{88ADE028-BBCA-4299-97BE-F0FB1E031423}"/>
          </ac:spMkLst>
        </pc:spChg>
      </pc:sldChg>
      <pc:sldChg chg="modSp">
        <pc:chgData name="Stephen Phillips" userId="831c1dc7-6565-4f18-961c-bccd38aae5b9" providerId="ADAL" clId="{BF0C3DDB-3D22-47B7-A723-DE825ACF6453}" dt="2024-12-06T06:02:28.490" v="697" actId="20577"/>
        <pc:sldMkLst>
          <pc:docMk/>
          <pc:sldMk cId="2686234931" sldId="977"/>
        </pc:sldMkLst>
        <pc:spChg chg="mod">
          <ac:chgData name="Stephen Phillips" userId="831c1dc7-6565-4f18-961c-bccd38aae5b9" providerId="ADAL" clId="{BF0C3DDB-3D22-47B7-A723-DE825ACF6453}" dt="2024-12-06T06:02:28.490" v="697" actId="20577"/>
          <ac:spMkLst>
            <pc:docMk/>
            <pc:sldMk cId="2686234931" sldId="977"/>
            <ac:spMk id="5" creationId="{00000000-0000-0000-0000-000000000000}"/>
          </ac:spMkLst>
        </pc:spChg>
      </pc:sldChg>
      <pc:sldChg chg="modSp">
        <pc:chgData name="Stephen Phillips" userId="831c1dc7-6565-4f18-961c-bccd38aae5b9" providerId="ADAL" clId="{BF0C3DDB-3D22-47B7-A723-DE825ACF6453}" dt="2024-12-06T05:40:32.267" v="394" actId="400"/>
        <pc:sldMkLst>
          <pc:docMk/>
          <pc:sldMk cId="3973198283" sldId="980"/>
        </pc:sldMkLst>
        <pc:spChg chg="mod">
          <ac:chgData name="Stephen Phillips" userId="831c1dc7-6565-4f18-961c-bccd38aae5b9" providerId="ADAL" clId="{BF0C3DDB-3D22-47B7-A723-DE825ACF6453}" dt="2024-12-06T05:40:32.267" v="394" actId="400"/>
          <ac:spMkLst>
            <pc:docMk/>
            <pc:sldMk cId="3973198283" sldId="980"/>
            <ac:spMk id="3" creationId="{B33618E2-5236-4636-AC17-3368B4763C0F}"/>
          </ac:spMkLst>
        </pc:spChg>
      </pc:sldChg>
      <pc:sldChg chg="modSp">
        <pc:chgData name="Stephen Phillips" userId="831c1dc7-6565-4f18-961c-bccd38aae5b9" providerId="ADAL" clId="{BF0C3DDB-3D22-47B7-A723-DE825ACF6453}" dt="2024-12-06T05:43:23.890" v="488" actId="13926"/>
        <pc:sldMkLst>
          <pc:docMk/>
          <pc:sldMk cId="3300687874" sldId="983"/>
        </pc:sldMkLst>
        <pc:spChg chg="mod">
          <ac:chgData name="Stephen Phillips" userId="831c1dc7-6565-4f18-961c-bccd38aae5b9" providerId="ADAL" clId="{BF0C3DDB-3D22-47B7-A723-DE825ACF6453}" dt="2024-12-06T05:43:23.890" v="488" actId="13926"/>
          <ac:spMkLst>
            <pc:docMk/>
            <pc:sldMk cId="3300687874" sldId="983"/>
            <ac:spMk id="5" creationId="{00000000-0000-0000-0000-000000000000}"/>
          </ac:spMkLst>
        </pc:spChg>
      </pc:sldChg>
      <pc:sldChg chg="modSp">
        <pc:chgData name="Stephen Phillips" userId="831c1dc7-6565-4f18-961c-bccd38aae5b9" providerId="ADAL" clId="{BF0C3DDB-3D22-47B7-A723-DE825ACF6453}" dt="2024-12-06T05:38:41.757" v="393" actId="400"/>
        <pc:sldMkLst>
          <pc:docMk/>
          <pc:sldMk cId="519314272" sldId="985"/>
        </pc:sldMkLst>
        <pc:spChg chg="mod">
          <ac:chgData name="Stephen Phillips" userId="831c1dc7-6565-4f18-961c-bccd38aae5b9" providerId="ADAL" clId="{BF0C3DDB-3D22-47B7-A723-DE825ACF6453}" dt="2024-12-06T05:38:41.757" v="393" actId="400"/>
          <ac:spMkLst>
            <pc:docMk/>
            <pc:sldMk cId="519314272" sldId="985"/>
            <ac:spMk id="5" creationId="{00000000-0000-0000-0000-000000000000}"/>
          </ac:spMkLst>
        </pc:spChg>
      </pc:sldChg>
      <pc:sldChg chg="modSp">
        <pc:chgData name="Stephen Phillips" userId="831c1dc7-6565-4f18-961c-bccd38aae5b9" providerId="ADAL" clId="{BF0C3DDB-3D22-47B7-A723-DE825ACF6453}" dt="2024-12-06T05:11:29.347" v="123" actId="207"/>
        <pc:sldMkLst>
          <pc:docMk/>
          <pc:sldMk cId="2386519018" sldId="1003"/>
        </pc:sldMkLst>
        <pc:spChg chg="mod">
          <ac:chgData name="Stephen Phillips" userId="831c1dc7-6565-4f18-961c-bccd38aae5b9" providerId="ADAL" clId="{BF0C3DDB-3D22-47B7-A723-DE825ACF6453}" dt="2024-12-06T05:11:29.347" v="123" actId="207"/>
          <ac:spMkLst>
            <pc:docMk/>
            <pc:sldMk cId="2386519018" sldId="1003"/>
            <ac:spMk id="2" creationId="{D0EE8F3F-3DBC-4694-867A-0C3EE662FC81}"/>
          </ac:spMkLst>
        </pc:spChg>
      </pc:sldChg>
      <pc:sldChg chg="modSp">
        <pc:chgData name="Stephen Phillips" userId="831c1dc7-6565-4f18-961c-bccd38aae5b9" providerId="ADAL" clId="{BF0C3DDB-3D22-47B7-A723-DE825ACF6453}" dt="2024-12-06T05:38:35.011" v="392" actId="400"/>
        <pc:sldMkLst>
          <pc:docMk/>
          <pc:sldMk cId="4296103" sldId="1004"/>
        </pc:sldMkLst>
        <pc:spChg chg="mod">
          <ac:chgData name="Stephen Phillips" userId="831c1dc7-6565-4f18-961c-bccd38aae5b9" providerId="ADAL" clId="{BF0C3DDB-3D22-47B7-A723-DE825ACF6453}" dt="2024-12-06T05:38:35.011" v="392" actId="400"/>
          <ac:spMkLst>
            <pc:docMk/>
            <pc:sldMk cId="4296103" sldId="1004"/>
            <ac:spMk id="5" creationId="{00000000-0000-0000-0000-000000000000}"/>
          </ac:spMkLst>
        </pc:spChg>
      </pc:sldChg>
      <pc:sldChg chg="ord">
        <pc:chgData name="Stephen Phillips" userId="831c1dc7-6565-4f18-961c-bccd38aae5b9" providerId="ADAL" clId="{BF0C3DDB-3D22-47B7-A723-DE825ACF6453}" dt="2024-12-06T06:06:24.482" v="741"/>
        <pc:sldMkLst>
          <pc:docMk/>
          <pc:sldMk cId="1134887234" sldId="1011"/>
        </pc:sldMkLst>
      </pc:sldChg>
      <pc:sldChg chg="modSp">
        <pc:chgData name="Stephen Phillips" userId="831c1dc7-6565-4f18-961c-bccd38aae5b9" providerId="ADAL" clId="{BF0C3DDB-3D22-47B7-A723-DE825ACF6453}" dt="2024-12-06T05:42:19.425" v="426" actId="207"/>
        <pc:sldMkLst>
          <pc:docMk/>
          <pc:sldMk cId="2949167808" sldId="1012"/>
        </pc:sldMkLst>
        <pc:spChg chg="mod">
          <ac:chgData name="Stephen Phillips" userId="831c1dc7-6565-4f18-961c-bccd38aae5b9" providerId="ADAL" clId="{BF0C3DDB-3D22-47B7-A723-DE825ACF6453}" dt="2024-12-06T05:42:19.425" v="426" actId="207"/>
          <ac:spMkLst>
            <pc:docMk/>
            <pc:sldMk cId="2949167808" sldId="1012"/>
            <ac:spMk id="7" creationId="{E914996F-ACE3-410D-A9B7-9E2B31AFBED2}"/>
          </ac:spMkLst>
        </pc:spChg>
      </pc:sldChg>
      <pc:sldChg chg="modSp add">
        <pc:chgData name="Stephen Phillips" userId="831c1dc7-6565-4f18-961c-bccd38aae5b9" providerId="ADAL" clId="{BF0C3DDB-3D22-47B7-A723-DE825ACF6453}" dt="2024-12-06T05:57:43.988" v="654" actId="20577"/>
        <pc:sldMkLst>
          <pc:docMk/>
          <pc:sldMk cId="630546942" sldId="1014"/>
        </pc:sldMkLst>
        <pc:spChg chg="mod">
          <ac:chgData name="Stephen Phillips" userId="831c1dc7-6565-4f18-961c-bccd38aae5b9" providerId="ADAL" clId="{BF0C3DDB-3D22-47B7-A723-DE825ACF6453}" dt="2024-12-06T05:57:43.988" v="654" actId="20577"/>
          <ac:spMkLst>
            <pc:docMk/>
            <pc:sldMk cId="630546942" sldId="1014"/>
            <ac:spMk id="5" creationId="{00000000-0000-0000-0000-000000000000}"/>
          </ac:spMkLst>
        </pc:spChg>
      </pc:sldChg>
      <pc:sldChg chg="modSp add">
        <pc:chgData name="Stephen Phillips" userId="831c1dc7-6565-4f18-961c-bccd38aae5b9" providerId="ADAL" clId="{BF0C3DDB-3D22-47B7-A723-DE825ACF6453}" dt="2024-12-06T06:07:49.970" v="854" actId="12"/>
        <pc:sldMkLst>
          <pc:docMk/>
          <pc:sldMk cId="2889809712" sldId="1016"/>
        </pc:sldMkLst>
        <pc:spChg chg="mod">
          <ac:chgData name="Stephen Phillips" userId="831c1dc7-6565-4f18-961c-bccd38aae5b9" providerId="ADAL" clId="{BF0C3DDB-3D22-47B7-A723-DE825ACF6453}" dt="2024-12-06T06:07:49.970" v="854" actId="12"/>
          <ac:spMkLst>
            <pc:docMk/>
            <pc:sldMk cId="2889809712" sldId="1016"/>
            <ac:spMk id="5" creationId="{00000000-0000-0000-0000-000000000000}"/>
          </ac:spMkLst>
        </pc:spChg>
      </pc:sldChg>
    </pc:docChg>
  </pc:docChgLst>
  <pc:docChgLst>
    <pc:chgData name="Stephen Phillips" userId="831c1dc7-6565-4f18-961c-bccd38aae5b9" providerId="ADAL" clId="{57034691-C03B-4EA4-82B6-694696DF27C2}"/>
    <pc:docChg chg="undo custSel addSld delSld modSld sldOrd">
      <pc:chgData name="Stephen Phillips" userId="831c1dc7-6565-4f18-961c-bccd38aae5b9" providerId="ADAL" clId="{57034691-C03B-4EA4-82B6-694696DF27C2}" dt="2024-12-09T17:24:20.132" v="1452" actId="313"/>
      <pc:docMkLst>
        <pc:docMk/>
      </pc:docMkLst>
      <pc:sldChg chg="modSp">
        <pc:chgData name="Stephen Phillips" userId="831c1dc7-6565-4f18-961c-bccd38aae5b9" providerId="ADAL" clId="{57034691-C03B-4EA4-82B6-694696DF27C2}" dt="2024-12-09T01:09:46.508" v="922" actId="5793"/>
        <pc:sldMkLst>
          <pc:docMk/>
          <pc:sldMk cId="0" sldId="969"/>
        </pc:sldMkLst>
        <pc:spChg chg="mod">
          <ac:chgData name="Stephen Phillips" userId="831c1dc7-6565-4f18-961c-bccd38aae5b9" providerId="ADAL" clId="{57034691-C03B-4EA4-82B6-694696DF27C2}" dt="2024-12-09T01:09:46.508" v="922" actId="5793"/>
          <ac:spMkLst>
            <pc:docMk/>
            <pc:sldMk cId="0" sldId="969"/>
            <ac:spMk id="5129" creationId="{88ADE028-BBCA-4299-97BE-F0FB1E031423}"/>
          </ac:spMkLst>
        </pc:spChg>
      </pc:sldChg>
      <pc:sldChg chg="delSp modSp delAnim">
        <pc:chgData name="Stephen Phillips" userId="831c1dc7-6565-4f18-961c-bccd38aae5b9" providerId="ADAL" clId="{57034691-C03B-4EA4-82B6-694696DF27C2}" dt="2024-12-09T17:22:49.445" v="1450" actId="20577"/>
        <pc:sldMkLst>
          <pc:docMk/>
          <pc:sldMk cId="2570560110" sldId="973"/>
        </pc:sldMkLst>
        <pc:spChg chg="del">
          <ac:chgData name="Stephen Phillips" userId="831c1dc7-6565-4f18-961c-bccd38aae5b9" providerId="ADAL" clId="{57034691-C03B-4EA4-82B6-694696DF27C2}" dt="2024-12-06T20:51:05.888" v="343" actId="478"/>
          <ac:spMkLst>
            <pc:docMk/>
            <pc:sldMk cId="2570560110" sldId="973"/>
            <ac:spMk id="2" creationId="{5CA125C7-3CD5-4084-943E-E7F023FDD13D}"/>
          </ac:spMkLst>
        </pc:spChg>
        <pc:spChg chg="mod">
          <ac:chgData name="Stephen Phillips" userId="831c1dc7-6565-4f18-961c-bccd38aae5b9" providerId="ADAL" clId="{57034691-C03B-4EA4-82B6-694696DF27C2}" dt="2024-12-09T17:22:49.445" v="1450" actId="20577"/>
          <ac:spMkLst>
            <pc:docMk/>
            <pc:sldMk cId="2570560110" sldId="973"/>
            <ac:spMk id="5" creationId="{00000000-0000-0000-0000-000000000000}"/>
          </ac:spMkLst>
        </pc:spChg>
      </pc:sldChg>
      <pc:sldChg chg="modSp">
        <pc:chgData name="Stephen Phillips" userId="831c1dc7-6565-4f18-961c-bccd38aae5b9" providerId="ADAL" clId="{57034691-C03B-4EA4-82B6-694696DF27C2}" dt="2024-12-09T17:14:00.530" v="1314" actId="20577"/>
        <pc:sldMkLst>
          <pc:docMk/>
          <pc:sldMk cId="2686234931" sldId="977"/>
        </pc:sldMkLst>
        <pc:spChg chg="mod">
          <ac:chgData name="Stephen Phillips" userId="831c1dc7-6565-4f18-961c-bccd38aae5b9" providerId="ADAL" clId="{57034691-C03B-4EA4-82B6-694696DF27C2}" dt="2024-12-09T17:14:00.530" v="1314" actId="20577"/>
          <ac:spMkLst>
            <pc:docMk/>
            <pc:sldMk cId="2686234931" sldId="977"/>
            <ac:spMk id="5" creationId="{00000000-0000-0000-0000-000000000000}"/>
          </ac:spMkLst>
        </pc:spChg>
      </pc:sldChg>
      <pc:sldChg chg="ord">
        <pc:chgData name="Stephen Phillips" userId="831c1dc7-6565-4f18-961c-bccd38aae5b9" providerId="ADAL" clId="{57034691-C03B-4EA4-82B6-694696DF27C2}" dt="2024-12-07T03:20:00.732" v="853"/>
        <pc:sldMkLst>
          <pc:docMk/>
          <pc:sldMk cId="3973198283" sldId="980"/>
        </pc:sldMkLst>
      </pc:sldChg>
      <pc:sldChg chg="modSp modNotesTx">
        <pc:chgData name="Stephen Phillips" userId="831c1dc7-6565-4f18-961c-bccd38aae5b9" providerId="ADAL" clId="{57034691-C03B-4EA4-82B6-694696DF27C2}" dt="2024-12-09T17:24:20.132" v="1452" actId="313"/>
        <pc:sldMkLst>
          <pc:docMk/>
          <pc:sldMk cId="3300687874" sldId="983"/>
        </pc:sldMkLst>
        <pc:spChg chg="mod">
          <ac:chgData name="Stephen Phillips" userId="831c1dc7-6565-4f18-961c-bccd38aae5b9" providerId="ADAL" clId="{57034691-C03B-4EA4-82B6-694696DF27C2}" dt="2024-12-06T20:05:15.907" v="28" actId="20577"/>
          <ac:spMkLst>
            <pc:docMk/>
            <pc:sldMk cId="3300687874" sldId="983"/>
            <ac:spMk id="5" creationId="{00000000-0000-0000-0000-000000000000}"/>
          </ac:spMkLst>
        </pc:spChg>
      </pc:sldChg>
      <pc:sldChg chg="ord">
        <pc:chgData name="Stephen Phillips" userId="831c1dc7-6565-4f18-961c-bccd38aae5b9" providerId="ADAL" clId="{57034691-C03B-4EA4-82B6-694696DF27C2}" dt="2024-12-07T03:19:56.867" v="852"/>
        <pc:sldMkLst>
          <pc:docMk/>
          <pc:sldMk cId="519314272" sldId="985"/>
        </pc:sldMkLst>
      </pc:sldChg>
      <pc:sldChg chg="modSp">
        <pc:chgData name="Stephen Phillips" userId="831c1dc7-6565-4f18-961c-bccd38aae5b9" providerId="ADAL" clId="{57034691-C03B-4EA4-82B6-694696DF27C2}" dt="2024-12-09T02:32:38.669" v="1155" actId="20577"/>
        <pc:sldMkLst>
          <pc:docMk/>
          <pc:sldMk cId="1622785253" sldId="986"/>
        </pc:sldMkLst>
        <pc:spChg chg="mod">
          <ac:chgData name="Stephen Phillips" userId="831c1dc7-6565-4f18-961c-bccd38aae5b9" providerId="ADAL" clId="{57034691-C03B-4EA4-82B6-694696DF27C2}" dt="2024-12-09T02:32:38.669" v="1155" actId="20577"/>
          <ac:spMkLst>
            <pc:docMk/>
            <pc:sldMk cId="1622785253" sldId="986"/>
            <ac:spMk id="5" creationId="{00000000-0000-0000-0000-000000000000}"/>
          </ac:spMkLst>
        </pc:spChg>
      </pc:sldChg>
      <pc:sldChg chg="modSp">
        <pc:chgData name="Stephen Phillips" userId="831c1dc7-6565-4f18-961c-bccd38aae5b9" providerId="ADAL" clId="{57034691-C03B-4EA4-82B6-694696DF27C2}" dt="2024-12-07T04:43:59.709" v="909" actId="27636"/>
        <pc:sldMkLst>
          <pc:docMk/>
          <pc:sldMk cId="1572435402" sldId="996"/>
        </pc:sldMkLst>
        <pc:spChg chg="mod">
          <ac:chgData name="Stephen Phillips" userId="831c1dc7-6565-4f18-961c-bccd38aae5b9" providerId="ADAL" clId="{57034691-C03B-4EA4-82B6-694696DF27C2}" dt="2024-12-07T04:43:59.709" v="909" actId="27636"/>
          <ac:spMkLst>
            <pc:docMk/>
            <pc:sldMk cId="1572435402" sldId="996"/>
            <ac:spMk id="3" creationId="{C9C154FA-7F9E-4456-B8F6-BF3C4E16737F}"/>
          </ac:spMkLst>
        </pc:spChg>
      </pc:sldChg>
      <pc:sldChg chg="addSp delSp modSp">
        <pc:chgData name="Stephen Phillips" userId="831c1dc7-6565-4f18-961c-bccd38aae5b9" providerId="ADAL" clId="{57034691-C03B-4EA4-82B6-694696DF27C2}" dt="2024-12-09T03:00:55.109" v="1224" actId="5793"/>
        <pc:sldMkLst>
          <pc:docMk/>
          <pc:sldMk cId="261270373" sldId="999"/>
        </pc:sldMkLst>
        <pc:spChg chg="mod">
          <ac:chgData name="Stephen Phillips" userId="831c1dc7-6565-4f18-961c-bccd38aae5b9" providerId="ADAL" clId="{57034691-C03B-4EA4-82B6-694696DF27C2}" dt="2024-12-09T03:00:55.109" v="1224" actId="5793"/>
          <ac:spMkLst>
            <pc:docMk/>
            <pc:sldMk cId="261270373" sldId="999"/>
            <ac:spMk id="7" creationId="{E914996F-ACE3-410D-A9B7-9E2B31AFBED2}"/>
          </ac:spMkLst>
        </pc:spChg>
        <pc:picChg chg="del">
          <ac:chgData name="Stephen Phillips" userId="831c1dc7-6565-4f18-961c-bccd38aae5b9" providerId="ADAL" clId="{57034691-C03B-4EA4-82B6-694696DF27C2}" dt="2024-12-06T21:25:16.224" v="457" actId="478"/>
          <ac:picMkLst>
            <pc:docMk/>
            <pc:sldMk cId="261270373" sldId="999"/>
            <ac:picMk id="5" creationId="{914D9BFA-E70D-46B0-A2CC-A7FA7B06AD44}"/>
          </ac:picMkLst>
        </pc:picChg>
        <pc:picChg chg="add mod">
          <ac:chgData name="Stephen Phillips" userId="831c1dc7-6565-4f18-961c-bccd38aae5b9" providerId="ADAL" clId="{57034691-C03B-4EA4-82B6-694696DF27C2}" dt="2024-12-07T04:15:56.267" v="879" actId="14100"/>
          <ac:picMkLst>
            <pc:docMk/>
            <pc:sldMk cId="261270373" sldId="999"/>
            <ac:picMk id="6" creationId="{C4DA05B9-2750-4B80-8582-8FD6508ACE82}"/>
          </ac:picMkLst>
        </pc:picChg>
      </pc:sldChg>
      <pc:sldChg chg="modSp">
        <pc:chgData name="Stephen Phillips" userId="831c1dc7-6565-4f18-961c-bccd38aae5b9" providerId="ADAL" clId="{57034691-C03B-4EA4-82B6-694696DF27C2}" dt="2024-12-06T21:17:17.876" v="400" actId="20577"/>
        <pc:sldMkLst>
          <pc:docMk/>
          <pc:sldMk cId="2386519018" sldId="1003"/>
        </pc:sldMkLst>
        <pc:spChg chg="mod">
          <ac:chgData name="Stephen Phillips" userId="831c1dc7-6565-4f18-961c-bccd38aae5b9" providerId="ADAL" clId="{57034691-C03B-4EA4-82B6-694696DF27C2}" dt="2024-12-06T21:17:17.876" v="400" actId="20577"/>
          <ac:spMkLst>
            <pc:docMk/>
            <pc:sldMk cId="2386519018" sldId="1003"/>
            <ac:spMk id="2" creationId="{D0EE8F3F-3DBC-4694-867A-0C3EE662FC81}"/>
          </ac:spMkLst>
        </pc:spChg>
      </pc:sldChg>
      <pc:sldChg chg="ord">
        <pc:chgData name="Stephen Phillips" userId="831c1dc7-6565-4f18-961c-bccd38aae5b9" providerId="ADAL" clId="{57034691-C03B-4EA4-82B6-694696DF27C2}" dt="2024-12-07T03:19:36.271" v="851"/>
        <pc:sldMkLst>
          <pc:docMk/>
          <pc:sldMk cId="4296103" sldId="1004"/>
        </pc:sldMkLst>
      </pc:sldChg>
      <pc:sldChg chg="modSp">
        <pc:chgData name="Stephen Phillips" userId="831c1dc7-6565-4f18-961c-bccd38aae5b9" providerId="ADAL" clId="{57034691-C03B-4EA4-82B6-694696DF27C2}" dt="2024-12-07T04:47:14.789" v="915" actId="1076"/>
        <pc:sldMkLst>
          <pc:docMk/>
          <pc:sldMk cId="1540346105" sldId="1006"/>
        </pc:sldMkLst>
        <pc:spChg chg="mod">
          <ac:chgData name="Stephen Phillips" userId="831c1dc7-6565-4f18-961c-bccd38aae5b9" providerId="ADAL" clId="{57034691-C03B-4EA4-82B6-694696DF27C2}" dt="2024-12-07T04:46:35.516" v="912" actId="255"/>
          <ac:spMkLst>
            <pc:docMk/>
            <pc:sldMk cId="1540346105" sldId="1006"/>
            <ac:spMk id="5" creationId="{00000000-0000-0000-0000-000000000000}"/>
          </ac:spMkLst>
        </pc:spChg>
        <pc:picChg chg="mod">
          <ac:chgData name="Stephen Phillips" userId="831c1dc7-6565-4f18-961c-bccd38aae5b9" providerId="ADAL" clId="{57034691-C03B-4EA4-82B6-694696DF27C2}" dt="2024-12-07T04:47:14.789" v="915" actId="1076"/>
          <ac:picMkLst>
            <pc:docMk/>
            <pc:sldMk cId="1540346105" sldId="1006"/>
            <ac:picMk id="4" creationId="{2815276C-4370-404C-B800-B68E2DA60BA8}"/>
          </ac:picMkLst>
        </pc:picChg>
      </pc:sldChg>
      <pc:sldChg chg="modSp">
        <pc:chgData name="Stephen Phillips" userId="831c1dc7-6565-4f18-961c-bccd38aae5b9" providerId="ADAL" clId="{57034691-C03B-4EA4-82B6-694696DF27C2}" dt="2024-12-09T17:10:55.706" v="1225" actId="115"/>
        <pc:sldMkLst>
          <pc:docMk/>
          <pc:sldMk cId="1134887234" sldId="1011"/>
        </pc:sldMkLst>
        <pc:spChg chg="mod">
          <ac:chgData name="Stephen Phillips" userId="831c1dc7-6565-4f18-961c-bccd38aae5b9" providerId="ADAL" clId="{57034691-C03B-4EA4-82B6-694696DF27C2}" dt="2024-12-09T17:10:55.706" v="1225" actId="115"/>
          <ac:spMkLst>
            <pc:docMk/>
            <pc:sldMk cId="1134887234" sldId="1011"/>
            <ac:spMk id="5" creationId="{00000000-0000-0000-0000-000000000000}"/>
          </ac:spMkLst>
        </pc:spChg>
      </pc:sldChg>
      <pc:sldChg chg="modSp">
        <pc:chgData name="Stephen Phillips" userId="831c1dc7-6565-4f18-961c-bccd38aae5b9" providerId="ADAL" clId="{57034691-C03B-4EA4-82B6-694696DF27C2}" dt="2024-12-09T02:59:32.351" v="1191" actId="114"/>
        <pc:sldMkLst>
          <pc:docMk/>
          <pc:sldMk cId="2949167808" sldId="1012"/>
        </pc:sldMkLst>
        <pc:spChg chg="mod">
          <ac:chgData name="Stephen Phillips" userId="831c1dc7-6565-4f18-961c-bccd38aae5b9" providerId="ADAL" clId="{57034691-C03B-4EA4-82B6-694696DF27C2}" dt="2024-12-09T02:59:32.351" v="1191" actId="114"/>
          <ac:spMkLst>
            <pc:docMk/>
            <pc:sldMk cId="2949167808" sldId="1012"/>
            <ac:spMk id="7" creationId="{E914996F-ACE3-410D-A9B7-9E2B31AFBED2}"/>
          </ac:spMkLst>
        </pc:spChg>
      </pc:sldChg>
      <pc:sldChg chg="modSp">
        <pc:chgData name="Stephen Phillips" userId="831c1dc7-6565-4f18-961c-bccd38aae5b9" providerId="ADAL" clId="{57034691-C03B-4EA4-82B6-694696DF27C2}" dt="2024-12-09T02:59:53.383" v="1204" actId="20577"/>
        <pc:sldMkLst>
          <pc:docMk/>
          <pc:sldMk cId="910692421" sldId="1013"/>
        </pc:sldMkLst>
        <pc:spChg chg="mod">
          <ac:chgData name="Stephen Phillips" userId="831c1dc7-6565-4f18-961c-bccd38aae5b9" providerId="ADAL" clId="{57034691-C03B-4EA4-82B6-694696DF27C2}" dt="2024-12-09T02:59:53.383" v="1204" actId="20577"/>
          <ac:spMkLst>
            <pc:docMk/>
            <pc:sldMk cId="910692421" sldId="1013"/>
            <ac:spMk id="7" creationId="{E914996F-ACE3-410D-A9B7-9E2B31AFBED2}"/>
          </ac:spMkLst>
        </pc:spChg>
      </pc:sldChg>
      <pc:sldChg chg="modSp">
        <pc:chgData name="Stephen Phillips" userId="831c1dc7-6565-4f18-961c-bccd38aae5b9" providerId="ADAL" clId="{57034691-C03B-4EA4-82B6-694696DF27C2}" dt="2024-12-09T01:57:31.898" v="1058" actId="20577"/>
        <pc:sldMkLst>
          <pc:docMk/>
          <pc:sldMk cId="630546942" sldId="1014"/>
        </pc:sldMkLst>
        <pc:spChg chg="mod">
          <ac:chgData name="Stephen Phillips" userId="831c1dc7-6565-4f18-961c-bccd38aae5b9" providerId="ADAL" clId="{57034691-C03B-4EA4-82B6-694696DF27C2}" dt="2024-12-09T01:57:31.898" v="1058" actId="20577"/>
          <ac:spMkLst>
            <pc:docMk/>
            <pc:sldMk cId="630546942" sldId="1014"/>
            <ac:spMk id="5" creationId="{00000000-0000-0000-0000-000000000000}"/>
          </ac:spMkLst>
        </pc:spChg>
      </pc:sldChg>
      <pc:sldChg chg="modSp">
        <pc:chgData name="Stephen Phillips" userId="831c1dc7-6565-4f18-961c-bccd38aae5b9" providerId="ADAL" clId="{57034691-C03B-4EA4-82B6-694696DF27C2}" dt="2024-12-09T02:41:07.200" v="1158" actId="20577"/>
        <pc:sldMkLst>
          <pc:docMk/>
          <pc:sldMk cId="2889809712" sldId="1016"/>
        </pc:sldMkLst>
        <pc:spChg chg="mod">
          <ac:chgData name="Stephen Phillips" userId="831c1dc7-6565-4f18-961c-bccd38aae5b9" providerId="ADAL" clId="{57034691-C03B-4EA4-82B6-694696DF27C2}" dt="2024-12-09T02:41:07.200" v="1158" actId="20577"/>
          <ac:spMkLst>
            <pc:docMk/>
            <pc:sldMk cId="2889809712" sldId="1016"/>
            <ac:spMk id="5" creationId="{00000000-0000-0000-0000-000000000000}"/>
          </ac:spMkLst>
        </pc:spChg>
      </pc:sldChg>
      <pc:sldChg chg="addSp delSp modSp add del">
        <pc:chgData name="Stephen Phillips" userId="831c1dc7-6565-4f18-961c-bccd38aae5b9" providerId="ADAL" clId="{57034691-C03B-4EA4-82B6-694696DF27C2}" dt="2024-12-09T17:23:42.171" v="1451" actId="2696"/>
        <pc:sldMkLst>
          <pc:docMk/>
          <pc:sldMk cId="4262512745" sldId="1017"/>
        </pc:sldMkLst>
        <pc:picChg chg="add mod">
          <ac:chgData name="Stephen Phillips" userId="831c1dc7-6565-4f18-961c-bccd38aae5b9" providerId="ADAL" clId="{57034691-C03B-4EA4-82B6-694696DF27C2}" dt="2024-12-06T20:58:23.237" v="367" actId="14100"/>
          <ac:picMkLst>
            <pc:docMk/>
            <pc:sldMk cId="4262512745" sldId="1017"/>
            <ac:picMk id="5" creationId="{0CC5FFB0-2933-9888-90FE-2C552FB79C9F}"/>
          </ac:picMkLst>
        </pc:picChg>
        <pc:picChg chg="del">
          <ac:chgData name="Stephen Phillips" userId="831c1dc7-6565-4f18-961c-bccd38aae5b9" providerId="ADAL" clId="{57034691-C03B-4EA4-82B6-694696DF27C2}" dt="2024-12-06T20:57:54.132" v="361" actId="478"/>
          <ac:picMkLst>
            <pc:docMk/>
            <pc:sldMk cId="4262512745" sldId="1017"/>
            <ac:picMk id="1026" creationId="{397154F0-D249-4FDA-B99E-D9877266E9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CAD2FA-66F1-4507-9384-A730261898C4}" type="datetimeFigureOut">
              <a:rPr lang="en-US" smtClean="0"/>
              <a:pPr/>
              <a:t>12/9/2024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39E7EC-556A-43A6-9270-B7EC08056E57}" type="slidenum">
              <a:rPr lang="en-US" smtClean="0"/>
              <a:pPr/>
              <a:t>‹#›</a:t>
            </a:fld>
            <a:endParaRPr lang="en-US" dirty="0"/>
          </a:p>
        </p:txBody>
      </p:sp>
    </p:spTree>
    <p:extLst>
      <p:ext uri="{BB962C8B-B14F-4D97-AF65-F5344CB8AC3E}">
        <p14:creationId xmlns:p14="http://schemas.microsoft.com/office/powerpoint/2010/main" val="3608741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8CDF5A-1924-4056-8C9F-7BC767BF4575}" type="datetimeFigureOut">
              <a:rPr lang="en-US" smtClean="0"/>
              <a:pPr/>
              <a:t>12/9/2024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2D7F30-3418-41AA-B26E-6F896356C678}" type="slidenum">
              <a:rPr lang="en-US" smtClean="0"/>
              <a:pPr/>
              <a:t>‹#›</a:t>
            </a:fld>
            <a:endParaRPr lang="en-US" dirty="0"/>
          </a:p>
        </p:txBody>
      </p:sp>
    </p:spTree>
    <p:extLst>
      <p:ext uri="{BB962C8B-B14F-4D97-AF65-F5344CB8AC3E}">
        <p14:creationId xmlns:p14="http://schemas.microsoft.com/office/powerpoint/2010/main" val="382856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klahoman.com/story/news/state/2024/10/10/oklahoma-texas-reach-agreement-on-red-river-boundary-in-10m-deal/7557084900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B46D929-4C6F-45C3-A1FA-FE955AF3C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32B90E62-7CF5-4C40-8168-015A6A7E50A2}" type="slidenum">
              <a:rPr lang="en-US" altLang="en-US" smtClean="0">
                <a:latin typeface="Times New Roman" panose="02020603050405020304" pitchFamily="18" charset="0"/>
              </a:rPr>
              <a:pPr/>
              <a:t>1</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6C13626A-5B7C-4B55-8F9F-B99993729BA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3BBF3DF-6AF3-46A4-8DB1-EF67D0FA1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Glen canyon national recreation area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12</a:t>
            </a:fld>
            <a:endParaRPr lang="en-US" dirty="0"/>
          </a:p>
        </p:txBody>
      </p:sp>
    </p:spTree>
    <p:extLst>
      <p:ext uri="{BB962C8B-B14F-4D97-AF65-F5344CB8AC3E}">
        <p14:creationId xmlns:p14="http://schemas.microsoft.com/office/powerpoint/2010/main" val="361599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WRP family stephen Elizabeth Monica and Dennis were on this commission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Oe ron this next year if it resurfaces but it contains ??????????? </a:t>
            </a:r>
          </a:p>
          <a:p>
            <a:endParaRPr lang="en-US" dirty="0"/>
          </a:p>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13</a:t>
            </a:fld>
            <a:endParaRPr lang="en-US" dirty="0"/>
          </a:p>
        </p:txBody>
      </p:sp>
    </p:spTree>
    <p:extLst>
      <p:ext uri="{BB962C8B-B14F-4D97-AF65-F5344CB8AC3E}">
        <p14:creationId xmlns:p14="http://schemas.microsoft.com/office/powerpoint/2010/main" val="276808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14</a:t>
            </a:fld>
            <a:endParaRPr lang="en-US" dirty="0"/>
          </a:p>
        </p:txBody>
      </p:sp>
    </p:spTree>
    <p:extLst>
      <p:ext uri="{BB962C8B-B14F-4D97-AF65-F5344CB8AC3E}">
        <p14:creationId xmlns:p14="http://schemas.microsoft.com/office/powerpoint/2010/main" val="284700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7370FC1-A44D-4DF7-84DD-BE8D9A6B4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5CF1183D-B96F-4596-9DAF-A8BF0E094280}" type="slidenum">
              <a:rPr lang="en-US" altLang="en-US" smtClean="0">
                <a:latin typeface="Times New Roman" panose="02020603050405020304" pitchFamily="18" charset="0"/>
              </a:rPr>
              <a:pPr/>
              <a:t>15</a:t>
            </a:fld>
            <a:endParaRPr lang="en-US" altLang="en-US" dirty="0">
              <a:latin typeface="Times New Roman" panose="02020603050405020304" pitchFamily="18" charset="0"/>
            </a:endParaRPr>
          </a:p>
        </p:txBody>
      </p:sp>
      <p:sp>
        <p:nvSpPr>
          <p:cNvPr id="26627" name="Rectangle 2">
            <a:extLst>
              <a:ext uri="{FF2B5EF4-FFF2-40B4-BE49-F238E27FC236}">
                <a16:creationId xmlns:a16="http://schemas.microsoft.com/office/drawing/2014/main" id="{5931442B-9B07-4D60-A461-1EE2CEC3B28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D6A042A-6176-485A-A2C4-E4DA130B0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Tahoma" panose="020B0604030504040204" pitchFamily="34" charset="0"/>
            </a:endParaRPr>
          </a:p>
        </p:txBody>
      </p:sp>
    </p:spTree>
    <p:extLst>
      <p:ext uri="{BB962C8B-B14F-4D97-AF65-F5344CB8AC3E}">
        <p14:creationId xmlns:p14="http://schemas.microsoft.com/office/powerpoint/2010/main" val="356359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dirty="0">
                <a:latin typeface="Arial" panose="020B0604020202020204" pitchFamily="34" charset="0"/>
                <a:cs typeface="Arial" panose="020B0604020202020204" pitchFamily="34" charset="0"/>
                <a:hlinkClick r:id="rId3"/>
              </a:rPr>
              <a:t>https://www.oklahoman.com/story/news/state/2024/10/10/oklahoma-texas-reach-agreement-on-red-river-boundary-in-10m-deal/75570849007/</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They redrew the border  </a:t>
            </a:r>
          </a:p>
        </p:txBody>
      </p:sp>
      <p:sp>
        <p:nvSpPr>
          <p:cNvPr id="4" name="Slide Number Placeholder 3"/>
          <p:cNvSpPr>
            <a:spLocks noGrp="1"/>
          </p:cNvSpPr>
          <p:nvPr>
            <p:ph type="sldNum" sz="quarter" idx="5"/>
          </p:nvPr>
        </p:nvSpPr>
        <p:spPr/>
        <p:txBody>
          <a:bodyPr/>
          <a:lstStyle/>
          <a:p>
            <a:fld id="{432D7F30-3418-41AA-B26E-6F896356C678}" type="slidenum">
              <a:rPr lang="en-US" smtClean="0"/>
              <a:pPr/>
              <a:t>16</a:t>
            </a:fld>
            <a:endParaRPr lang="en-US" dirty="0"/>
          </a:p>
        </p:txBody>
      </p:sp>
    </p:spTree>
    <p:extLst>
      <p:ext uri="{BB962C8B-B14F-4D97-AF65-F5344CB8AC3E}">
        <p14:creationId xmlns:p14="http://schemas.microsoft.com/office/powerpoint/2010/main" val="331399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17</a:t>
            </a:fld>
            <a:endParaRPr lang="en-US" dirty="0"/>
          </a:p>
        </p:txBody>
      </p:sp>
    </p:spTree>
    <p:extLst>
      <p:ext uri="{BB962C8B-B14F-4D97-AF65-F5344CB8AC3E}">
        <p14:creationId xmlns:p14="http://schemas.microsoft.com/office/powerpoint/2010/main" val="256063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has been on our radar for the past two congresses</a:t>
            </a:r>
          </a:p>
        </p:txBody>
      </p:sp>
      <p:sp>
        <p:nvSpPr>
          <p:cNvPr id="4" name="Slide Number Placeholder 3"/>
          <p:cNvSpPr>
            <a:spLocks noGrp="1"/>
          </p:cNvSpPr>
          <p:nvPr>
            <p:ph type="sldNum" sz="quarter" idx="10"/>
          </p:nvPr>
        </p:nvSpPr>
        <p:spPr/>
        <p:txBody>
          <a:bodyPr/>
          <a:lstStyle/>
          <a:p>
            <a:fld id="{432D7F30-3418-41AA-B26E-6F896356C678}" type="slidenum">
              <a:rPr lang="en-US" smtClean="0"/>
              <a:pPr/>
              <a:t>18</a:t>
            </a:fld>
            <a:endParaRPr lang="en-US" dirty="0"/>
          </a:p>
        </p:txBody>
      </p:sp>
    </p:spTree>
    <p:extLst>
      <p:ext uri="{BB962C8B-B14F-4D97-AF65-F5344CB8AC3E}">
        <p14:creationId xmlns:p14="http://schemas.microsoft.com/office/powerpoint/2010/main" val="281291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out says corps</a:t>
            </a:r>
          </a:p>
        </p:txBody>
      </p:sp>
      <p:sp>
        <p:nvSpPr>
          <p:cNvPr id="4" name="Slide Number Placeholder 3"/>
          <p:cNvSpPr>
            <a:spLocks noGrp="1"/>
          </p:cNvSpPr>
          <p:nvPr>
            <p:ph type="sldNum" sz="quarter" idx="5"/>
          </p:nvPr>
        </p:nvSpPr>
        <p:spPr/>
        <p:txBody>
          <a:bodyPr/>
          <a:lstStyle/>
          <a:p>
            <a:fld id="{432D7F30-3418-41AA-B26E-6F896356C678}" type="slidenum">
              <a:rPr lang="en-US" smtClean="0"/>
              <a:pPr/>
              <a:t>19</a:t>
            </a:fld>
            <a:endParaRPr lang="en-US" dirty="0"/>
          </a:p>
        </p:txBody>
      </p:sp>
    </p:spTree>
    <p:extLst>
      <p:ext uri="{BB962C8B-B14F-4D97-AF65-F5344CB8AC3E}">
        <p14:creationId xmlns:p14="http://schemas.microsoft.com/office/powerpoint/2010/main" val="337317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B46D929-4C6F-45C3-A1FA-FE955AF3C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Tahoma" panose="020B0604030504040204" pitchFamily="34" charset="0"/>
              </a:defRPr>
            </a:lvl1pPr>
            <a:lvl2pPr marL="742950" indent="-285750" defTabSz="930275">
              <a:defRPr>
                <a:solidFill>
                  <a:schemeClr val="tx1"/>
                </a:solidFill>
                <a:latin typeface="Tahoma" panose="020B0604030504040204" pitchFamily="34" charset="0"/>
              </a:defRPr>
            </a:lvl2pPr>
            <a:lvl3pPr marL="1143000" indent="-228600" defTabSz="930275">
              <a:defRPr>
                <a:solidFill>
                  <a:schemeClr val="tx1"/>
                </a:solidFill>
                <a:latin typeface="Tahoma" panose="020B0604030504040204" pitchFamily="34" charset="0"/>
              </a:defRPr>
            </a:lvl3pPr>
            <a:lvl4pPr marL="1600200" indent="-228600" defTabSz="930275">
              <a:defRPr>
                <a:solidFill>
                  <a:schemeClr val="tx1"/>
                </a:solidFill>
                <a:latin typeface="Tahoma" panose="020B0604030504040204" pitchFamily="34" charset="0"/>
              </a:defRPr>
            </a:lvl4pPr>
            <a:lvl5pPr marL="2057400" indent="-228600" defTabSz="930275">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fld id="{32B90E62-7CF5-4C40-8168-015A6A7E50A2}"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6C13626A-5B7C-4B55-8F9F-B99993729BA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3BBF3DF-6AF3-46A4-8DB1-EF67D0FA1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Glen canyon national recreation area </a:t>
            </a:r>
          </a:p>
        </p:txBody>
      </p:sp>
    </p:spTree>
    <p:extLst>
      <p:ext uri="{BB962C8B-B14F-4D97-AF65-F5344CB8AC3E}">
        <p14:creationId xmlns:p14="http://schemas.microsoft.com/office/powerpoint/2010/main" val="345714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Senate side – Ted Cruz has been a hold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Are states paying attention? Ignoring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3</a:t>
            </a:fld>
            <a:endParaRPr lang="en-US" dirty="0"/>
          </a:p>
        </p:txBody>
      </p:sp>
    </p:spTree>
    <p:extLst>
      <p:ext uri="{BB962C8B-B14F-4D97-AF65-F5344CB8AC3E}">
        <p14:creationId xmlns:p14="http://schemas.microsoft.com/office/powerpoint/2010/main" val="274622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BoatsUS opposed?? Cruz with doubts</a:t>
            </a:r>
          </a:p>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4</a:t>
            </a:fld>
            <a:endParaRPr lang="en-US" dirty="0"/>
          </a:p>
        </p:txBody>
      </p:sp>
    </p:spTree>
    <p:extLst>
      <p:ext uri="{BB962C8B-B14F-4D97-AF65-F5344CB8AC3E}">
        <p14:creationId xmlns:p14="http://schemas.microsoft.com/office/powerpoint/2010/main" val="429077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Seante side – Ted Cruz has been a hold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Are states paying attention? Ignoring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32D7F30-3418-41AA-B26E-6F896356C678}" type="slidenum">
              <a:rPr lang="en-US" smtClean="0"/>
              <a:pPr/>
              <a:t>5</a:t>
            </a:fld>
            <a:endParaRPr lang="en-US" dirty="0"/>
          </a:p>
        </p:txBody>
      </p:sp>
    </p:spTree>
    <p:extLst>
      <p:ext uri="{BB962C8B-B14F-4D97-AF65-F5344CB8AC3E}">
        <p14:creationId xmlns:p14="http://schemas.microsoft.com/office/powerpoint/2010/main" val="319605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bi </a:t>
            </a:r>
          </a:p>
        </p:txBody>
      </p:sp>
      <p:sp>
        <p:nvSpPr>
          <p:cNvPr id="4" name="Slide Number Placeholder 3"/>
          <p:cNvSpPr>
            <a:spLocks noGrp="1"/>
          </p:cNvSpPr>
          <p:nvPr>
            <p:ph type="sldNum" sz="quarter" idx="10"/>
          </p:nvPr>
        </p:nvSpPr>
        <p:spPr/>
        <p:txBody>
          <a:bodyPr/>
          <a:lstStyle/>
          <a:p>
            <a:fld id="{432D7F30-3418-41AA-B26E-6F896356C678}" type="slidenum">
              <a:rPr lang="en-US" smtClean="0"/>
              <a:pPr/>
              <a:t>6</a:t>
            </a:fld>
            <a:endParaRPr lang="en-US" dirty="0"/>
          </a:p>
        </p:txBody>
      </p:sp>
    </p:spTree>
    <p:extLst>
      <p:ext uri="{BB962C8B-B14F-4D97-AF65-F5344CB8AC3E}">
        <p14:creationId xmlns:p14="http://schemas.microsoft.com/office/powerpoint/2010/main" val="168433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bi </a:t>
            </a:r>
          </a:p>
        </p:txBody>
      </p:sp>
      <p:sp>
        <p:nvSpPr>
          <p:cNvPr id="4" name="Slide Number Placeholder 3"/>
          <p:cNvSpPr>
            <a:spLocks noGrp="1"/>
          </p:cNvSpPr>
          <p:nvPr>
            <p:ph type="sldNum" sz="quarter" idx="10"/>
          </p:nvPr>
        </p:nvSpPr>
        <p:spPr/>
        <p:txBody>
          <a:bodyPr/>
          <a:lstStyle/>
          <a:p>
            <a:fld id="{432D7F30-3418-41AA-B26E-6F896356C678}" type="slidenum">
              <a:rPr lang="en-US" smtClean="0"/>
              <a:pPr/>
              <a:t>7</a:t>
            </a:fld>
            <a:endParaRPr lang="en-US" dirty="0"/>
          </a:p>
        </p:txBody>
      </p:sp>
    </p:spTree>
    <p:extLst>
      <p:ext uri="{BB962C8B-B14F-4D97-AF65-F5344CB8AC3E}">
        <p14:creationId xmlns:p14="http://schemas.microsoft.com/office/powerpoint/2010/main" val="425688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Asked House: add to (d) (D)	Monitoring and contingency planning – The Secretary may assist States within the areas described in subparagraph (A) with monitoring and contingency planning for aquatic invasive species. </a:t>
            </a:r>
          </a:p>
          <a:p>
            <a:endParaRPr lang="en-US" dirty="0"/>
          </a:p>
        </p:txBody>
      </p:sp>
      <p:sp>
        <p:nvSpPr>
          <p:cNvPr id="4" name="Slide Number Placeholder 3"/>
          <p:cNvSpPr>
            <a:spLocks noGrp="1"/>
          </p:cNvSpPr>
          <p:nvPr>
            <p:ph type="sldNum" sz="quarter" idx="5"/>
          </p:nvPr>
        </p:nvSpPr>
        <p:spPr/>
        <p:txBody>
          <a:bodyPr/>
          <a:lstStyle/>
          <a:p>
            <a:fld id="{432D7F30-3418-41AA-B26E-6F896356C678}" type="slidenum">
              <a:rPr lang="en-US" smtClean="0"/>
              <a:pPr/>
              <a:t>9</a:t>
            </a:fld>
            <a:endParaRPr lang="en-US" dirty="0"/>
          </a:p>
        </p:txBody>
      </p:sp>
    </p:spTree>
    <p:extLst>
      <p:ext uri="{BB962C8B-B14F-4D97-AF65-F5344CB8AC3E}">
        <p14:creationId xmlns:p14="http://schemas.microsoft.com/office/powerpoint/2010/main" val="400373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WRDA usually passes</a:t>
            </a:r>
          </a:p>
        </p:txBody>
      </p:sp>
      <p:sp>
        <p:nvSpPr>
          <p:cNvPr id="4" name="Slide Number Placeholder 3"/>
          <p:cNvSpPr>
            <a:spLocks noGrp="1"/>
          </p:cNvSpPr>
          <p:nvPr>
            <p:ph type="sldNum" sz="quarter" idx="5"/>
          </p:nvPr>
        </p:nvSpPr>
        <p:spPr/>
        <p:txBody>
          <a:bodyPr/>
          <a:lstStyle/>
          <a:p>
            <a:fld id="{432D7F30-3418-41AA-B26E-6F896356C678}" type="slidenum">
              <a:rPr lang="en-US" smtClean="0"/>
              <a:pPr/>
              <a:t>10</a:t>
            </a:fld>
            <a:endParaRPr lang="en-US" dirty="0"/>
          </a:p>
        </p:txBody>
      </p:sp>
    </p:spTree>
    <p:extLst>
      <p:ext uri="{BB962C8B-B14F-4D97-AF65-F5344CB8AC3E}">
        <p14:creationId xmlns:p14="http://schemas.microsoft.com/office/powerpoint/2010/main" val="172745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2pPr>
              <a:buClr>
                <a:schemeClr val="tx1"/>
              </a:buCl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3F5D1-0614-403E-8B81-5A4F2E58B48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6B3F5D1-0614-403E-8B81-5A4F2E58B48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B3F5D1-0614-403E-8B81-5A4F2E58B48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tx1"/>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phillips@psmfc.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westernai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ongress.gov/bill/118th-congress/senate-bill/1238?q=%7B%22search%22%3A%5B%22Invasive+Species+Prevention+and+Forest+Restoration+Act%22%5D%7D&amp;s=1&amp;r=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congress.gov/member/peter-welch/W000800?q=%7B%22search%22%3A%5B%22Invasive+Species+Prevention+and+Forest+Restoration+Act%22%5D%7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bill/118th-congress/senate-bill/41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8th-congress/senate-bill/411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bill/118th-congress/senate-bill/411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85E1F95-0C53-47FA-AF0C-5988F1004769}"/>
              </a:ext>
            </a:extLst>
          </p:cNvPr>
          <p:cNvSpPr>
            <a:spLocks noGrp="1" noRot="1"/>
          </p:cNvSpPr>
          <p:nvPr>
            <p:ph type="ctrTitle"/>
          </p:nvPr>
        </p:nvSpPr>
        <p:spPr>
          <a:xfrm>
            <a:off x="-71438" y="1238250"/>
            <a:ext cx="9144001" cy="436563"/>
          </a:xfrm>
        </p:spPr>
        <p:txBody>
          <a:bodyPr>
            <a:normAutofit fontScale="90000"/>
          </a:bodyPr>
          <a:lstStyle/>
          <a:p>
            <a:br>
              <a:rPr lang="en-US" altLang="en-US" sz="2000" b="1" dirty="0">
                <a:latin typeface="Tahoma" panose="020B0604030504040204" pitchFamily="34" charset="0"/>
              </a:rPr>
            </a:br>
            <a:br>
              <a:rPr lang="en-US" altLang="en-US" sz="2000" b="1" dirty="0">
                <a:latin typeface="Tahoma" panose="020B0604030504040204" pitchFamily="34" charset="0"/>
              </a:rPr>
            </a:br>
            <a:br>
              <a:rPr lang="en-US" altLang="en-US" sz="2000" b="1" dirty="0">
                <a:latin typeface="Tahoma" panose="020B0604030504040204" pitchFamily="34" charset="0"/>
              </a:rPr>
            </a:br>
            <a:endParaRPr lang="en-US" altLang="en-US" sz="2000" b="1" dirty="0">
              <a:latin typeface="Tahoma" panose="020B0604030504040204" pitchFamily="34" charset="0"/>
            </a:endParaRPr>
          </a:p>
        </p:txBody>
      </p:sp>
      <p:sp>
        <p:nvSpPr>
          <p:cNvPr id="5123" name="Rectangle 4">
            <a:extLst>
              <a:ext uri="{FF2B5EF4-FFF2-40B4-BE49-F238E27FC236}">
                <a16:creationId xmlns:a16="http://schemas.microsoft.com/office/drawing/2014/main" id="{F1E9446E-233D-4987-ACDC-5CB2CF217903}"/>
              </a:ext>
            </a:extLst>
          </p:cNvPr>
          <p:cNvSpPr>
            <a:spLocks noChangeArrowheads="1"/>
          </p:cNvSpPr>
          <p:nvPr/>
        </p:nvSpPr>
        <p:spPr bwMode="auto">
          <a:xfrm>
            <a:off x="152400" y="6015038"/>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b="1" dirty="0">
              <a:solidFill>
                <a:srgbClr val="FFFF00"/>
              </a:solidFill>
              <a:latin typeface="Tahoma" panose="020B0604030504040204" pitchFamily="34" charset="0"/>
            </a:endParaRPr>
          </a:p>
          <a:p>
            <a:pPr algn="ctr">
              <a:spcBef>
                <a:spcPct val="0"/>
              </a:spcBef>
              <a:buFontTx/>
              <a:buNone/>
            </a:pPr>
            <a:endParaRPr lang="en-US" altLang="en-US" sz="1600" b="1" dirty="0">
              <a:solidFill>
                <a:schemeClr val="tx2"/>
              </a:solidFill>
              <a:latin typeface="Tahoma" panose="020B0604030504040204" pitchFamily="34" charset="0"/>
            </a:endParaRPr>
          </a:p>
          <a:p>
            <a:pPr algn="ctr" eaLnBrk="1" hangingPunct="1">
              <a:spcBef>
                <a:spcPct val="0"/>
              </a:spcBef>
              <a:buFontTx/>
              <a:buNone/>
            </a:pPr>
            <a:endParaRPr lang="en-US" altLang="en-US" sz="1600" b="1" dirty="0">
              <a:solidFill>
                <a:schemeClr val="tx2"/>
              </a:solidFill>
              <a:latin typeface="Tahoma" panose="020B0604030504040204" pitchFamily="34" charset="0"/>
            </a:endParaRPr>
          </a:p>
        </p:txBody>
      </p:sp>
      <p:sp>
        <p:nvSpPr>
          <p:cNvPr id="5124" name="Rectangle 1">
            <a:extLst>
              <a:ext uri="{FF2B5EF4-FFF2-40B4-BE49-F238E27FC236}">
                <a16:creationId xmlns:a16="http://schemas.microsoft.com/office/drawing/2014/main" id="{BD8F6FB1-8591-45F3-A3A6-4DA28400A65D}"/>
              </a:ext>
            </a:extLst>
          </p:cNvPr>
          <p:cNvSpPr>
            <a:spLocks noChangeArrowheads="1"/>
          </p:cNvSpPr>
          <p:nvPr/>
        </p:nvSpPr>
        <p:spPr bwMode="auto">
          <a:xfrm>
            <a:off x="0" y="30480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dirty="0">
              <a:solidFill>
                <a:srgbClr val="FFFFFF"/>
              </a:solidFill>
              <a:latin typeface="Tahoma" panose="020B0604030504040204" pitchFamily="34" charset="0"/>
            </a:endParaRPr>
          </a:p>
          <a:p>
            <a:pPr algn="ctr">
              <a:spcBef>
                <a:spcPct val="0"/>
              </a:spcBef>
              <a:buFontTx/>
              <a:buNone/>
            </a:pPr>
            <a:endParaRPr lang="en-US" altLang="en-US" sz="1800" dirty="0">
              <a:latin typeface="Tahoma" panose="020B0604030504040204" pitchFamily="34" charset="0"/>
            </a:endParaRPr>
          </a:p>
        </p:txBody>
      </p:sp>
      <p:sp>
        <p:nvSpPr>
          <p:cNvPr id="5125" name="Rectangle 2">
            <a:extLst>
              <a:ext uri="{FF2B5EF4-FFF2-40B4-BE49-F238E27FC236}">
                <a16:creationId xmlns:a16="http://schemas.microsoft.com/office/drawing/2014/main" id="{93F8285A-D82E-4AD2-A3DB-976375B9DD96}"/>
              </a:ext>
            </a:extLst>
          </p:cNvPr>
          <p:cNvSpPr>
            <a:spLocks noChangeArrowheads="1"/>
          </p:cNvSpPr>
          <p:nvPr/>
        </p:nvSpPr>
        <p:spPr bwMode="auto">
          <a:xfrm>
            <a:off x="3440931" y="5740400"/>
            <a:ext cx="2262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latin typeface="Arial" panose="020B0604020202020204" pitchFamily="34" charset="0"/>
                <a:cs typeface="Arial" panose="020B0604020202020204" pitchFamily="34" charset="0"/>
              </a:rPr>
              <a:t>December 10, 2024</a:t>
            </a:r>
          </a:p>
        </p:txBody>
      </p:sp>
      <p:sp>
        <p:nvSpPr>
          <p:cNvPr id="5126" name="Rectangle 1">
            <a:extLst>
              <a:ext uri="{FF2B5EF4-FFF2-40B4-BE49-F238E27FC236}">
                <a16:creationId xmlns:a16="http://schemas.microsoft.com/office/drawing/2014/main" id="{819CF6AC-10A7-4EBB-92AE-45DD381C8908}"/>
              </a:ext>
            </a:extLst>
          </p:cNvPr>
          <p:cNvSpPr>
            <a:spLocks noChangeArrowheads="1"/>
          </p:cNvSpPr>
          <p:nvPr/>
        </p:nvSpPr>
        <p:spPr bwMode="auto">
          <a:xfrm>
            <a:off x="-33338" y="706438"/>
            <a:ext cx="9067801"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endParaRPr lang="en-US" altLang="en-US" dirty="0"/>
          </a:p>
          <a:p>
            <a:pPr algn="ctr">
              <a:buFont typeface="Arial" panose="020B0604020202020204" pitchFamily="34" charset="0"/>
              <a:buNone/>
            </a:pPr>
            <a:r>
              <a:rPr lang="en-US" altLang="en-US" b="1" dirty="0">
                <a:latin typeface="Arial" panose="020B0604020202020204" pitchFamily="34" charset="0"/>
                <a:cs typeface="Arial" panose="020B0604020202020204" pitchFamily="34" charset="0"/>
              </a:rPr>
              <a:t>AIS Legislative Report </a:t>
            </a:r>
            <a:endParaRPr lang="en-US" altLang="en-US" sz="2800" b="1" dirty="0">
              <a:solidFill>
                <a:srgbClr val="000000"/>
              </a:solidFill>
              <a:latin typeface="Arial" panose="020B0604020202020204" pitchFamily="34" charset="0"/>
              <a:cs typeface="Arial" panose="020B0604020202020204" pitchFamily="34" charset="0"/>
            </a:endParaRPr>
          </a:p>
        </p:txBody>
      </p:sp>
      <p:sp>
        <p:nvSpPr>
          <p:cNvPr id="5127" name="Rectangle 2">
            <a:extLst>
              <a:ext uri="{FF2B5EF4-FFF2-40B4-BE49-F238E27FC236}">
                <a16:creationId xmlns:a16="http://schemas.microsoft.com/office/drawing/2014/main" id="{E290E7A8-0641-495A-9469-F375F39DEB64}"/>
              </a:ext>
            </a:extLst>
          </p:cNvPr>
          <p:cNvSpPr>
            <a:spLocks noChangeArrowheads="1"/>
          </p:cNvSpPr>
          <p:nvPr/>
        </p:nvSpPr>
        <p:spPr bwMode="auto">
          <a:xfrm>
            <a:off x="1879600" y="6081713"/>
            <a:ext cx="568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Stephen Phillips, Senior Program Manager</a:t>
            </a:r>
          </a:p>
        </p:txBody>
      </p:sp>
      <p:pic>
        <p:nvPicPr>
          <p:cNvPr id="5128" name="Picture 3" descr="PSMFC_Logo_L">
            <a:extLst>
              <a:ext uri="{FF2B5EF4-FFF2-40B4-BE49-F238E27FC236}">
                <a16:creationId xmlns:a16="http://schemas.microsoft.com/office/drawing/2014/main" id="{65D48386-BD86-44B8-BD43-A693E499A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2403475"/>
            <a:ext cx="17843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
            <a:extLst>
              <a:ext uri="{FF2B5EF4-FFF2-40B4-BE49-F238E27FC236}">
                <a16:creationId xmlns:a16="http://schemas.microsoft.com/office/drawing/2014/main" id="{88ADE028-BBCA-4299-97BE-F0FB1E031423}"/>
              </a:ext>
            </a:extLst>
          </p:cNvPr>
          <p:cNvSpPr>
            <a:spLocks noChangeArrowheads="1"/>
          </p:cNvSpPr>
          <p:nvPr/>
        </p:nvSpPr>
        <p:spPr bwMode="auto">
          <a:xfrm>
            <a:off x="35719" y="3733800"/>
            <a:ext cx="9072562" cy="180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dirty="0">
              <a:solidFill>
                <a:srgbClr val="000000"/>
              </a:solidFill>
              <a:latin typeface="Times New Roman" panose="02020603050405020304" pitchFamily="18" charset="0"/>
            </a:endParaRPr>
          </a:p>
          <a:p>
            <a:endParaRPr lang="en-US" altLang="en-US" dirty="0"/>
          </a:p>
          <a:p>
            <a:pPr algn="ctr">
              <a:buFont typeface="Arial" panose="020B0604020202020204" pitchFamily="34" charset="0"/>
              <a:buNone/>
            </a:pPr>
            <a:r>
              <a:rPr lang="en-US" altLang="en-US" sz="2400" dirty="0">
                <a:latin typeface="Arial" panose="020B0604020202020204" pitchFamily="34" charset="0"/>
                <a:cs typeface="Arial" panose="020B0604020202020204" pitchFamily="34" charset="0"/>
              </a:rPr>
              <a:t>CRB 100</a:t>
            </a:r>
            <a:r>
              <a:rPr lang="en-US" altLang="en-US" sz="2400" baseline="30000" dirty="0">
                <a:latin typeface="Arial" panose="020B0604020202020204" pitchFamily="34" charset="0"/>
                <a:cs typeface="Arial" panose="020B0604020202020204" pitchFamily="34" charset="0"/>
              </a:rPr>
              <a:t>th</a:t>
            </a:r>
            <a:r>
              <a:rPr lang="en-US" altLang="en-US" sz="2400" dirty="0">
                <a:latin typeface="Arial" panose="020B0604020202020204" pitchFamily="34" charset="0"/>
                <a:cs typeface="Arial" panose="020B0604020202020204" pitchFamily="34" charset="0"/>
              </a:rPr>
              <a:t> AIS TEAM </a:t>
            </a:r>
          </a:p>
          <a:p>
            <a:pPr algn="ctr">
              <a:buFont typeface="Arial" panose="020B0604020202020204" pitchFamily="34" charset="0"/>
              <a:buNone/>
            </a:pPr>
            <a:r>
              <a:rPr lang="en-US" altLang="en-US" sz="2000" dirty="0">
                <a:latin typeface="Arial" panose="020B0604020202020204" pitchFamily="34" charset="0"/>
                <a:cs typeface="Arial" panose="020B0604020202020204" pitchFamily="34" charset="0"/>
              </a:rPr>
              <a:t>Spokane, WA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C4C2C-F731-E1BA-06AC-B9D26ABF8E22}"/>
              </a:ext>
            </a:extLst>
          </p:cNvPr>
          <p:cNvSpPr>
            <a:spLocks noGrp="1"/>
          </p:cNvSpPr>
          <p:nvPr>
            <p:ph type="sldNum" sz="quarter" idx="12"/>
          </p:nvPr>
        </p:nvSpPr>
        <p:spPr/>
        <p:txBody>
          <a:bodyPr/>
          <a:lstStyle/>
          <a:p>
            <a:fld id="{C6B3F5D1-0614-403E-8B81-5A4F2E58B485}" type="slidenum">
              <a:rPr lang="en-US" smtClean="0"/>
              <a:pPr/>
              <a:t>10</a:t>
            </a:fld>
            <a:endParaRPr lang="en-US" dirty="0"/>
          </a:p>
        </p:txBody>
      </p:sp>
      <p:sp>
        <p:nvSpPr>
          <p:cNvPr id="7" name="TextBox 6">
            <a:extLst>
              <a:ext uri="{FF2B5EF4-FFF2-40B4-BE49-F238E27FC236}">
                <a16:creationId xmlns:a16="http://schemas.microsoft.com/office/drawing/2014/main" id="{E914996F-ACE3-410D-A9B7-9E2B31AFBED2}"/>
              </a:ext>
            </a:extLst>
          </p:cNvPr>
          <p:cNvSpPr txBox="1"/>
          <p:nvPr/>
        </p:nvSpPr>
        <p:spPr>
          <a:xfrm>
            <a:off x="0" y="159020"/>
            <a:ext cx="9144000" cy="4062651"/>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WRDA 2024</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SEC. 1139. ABILITY TO PAY [</a:t>
            </a:r>
            <a:r>
              <a:rPr lang="en-US" i="1" dirty="0">
                <a:latin typeface="Arial" panose="020B0604020202020204" pitchFamily="34" charset="0"/>
                <a:cs typeface="Arial" panose="020B0604020202020204" pitchFamily="34" charset="0"/>
              </a:rPr>
              <a:t>this was in the house bill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 Priority Projects. --The Secretary shall make a determination under section 103(m) of</a:t>
            </a:r>
          </a:p>
          <a:p>
            <a:r>
              <a:rPr lang="en-US" dirty="0">
                <a:latin typeface="Arial" panose="020B0604020202020204" pitchFamily="34" charset="0"/>
                <a:cs typeface="Arial" panose="020B0604020202020204" pitchFamily="34" charset="0"/>
              </a:rPr>
              <a:t>the Water Resources Development Act of 1986, as amended by this section, of the </a:t>
            </a:r>
            <a:r>
              <a:rPr lang="en-US" b="1" dirty="0">
                <a:solidFill>
                  <a:srgbClr val="FF0000"/>
                </a:solidFill>
                <a:latin typeface="Arial" panose="020B0604020202020204" pitchFamily="34" charset="0"/>
                <a:cs typeface="Arial" panose="020B0604020202020204" pitchFamily="34" charset="0"/>
              </a:rPr>
              <a:t>ability to pay </a:t>
            </a:r>
            <a:r>
              <a:rPr lang="en-US" dirty="0">
                <a:latin typeface="Arial" panose="020B0604020202020204" pitchFamily="34" charset="0"/>
                <a:cs typeface="Arial" panose="020B0604020202020204" pitchFamily="34" charset="0"/>
              </a:rPr>
              <a:t>of the non-Federal interest for the following projects:</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 Any authorized watercraft inspection and decontamination station established,</a:t>
            </a:r>
          </a:p>
          <a:p>
            <a:pPr lvl="1"/>
            <a:r>
              <a:rPr lang="en-US" dirty="0">
                <a:latin typeface="Arial" panose="020B0604020202020204" pitchFamily="34" charset="0"/>
                <a:cs typeface="Arial" panose="020B0604020202020204" pitchFamily="34" charset="0"/>
              </a:rPr>
              <a:t>operated, or maintained pursuant to section </a:t>
            </a:r>
            <a:r>
              <a:rPr lang="en-US" b="1" dirty="0">
                <a:solidFill>
                  <a:srgbClr val="C00000"/>
                </a:solidFill>
                <a:latin typeface="Arial" panose="020B0604020202020204" pitchFamily="34" charset="0"/>
                <a:cs typeface="Arial" panose="020B0604020202020204" pitchFamily="34" charset="0"/>
              </a:rPr>
              <a:t>104(d) </a:t>
            </a:r>
            <a:r>
              <a:rPr lang="en-US" dirty="0">
                <a:latin typeface="Arial" panose="020B0604020202020204" pitchFamily="34" charset="0"/>
                <a:cs typeface="Arial" panose="020B0604020202020204" pitchFamily="34" charset="0"/>
              </a:rPr>
              <a:t>of the River and Harbor Act of</a:t>
            </a:r>
          </a:p>
          <a:p>
            <a:pPr lvl="1"/>
            <a:r>
              <a:rPr lang="en-US" dirty="0">
                <a:latin typeface="Arial" panose="020B0604020202020204" pitchFamily="34" charset="0"/>
                <a:cs typeface="Arial" panose="020B0604020202020204" pitchFamily="34" charset="0"/>
              </a:rPr>
              <a:t>1958 (33 U.S.C. 610(d)).</a:t>
            </a:r>
          </a:p>
          <a:p>
            <a:endParaRPr lang="en-US" dirty="0">
              <a:highlight>
                <a:srgbClr val="FFFF00"/>
              </a:highlight>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NOW WHAT </a:t>
            </a:r>
            <a:r>
              <a:rPr lang="en-US" dirty="0">
                <a:latin typeface="Arial" panose="020B0604020202020204" pitchFamily="34" charset="0"/>
                <a:cs typeface="Arial" panose="020B0604020202020204" pitchFamily="34" charset="0"/>
              </a:rPr>
              <a:t>– House and Senate passage all but certain…. and then to President.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16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154FA-7F9E-4456-B8F6-BF3C4E16737F}"/>
              </a:ext>
            </a:extLst>
          </p:cNvPr>
          <p:cNvSpPr>
            <a:spLocks noGrp="1"/>
          </p:cNvSpPr>
          <p:nvPr>
            <p:ph idx="1"/>
          </p:nvPr>
        </p:nvSpPr>
        <p:spPr>
          <a:xfrm>
            <a:off x="484632" y="6096"/>
            <a:ext cx="8229600" cy="6264275"/>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H.R.7659 - Coast Guard Authorization Act of 2024</a:t>
            </a:r>
            <a:r>
              <a:rPr lang="en-US"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(Graves (R-MO), Larsen (D-WA); Webster (R-FL), Rescom (R- PR), Carbajal (D- CA) (3/20/24)</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 “SEC. 904. Information on type-approval certificates.</a:t>
            </a:r>
          </a:p>
          <a:p>
            <a:pPr marL="0" indent="0">
              <a:buNone/>
            </a:pPr>
            <a:endParaRPr lang="en-US" sz="2100" dirty="0">
              <a:latin typeface="Arial" panose="020B0604020202020204" pitchFamily="34" charset="0"/>
              <a:cs typeface="Arial" panose="020B0604020202020204" pitchFamily="34" charset="0"/>
            </a:endParaRPr>
          </a:p>
          <a:p>
            <a:pPr marL="0" indent="0">
              <a:buNone/>
            </a:pPr>
            <a:r>
              <a:rPr lang="en-US" sz="2100" dirty="0">
                <a:latin typeface="Arial" panose="020B0604020202020204" pitchFamily="34" charset="0"/>
                <a:cs typeface="Arial" panose="020B0604020202020204" pitchFamily="34" charset="0"/>
              </a:rPr>
              <a:t>“The Commandant of the Coast Guard shall, upon request by any State, the District of Columbia, or any territory of the United States, </a:t>
            </a:r>
            <a:r>
              <a:rPr lang="en-US" sz="2100" b="1" dirty="0">
                <a:latin typeface="Arial" panose="020B0604020202020204" pitchFamily="34" charset="0"/>
                <a:cs typeface="Arial" panose="020B0604020202020204" pitchFamily="34" charset="0"/>
              </a:rPr>
              <a:t>provide all data possessed by the Coast Guard pertaining to challenge water quality characteristics, challenge water biological organism concentrations</a:t>
            </a:r>
            <a:r>
              <a:rPr lang="en-US" sz="2100" dirty="0">
                <a:latin typeface="Arial" panose="020B0604020202020204" pitchFamily="34" charset="0"/>
                <a:cs typeface="Arial" panose="020B0604020202020204" pitchFamily="34" charset="0"/>
              </a:rPr>
              <a:t>, post-treatment water quality characteristics, and post-treatment biological organism concentrations data for a ballast water management system with a type approval certificate approved by the Coast Guard ….</a:t>
            </a:r>
          </a:p>
          <a:p>
            <a:pPr marL="0" indent="0">
              <a:buNone/>
            </a:pPr>
            <a:endParaRPr lang="en-US" sz="21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Passed House 5/14/24; </a:t>
            </a:r>
            <a:r>
              <a:rPr lang="en-US" sz="2100" dirty="0">
                <a:latin typeface="Arial" panose="020B0604020202020204" pitchFamily="34" charset="0"/>
                <a:cs typeface="Arial" panose="020B0604020202020204" pitchFamily="34" charset="0"/>
              </a:rPr>
              <a:t>Awaiting Senate Action, </a:t>
            </a:r>
          </a:p>
          <a:p>
            <a:pPr marL="0" indent="0">
              <a:buNone/>
            </a:pP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dirty="0">
                <a:latin typeface="Arial" panose="020B0604020202020204" pitchFamily="34" charset="0"/>
                <a:cs typeface="Arial" panose="020B0604020202020204" pitchFamily="34" charset="0"/>
              </a:rPr>
              <a:t>= H.R.1452 - To amend the Frank LoBiondo Coast Guard Authorization Act of 2018 to direct the Commandant of the Coast Guard to provide certain data related to water quality, and for other purposes. (3/8/23), Garamendi (D-CA) </a:t>
            </a:r>
          </a:p>
          <a:p>
            <a:pPr marL="0" indent="0">
              <a:buNone/>
            </a:pPr>
            <a:endParaRPr lang="en-US" dirty="0"/>
          </a:p>
        </p:txBody>
      </p:sp>
      <p:sp>
        <p:nvSpPr>
          <p:cNvPr id="4" name="Slide Number Placeholder 3">
            <a:extLst>
              <a:ext uri="{FF2B5EF4-FFF2-40B4-BE49-F238E27FC236}">
                <a16:creationId xmlns:a16="http://schemas.microsoft.com/office/drawing/2014/main" id="{45340BE7-6312-4141-BF41-57A7CA6AC4B8}"/>
              </a:ext>
            </a:extLst>
          </p:cNvPr>
          <p:cNvSpPr>
            <a:spLocks noGrp="1"/>
          </p:cNvSpPr>
          <p:nvPr>
            <p:ph type="sldNum" sz="quarter" idx="12"/>
          </p:nvPr>
        </p:nvSpPr>
        <p:spPr/>
        <p:txBody>
          <a:bodyPr/>
          <a:lstStyle/>
          <a:p>
            <a:fld id="{C6B3F5D1-0614-403E-8B81-5A4F2E58B485}" type="slidenum">
              <a:rPr lang="en-US" smtClean="0"/>
              <a:pPr/>
              <a:t>11</a:t>
            </a:fld>
            <a:endParaRPr lang="en-US" dirty="0"/>
          </a:p>
        </p:txBody>
      </p:sp>
    </p:spTree>
    <p:extLst>
      <p:ext uri="{BB962C8B-B14F-4D97-AF65-F5344CB8AC3E}">
        <p14:creationId xmlns:p14="http://schemas.microsoft.com/office/powerpoint/2010/main" val="157243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 y="609600"/>
            <a:ext cx="9067800" cy="5151120"/>
          </a:xfrm>
        </p:spPr>
        <p:txBody>
          <a:bodyPr>
            <a:noAutofit/>
          </a:bodyPr>
          <a:lstStyle/>
          <a:p>
            <a:pPr marL="0" indent="0">
              <a:buNone/>
            </a:pPr>
            <a:r>
              <a:rPr lang="en-US" sz="2000" b="1" dirty="0">
                <a:latin typeface="Arial" panose="020B0604020202020204" pitchFamily="34" charset="0"/>
                <a:cs typeface="Arial" panose="020B0604020202020204" pitchFamily="34" charset="0"/>
              </a:rPr>
              <a:t>FY 2025 USFWS AIS: House is at $48,605,000, Senate $50,541,000 </a:t>
            </a:r>
          </a:p>
          <a:p>
            <a:pPr marL="365760" lvl="1" indent="0">
              <a:buNone/>
            </a:pPr>
            <a:r>
              <a:rPr lang="en-US" sz="1800" b="1" dirty="0">
                <a:latin typeface="Arial" panose="020B0604020202020204" pitchFamily="34" charset="0"/>
                <a:cs typeface="Arial" panose="020B0604020202020204" pitchFamily="34" charset="0"/>
              </a:rPr>
              <a:t>FY 2023 and 2024 USFWS Enacted = $50,143,000</a:t>
            </a:r>
          </a:p>
          <a:p>
            <a:pPr marL="365760" lvl="1" indent="0">
              <a:buNone/>
            </a:pPr>
            <a:r>
              <a:rPr lang="en-US" sz="1800" dirty="0">
                <a:latin typeface="Arial" panose="020B0604020202020204" pitchFamily="34" charset="0"/>
                <a:cs typeface="Arial" panose="020B0604020202020204" pitchFamily="34" charset="0"/>
              </a:rPr>
              <a:t>Green crab still a winner (commerce and interior)</a:t>
            </a:r>
            <a:endParaRPr lang="en-US" sz="1800" b="1"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Energy and Water: USACE Watercraft Inspection/Monitoring APC WID  </a:t>
            </a:r>
          </a:p>
          <a:p>
            <a:pPr marL="365760" lvl="1" indent="0">
              <a:buNone/>
            </a:pPr>
            <a:r>
              <a:rPr lang="en-US" sz="1800" dirty="0">
                <a:latin typeface="Arial" panose="020B0604020202020204" pitchFamily="34" charset="0"/>
                <a:cs typeface="Arial" panose="020B0604020202020204" pitchFamily="34" charset="0"/>
              </a:rPr>
              <a:t>FY 2022: $18M (Enacted)</a:t>
            </a:r>
          </a:p>
          <a:p>
            <a:pPr marL="365760" lvl="1" indent="0">
              <a:buNone/>
            </a:pPr>
            <a:r>
              <a:rPr lang="en-US" sz="1800" dirty="0">
                <a:latin typeface="Arial" panose="020B0604020202020204" pitchFamily="34" charset="0"/>
                <a:cs typeface="Arial" panose="020B0604020202020204" pitchFamily="34" charset="0"/>
              </a:rPr>
              <a:t>FY 2023: $20M (“”)</a:t>
            </a:r>
          </a:p>
          <a:p>
            <a:pPr marL="365760" lvl="1" indent="0">
              <a:buNone/>
            </a:pPr>
            <a:r>
              <a:rPr lang="en-US" sz="1800" dirty="0">
                <a:highlight>
                  <a:srgbClr val="FFFF00"/>
                </a:highlight>
                <a:latin typeface="Arial" panose="020B0604020202020204" pitchFamily="34" charset="0"/>
                <a:cs typeface="Arial" panose="020B0604020202020204" pitchFamily="34" charset="0"/>
              </a:rPr>
              <a:t>FY 2024 = $ 9 M (“”)</a:t>
            </a:r>
          </a:p>
          <a:p>
            <a:pPr marL="365760" lvl="1" indent="0">
              <a:buNone/>
            </a:pPr>
            <a:r>
              <a:rPr lang="en-US" sz="1800" dirty="0">
                <a:latin typeface="Arial" panose="020B0604020202020204" pitchFamily="34" charset="0"/>
                <a:cs typeface="Arial" panose="020B0604020202020204" pitchFamily="34" charset="0"/>
              </a:rPr>
              <a:t>FY 2025 : </a:t>
            </a:r>
          </a:p>
          <a:p>
            <a:pPr lvl="1"/>
            <a:r>
              <a:rPr lang="en-US" sz="1800" dirty="0">
                <a:latin typeface="Arial" panose="020B0604020202020204" pitchFamily="34" charset="0"/>
                <a:cs typeface="Arial" panose="020B0604020202020204" pitchFamily="34" charset="0"/>
              </a:rPr>
              <a:t>House: $13 million</a:t>
            </a:r>
          </a:p>
          <a:p>
            <a:pPr lvl="1"/>
            <a:r>
              <a:rPr lang="en-US" sz="1800" b="1" dirty="0">
                <a:solidFill>
                  <a:srgbClr val="FF0000"/>
                </a:solidFill>
                <a:latin typeface="Arial" panose="020B0604020202020204" pitchFamily="34" charset="0"/>
                <a:cs typeface="Arial" panose="020B0604020202020204" pitchFamily="34" charset="0"/>
              </a:rPr>
              <a:t>Senate: $0</a:t>
            </a:r>
          </a:p>
          <a:p>
            <a:pPr lvl="2"/>
            <a:r>
              <a:rPr lang="en-US" sz="1300" dirty="0">
                <a:latin typeface="Arial" panose="020B0604020202020204" pitchFamily="34" charset="0"/>
                <a:cs typeface="Arial" panose="020B0604020202020204" pitchFamily="34" charset="0"/>
              </a:rPr>
              <a:t>the Committee understands the Corps has sufficient funding for fiscal year 2025 activities for watercraft inspection stations and rapid response as authorized in section 104 of the River and Harbor Act of 1958…. [True…still no Bueno]</a:t>
            </a:r>
          </a:p>
          <a:p>
            <a:pPr marL="0" indent="0">
              <a:buNone/>
            </a:pPr>
            <a:endParaRPr lang="en-US" sz="2000" dirty="0">
              <a:highlight>
                <a:srgbClr val="FFFF00"/>
              </a:highlight>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Now What: </a:t>
            </a:r>
            <a:r>
              <a:rPr lang="en-US" sz="2000" dirty="0">
                <a:latin typeface="Arial" panose="020B0604020202020204" pitchFamily="34" charset="0"/>
                <a:cs typeface="Arial" panose="020B0604020202020204" pitchFamily="34" charset="0"/>
              </a:rPr>
              <a:t>90 Day Continuing Resolution will be passed in the next two weeks </a:t>
            </a:r>
          </a:p>
        </p:txBody>
      </p:sp>
      <p:sp>
        <p:nvSpPr>
          <p:cNvPr id="6" name="Slide Number Placeholder 5"/>
          <p:cNvSpPr>
            <a:spLocks noGrp="1"/>
          </p:cNvSpPr>
          <p:nvPr>
            <p:ph type="sldNum" sz="quarter" idx="12"/>
          </p:nvPr>
        </p:nvSpPr>
        <p:spPr/>
        <p:txBody>
          <a:bodyPr/>
          <a:lstStyle/>
          <a:p>
            <a:fld id="{C6B3F5D1-0614-403E-8B81-5A4F2E58B485}" type="slidenum">
              <a:rPr lang="en-US" smtClean="0"/>
              <a:pPr/>
              <a:t>12</a:t>
            </a:fld>
            <a:endParaRPr lang="en-US" dirty="0"/>
          </a:p>
        </p:txBody>
      </p:sp>
      <p:sp>
        <p:nvSpPr>
          <p:cNvPr id="3" name="Title 2">
            <a:extLst>
              <a:ext uri="{FF2B5EF4-FFF2-40B4-BE49-F238E27FC236}">
                <a16:creationId xmlns:a16="http://schemas.microsoft.com/office/drawing/2014/main" id="{275774A7-84EB-49B5-9AA7-1B3487B2C848}"/>
              </a:ext>
            </a:extLst>
          </p:cNvPr>
          <p:cNvSpPr>
            <a:spLocks noGrp="1"/>
          </p:cNvSpPr>
          <p:nvPr>
            <p:ph type="title"/>
          </p:nvPr>
        </p:nvSpPr>
        <p:spPr>
          <a:xfrm>
            <a:off x="533400" y="136525"/>
            <a:ext cx="7696200" cy="304800"/>
          </a:xfrm>
        </p:spPr>
        <p:txBody>
          <a:bodyPr>
            <a:noAutofit/>
          </a:bodyPr>
          <a:lstStyle/>
          <a:p>
            <a:pPr algn="ctr"/>
            <a:r>
              <a:rPr lang="en-US" sz="2400" b="1" dirty="0">
                <a:solidFill>
                  <a:schemeClr val="tx1"/>
                </a:solidFill>
                <a:latin typeface="Arial" panose="020B0604020202020204" pitchFamily="34" charset="0"/>
                <a:cs typeface="Arial" panose="020B0604020202020204" pitchFamily="34" charset="0"/>
              </a:rPr>
              <a:t>FY 2025 APPROPRIATIONS</a:t>
            </a:r>
          </a:p>
        </p:txBody>
      </p:sp>
    </p:spTree>
    <p:extLst>
      <p:ext uri="{BB962C8B-B14F-4D97-AF65-F5344CB8AC3E}">
        <p14:creationId xmlns:p14="http://schemas.microsoft.com/office/powerpoint/2010/main" val="257056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0"/>
            <a:ext cx="9067800" cy="5151120"/>
          </a:xfrm>
        </p:spPr>
        <p:txBody>
          <a:bodyPr>
            <a:noAutofit/>
          </a:bodyPr>
          <a:lstStyle/>
          <a:p>
            <a:pPr marL="0" indent="0">
              <a:buNone/>
            </a:pPr>
            <a:endParaRPr lang="en-US" sz="18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DRAFT BILLS NOT INTRODUCED</a:t>
            </a:r>
          </a:p>
          <a:p>
            <a:pPr marL="0" indent="0" algn="ctr">
              <a:buNone/>
            </a:pPr>
            <a:r>
              <a:rPr lang="en-US" sz="2000" b="1" dirty="0">
                <a:latin typeface="Arial" panose="020B0604020202020204" pitchFamily="34" charset="0"/>
                <a:cs typeface="Arial" panose="020B0604020202020204" pitchFamily="34" charset="0"/>
              </a:rPr>
              <a:t>Will we see them in 119</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Congress??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Aquatic Nuisance Species Program Enhancement Act of 2024 (Draft) “AIS 2.0”</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Draft legislation to implement the recommendations of the Aquatic Invasive Species Commission…includes Coastal Aquatic Invasive Species Mitigation Grant Program, WID grant program, Lacey Act Amendments, Invasive catfish processing, NOAA Office of Invasive Species</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13</a:t>
            </a:fld>
            <a:endParaRPr lang="en-US" dirty="0"/>
          </a:p>
        </p:txBody>
      </p:sp>
      <p:pic>
        <p:nvPicPr>
          <p:cNvPr id="4" name="Picture 3" descr="Logo&#10;&#10;Description automatically generated">
            <a:extLst>
              <a:ext uri="{FF2B5EF4-FFF2-40B4-BE49-F238E27FC236}">
                <a16:creationId xmlns:a16="http://schemas.microsoft.com/office/drawing/2014/main" id="{2815276C-4370-404C-B800-B68E2DA60B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471987"/>
            <a:ext cx="5715000" cy="2066925"/>
          </a:xfrm>
          <a:prstGeom prst="rect">
            <a:avLst/>
          </a:prstGeom>
          <a:noFill/>
        </p:spPr>
      </p:pic>
    </p:spTree>
    <p:extLst>
      <p:ext uri="{BB962C8B-B14F-4D97-AF65-F5344CB8AC3E}">
        <p14:creationId xmlns:p14="http://schemas.microsoft.com/office/powerpoint/2010/main" val="154034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 y="609600"/>
            <a:ext cx="9067800" cy="5151120"/>
          </a:xfrm>
        </p:spPr>
        <p:txBody>
          <a:bodyPr>
            <a:noAutofit/>
          </a:bodyPr>
          <a:lstStyle/>
          <a:p>
            <a:pPr marL="0" indent="0" algn="ctr">
              <a:buNone/>
            </a:pPr>
            <a:r>
              <a:rPr lang="en-US" sz="2400" b="1" dirty="0">
                <a:latin typeface="Arial" panose="020B0604020202020204" pitchFamily="34" charset="0"/>
                <a:cs typeface="Arial" panose="020B0604020202020204" pitchFamily="34" charset="0"/>
              </a:rPr>
              <a:t>DRAFT BILLS NOT INTRODUCED</a:t>
            </a:r>
          </a:p>
          <a:p>
            <a:pPr marL="0" indent="0" algn="ctr">
              <a:buNone/>
            </a:pPr>
            <a:r>
              <a:rPr lang="en-US" sz="2000" b="1" dirty="0">
                <a:latin typeface="Arial" panose="020B0604020202020204" pitchFamily="34" charset="0"/>
                <a:cs typeface="Arial" panose="020B0604020202020204" pitchFamily="34" charset="0"/>
              </a:rPr>
              <a:t>Will we see them in 119</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Congress??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National Oceanic and Atmospheric Administration Act of 2023 (draft)</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Was not introduced, unlikely for introduction in 119</a:t>
            </a:r>
            <a:r>
              <a:rPr lang="en-US" sz="1800" b="1" baseline="30000" dirty="0">
                <a:latin typeface="Arial" panose="020B0604020202020204" pitchFamily="34" charset="0"/>
                <a:cs typeface="Arial" panose="020B0604020202020204" pitchFamily="34" charset="0"/>
              </a:rPr>
              <a:t>th</a:t>
            </a:r>
            <a:r>
              <a:rPr lang="en-US" sz="1800" b="1" dirty="0">
                <a:latin typeface="Arial" panose="020B0604020202020204" pitchFamily="34" charset="0"/>
                <a:cs typeface="Arial" panose="020B0604020202020204" pitchFamily="34" charset="0"/>
              </a:rPr>
              <a:t> ???</a:t>
            </a:r>
          </a:p>
          <a:p>
            <a:endParaRPr lang="en-US" sz="1800" b="1"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Sec. 218. Office of Aquatic Invasive Species.</a:t>
            </a:r>
          </a:p>
          <a:p>
            <a:pPr marL="0" indent="0">
              <a:buNone/>
            </a:pPr>
            <a:r>
              <a:rPr lang="en-US" sz="1800" b="1" dirty="0">
                <a:latin typeface="Arial" panose="020B0604020202020204" pitchFamily="34" charset="0"/>
                <a:cs typeface="Arial" panose="020B0604020202020204" pitchFamily="34" charset="0"/>
              </a:rPr>
              <a:t> (b) PURPOSE.—The purpose of the Office of Aquatic Invasive Species shall be—</a:t>
            </a:r>
          </a:p>
          <a:p>
            <a:pPr marL="0" indent="0">
              <a:buNone/>
            </a:pPr>
            <a:endParaRPr lang="en-US" sz="1800" dirty="0">
              <a:latin typeface="Arial" panose="020B0604020202020204" pitchFamily="34" charset="0"/>
              <a:cs typeface="Arial" panose="020B0604020202020204" pitchFamily="34" charset="0"/>
            </a:endParaRPr>
          </a:p>
          <a:p>
            <a:pPr marL="365760" lvl="1" indent="0">
              <a:buNone/>
            </a:pPr>
            <a:r>
              <a:rPr lang="en-US" sz="1600" dirty="0">
                <a:latin typeface="Arial" panose="020B0604020202020204" pitchFamily="34" charset="0"/>
                <a:cs typeface="Arial" panose="020B0604020202020204" pitchFamily="34" charset="0"/>
              </a:rPr>
              <a:t> (9) in consultation with the Coast Guard, the United States Fish and Wildlife Service, the national Invasive Species Council, and the Aquatic Nuisance Species Task Force, to develop guidelines and protocols to prevent the unintentional introduction of aquatic invasive species through ballast water, boating, international and domestic trade, and other vectors; and</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No</a:t>
            </a:r>
            <a:r>
              <a:rPr lang="en-US" sz="12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AIS office authorization</a:t>
            </a:r>
            <a:endParaRPr lang="en-US" sz="1800" dirty="0">
              <a:highlight>
                <a:srgbClr val="FFFF00"/>
              </a:highligh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14</a:t>
            </a:fld>
            <a:endParaRPr lang="en-US" dirty="0"/>
          </a:p>
        </p:txBody>
      </p:sp>
    </p:spTree>
    <p:extLst>
      <p:ext uri="{BB962C8B-B14F-4D97-AF65-F5344CB8AC3E}">
        <p14:creationId xmlns:p14="http://schemas.microsoft.com/office/powerpoint/2010/main" val="162278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22D5D97-CF3A-4B36-8335-8CBA819F307F}"/>
              </a:ext>
            </a:extLst>
          </p:cNvPr>
          <p:cNvSpPr>
            <a:spLocks noChangeArrowheads="1"/>
          </p:cNvSpPr>
          <p:nvPr/>
        </p:nvSpPr>
        <p:spPr bwMode="auto">
          <a:xfrm>
            <a:off x="1588" y="685800"/>
            <a:ext cx="9144000" cy="1938992"/>
          </a:xfrm>
          <a:prstGeom prst="rect">
            <a:avLst/>
          </a:prstGeom>
          <a:noFill/>
          <a:ln w="9525">
            <a:noFill/>
            <a:miter lim="800000"/>
            <a:headEnd/>
            <a:tailEnd/>
          </a:ln>
        </p:spPr>
        <p:txBody>
          <a:bodyPr>
            <a:spAutoFit/>
          </a:bodyPr>
          <a:lstStyle/>
          <a:p>
            <a:pPr algn="ctr">
              <a:defRPr/>
            </a:pPr>
            <a:r>
              <a:rPr lang="en-US" sz="4000" b="1" dirty="0">
                <a:solidFill>
                  <a:srgbClr val="FF0000"/>
                </a:solidFill>
              </a:rPr>
              <a:t>Thank You!</a:t>
            </a:r>
          </a:p>
          <a:p>
            <a:pPr algn="ctr">
              <a:defRPr/>
            </a:pPr>
            <a:endParaRPr lang="en-US" sz="2400" b="1" dirty="0"/>
          </a:p>
          <a:p>
            <a:pPr algn="ctr">
              <a:defRPr/>
            </a:pPr>
            <a:r>
              <a:rPr lang="en-US" sz="2400" b="1" dirty="0"/>
              <a:t>Questions?</a:t>
            </a:r>
          </a:p>
          <a:p>
            <a:pPr algn="ctr">
              <a:defRPr/>
            </a:pPr>
            <a:r>
              <a:rPr lang="en-US" sz="1400" b="1" dirty="0">
                <a:hlinkClick r:id="rId3">
                  <a:extLst>
                    <a:ext uri="{A12FA001-AC4F-418D-AE19-62706E023703}">
                      <ahyp:hlinkClr xmlns:ahyp="http://schemas.microsoft.com/office/drawing/2018/hyperlinkcolor" val="tx"/>
                    </a:ext>
                  </a:extLst>
                </a:hlinkClick>
              </a:rPr>
              <a:t>sphillips@psmfc.org</a:t>
            </a:r>
            <a:endParaRPr lang="en-US" sz="1400" b="1" dirty="0"/>
          </a:p>
          <a:p>
            <a:pPr marL="177800" indent="-177800" algn="ctr" eaLnBrk="1" hangingPunct="1">
              <a:buClr>
                <a:srgbClr val="FF3300"/>
              </a:buClr>
              <a:buFont typeface="Wingdings" pitchFamily="2" charset="2"/>
              <a:buChar char="Ø"/>
              <a:defRPr/>
            </a:pPr>
            <a:endParaRPr lang="en-US" dirty="0"/>
          </a:p>
        </p:txBody>
      </p:sp>
      <p:sp>
        <p:nvSpPr>
          <p:cNvPr id="25603" name="Rectangle 1">
            <a:extLst>
              <a:ext uri="{FF2B5EF4-FFF2-40B4-BE49-F238E27FC236}">
                <a16:creationId xmlns:a16="http://schemas.microsoft.com/office/drawing/2014/main" id="{22ED4A3D-FDF4-4079-B12D-65EDE63265B0}"/>
              </a:ext>
            </a:extLst>
          </p:cNvPr>
          <p:cNvSpPr>
            <a:spLocks noChangeArrowheads="1"/>
          </p:cNvSpPr>
          <p:nvPr/>
        </p:nvSpPr>
        <p:spPr bwMode="auto">
          <a:xfrm>
            <a:off x="152400" y="2438400"/>
            <a:ext cx="906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latin typeface="Tahoma" panose="020B0604030504040204" pitchFamily="34" charset="0"/>
              </a:rPr>
              <a:t>PSMFC AIS WEBSITE: </a:t>
            </a:r>
            <a:r>
              <a:rPr lang="en-US" altLang="en-US" sz="1800" dirty="0">
                <a:latin typeface="Tahoma" panose="020B0604030504040204" pitchFamily="34" charset="0"/>
                <a:hlinkClick r:id="rId4">
                  <a:extLst>
                    <a:ext uri="{A12FA001-AC4F-418D-AE19-62706E023703}">
                      <ahyp:hlinkClr xmlns:ahyp="http://schemas.microsoft.com/office/drawing/2018/hyperlinkcolor" val="tx"/>
                    </a:ext>
                  </a:extLst>
                </a:hlinkClick>
              </a:rPr>
              <a:t>WWW.WESTERNAIS.ORG</a:t>
            </a:r>
            <a:endParaRPr lang="en-US" altLang="en-US" sz="1800" dirty="0">
              <a:latin typeface="Tahoma" panose="020B0604030504040204" pitchFamily="34" charset="0"/>
            </a:endParaRPr>
          </a:p>
          <a:p>
            <a:pPr algn="ctr">
              <a:spcBef>
                <a:spcPct val="0"/>
              </a:spcBef>
              <a:buFontTx/>
              <a:buNone/>
            </a:pPr>
            <a:endParaRPr lang="en-US" altLang="en-US" sz="1800" dirty="0">
              <a:latin typeface="Tahoma" panose="020B0604030504040204" pitchFamily="34" charset="0"/>
            </a:endParaRPr>
          </a:p>
          <a:p>
            <a:pPr algn="ctr">
              <a:spcBef>
                <a:spcPct val="0"/>
              </a:spcBef>
              <a:buFontTx/>
              <a:buNone/>
            </a:pPr>
            <a:r>
              <a:rPr lang="en-US" altLang="en-US" sz="1800" dirty="0">
                <a:latin typeface="Tahoma" panose="020B0604030504040204" pitchFamily="34" charset="0"/>
              </a:rPr>
              <a:t>AIS Newsletter (Robyn Draheim)– bi-monthly, includes legislative items, email sphillips@psmfc.org  to be added </a:t>
            </a:r>
          </a:p>
          <a:p>
            <a:pPr algn="ctr">
              <a:spcBef>
                <a:spcPct val="0"/>
              </a:spcBef>
              <a:buFontTx/>
              <a:buNone/>
            </a:pPr>
            <a:endParaRPr lang="en-US" altLang="en-US" sz="1800" dirty="0">
              <a:latin typeface="Tahoma" panose="020B0604030504040204" pitchFamily="34" charset="0"/>
            </a:endParaRPr>
          </a:p>
          <a:p>
            <a:pPr algn="ctr">
              <a:spcBef>
                <a:spcPct val="0"/>
              </a:spcBef>
              <a:buFontTx/>
              <a:buNone/>
            </a:pPr>
            <a:endParaRPr lang="en-US" altLang="en-US" sz="1800" dirty="0">
              <a:latin typeface="Tahoma" panose="020B0604030504040204" pitchFamily="34" charset="0"/>
            </a:endParaRPr>
          </a:p>
        </p:txBody>
      </p:sp>
    </p:spTree>
    <p:extLst>
      <p:ext uri="{BB962C8B-B14F-4D97-AF65-F5344CB8AC3E}">
        <p14:creationId xmlns:p14="http://schemas.microsoft.com/office/powerpoint/2010/main" val="286475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8DFA3-1C00-47DD-94F7-127C5281B4DC}"/>
              </a:ext>
            </a:extLst>
          </p:cNvPr>
          <p:cNvSpPr>
            <a:spLocks noGrp="1"/>
          </p:cNvSpPr>
          <p:nvPr>
            <p:ph type="sldNum" sz="quarter" idx="12"/>
          </p:nvPr>
        </p:nvSpPr>
        <p:spPr/>
        <p:txBody>
          <a:bodyPr/>
          <a:lstStyle/>
          <a:p>
            <a:fld id="{C6B3F5D1-0614-403E-8B81-5A4F2E58B485}" type="slidenum">
              <a:rPr lang="en-US" smtClean="0"/>
              <a:pPr/>
              <a:t>16</a:t>
            </a:fld>
            <a:endParaRPr lang="en-US" dirty="0"/>
          </a:p>
        </p:txBody>
      </p:sp>
      <p:sp>
        <p:nvSpPr>
          <p:cNvPr id="3" name="Rectangle 2">
            <a:extLst>
              <a:ext uri="{FF2B5EF4-FFF2-40B4-BE49-F238E27FC236}">
                <a16:creationId xmlns:a16="http://schemas.microsoft.com/office/drawing/2014/main" id="{B33618E2-5236-4636-AC17-3368B4763C0F}"/>
              </a:ext>
            </a:extLst>
          </p:cNvPr>
          <p:cNvSpPr/>
          <p:nvPr/>
        </p:nvSpPr>
        <p:spPr>
          <a:xfrm>
            <a:off x="76200" y="44827"/>
            <a:ext cx="9144000" cy="643253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Other Bills  - No Movement </a:t>
            </a:r>
          </a:p>
          <a:p>
            <a:endParaRPr lang="en-US" b="1" dirty="0">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rPr>
              <a:t>H.R.210 - Stamp Out Invasive Species Act (Stefanik, R-NY, 1/19/23)</a:t>
            </a:r>
          </a:p>
          <a:p>
            <a:r>
              <a:rPr lang="en-US" sz="1600" b="1" strike="sngStrike" dirty="0">
                <a:latin typeface="Arial" panose="020B0604020202020204" pitchFamily="34" charset="0"/>
                <a:cs typeface="Arial" panose="020B0604020202020204" pitchFamily="34" charset="0"/>
              </a:rPr>
              <a:t> </a:t>
            </a:r>
          </a:p>
          <a:p>
            <a:r>
              <a:rPr lang="en-US" sz="1600" b="1" strike="sngStrike" dirty="0">
                <a:latin typeface="Arial" panose="020B0604020202020204" pitchFamily="34" charset="0"/>
                <a:cs typeface="Arial" panose="020B0604020202020204" pitchFamily="34" charset="0"/>
              </a:rPr>
              <a:t>S.773// H.R.1560 </a:t>
            </a:r>
            <a:r>
              <a:rPr lang="en-US" sz="1600" strike="sngStrike" dirty="0">
                <a:latin typeface="Arial" panose="020B0604020202020204" pitchFamily="34" charset="0"/>
                <a:cs typeface="Arial" panose="020B0604020202020204" pitchFamily="34" charset="0"/>
              </a:rPr>
              <a:t>—</a:t>
            </a:r>
            <a:r>
              <a:rPr lang="en-US" sz="1600" b="1" strike="sngStrike" dirty="0">
                <a:latin typeface="Arial" panose="020B0604020202020204" pitchFamily="34" charset="0"/>
                <a:cs typeface="Arial" panose="020B0604020202020204" pitchFamily="34" charset="0"/>
              </a:rPr>
              <a:t>Public Water Supply Invasive Species Compliance Act  </a:t>
            </a:r>
            <a:r>
              <a:rPr lang="en-US" sz="1600" strike="sngStrike" dirty="0">
                <a:latin typeface="Arial" panose="020B0604020202020204" pitchFamily="34" charset="0"/>
                <a:cs typeface="Arial" panose="020B0604020202020204" pitchFamily="34" charset="0"/>
              </a:rPr>
              <a:t>(Cruz (R-TX) (03/09/23)  - exempts certain interstate water transfers from prohibitions on the illegal trade of wildlife, fish, or plants. </a:t>
            </a:r>
            <a:r>
              <a:rPr lang="en-US" sz="1600" strike="sngStrike" dirty="0">
                <a:highlight>
                  <a:srgbClr val="FFFF00"/>
                </a:highlight>
                <a:latin typeface="Arial" panose="020B0604020202020204" pitchFamily="34" charset="0"/>
                <a:cs typeface="Arial" panose="020B0604020202020204" pitchFamily="34" charset="0"/>
              </a:rPr>
              <a:t>RESOLVED OK/TX reach $ 10 million settlement to resolve border issue</a:t>
            </a:r>
            <a:endParaRPr lang="en-US" sz="1600" strike="sngStrike" dirty="0">
              <a:latin typeface="Arial" panose="020B0604020202020204" pitchFamily="34" charset="0"/>
              <a:cs typeface="Arial" panose="020B0604020202020204" pitchFamily="34" charset="0"/>
            </a:endParaRPr>
          </a:p>
          <a:p>
            <a:endParaRPr lang="en-US" sz="1600" b="1" strike="sngStrike" dirty="0">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rPr>
              <a:t>S.771// H.R.1558 </a:t>
            </a:r>
            <a:r>
              <a:rPr lang="en-US" sz="1600" strike="sngStrike" dirty="0">
                <a:latin typeface="Arial" panose="020B0604020202020204" pitchFamily="34" charset="0"/>
                <a:cs typeface="Arial" panose="020B0604020202020204" pitchFamily="34" charset="0"/>
              </a:rPr>
              <a:t>— </a:t>
            </a:r>
            <a:r>
              <a:rPr lang="en-US" sz="1600" b="1" strike="sngStrike" dirty="0">
                <a:latin typeface="Arial" panose="020B0604020202020204" pitchFamily="34" charset="0"/>
                <a:cs typeface="Arial" panose="020B0604020202020204" pitchFamily="34" charset="0"/>
              </a:rPr>
              <a:t>Saving America's Vulnerable and Endangered Species Act or the (SAVES) Act.  </a:t>
            </a:r>
            <a:r>
              <a:rPr lang="en-US" sz="1600" strike="sngStrike" dirty="0">
                <a:latin typeface="Arial" panose="020B0604020202020204" pitchFamily="34" charset="0"/>
                <a:cs typeface="Arial" panose="020B0604020202020204" pitchFamily="34" charset="0"/>
              </a:rPr>
              <a:t>(Cruz R-TX, 03/09/23) This bill prohibits a living nonnative species from being listed as a threatened or endangered species under the Endangered Species Act of 1973. Re-introduced</a:t>
            </a:r>
          </a:p>
          <a:p>
            <a:endParaRPr lang="en-US" sz="1600" strike="sngStrike" dirty="0">
              <a:highlight>
                <a:srgbClr val="FFFF00"/>
              </a:highlight>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S.1238</a:t>
            </a:r>
            <a:r>
              <a:rPr lang="en-US" sz="1600" b="1" strike="sngStrike" dirty="0">
                <a:latin typeface="Arial" panose="020B0604020202020204" pitchFamily="34" charset="0"/>
                <a:cs typeface="Arial" panose="020B0604020202020204" pitchFamily="34" charset="0"/>
              </a:rPr>
              <a:t>:  Invasive Species Prevention and Forest Restoration Act</a:t>
            </a:r>
            <a:r>
              <a:rPr lang="en-US" sz="1600" strike="sngStrike" dirty="0">
                <a:latin typeface="Arial" panose="020B0604020202020204" pitchFamily="34" charset="0"/>
                <a:cs typeface="Arial" panose="020B0604020202020204" pitchFamily="34" charset="0"/>
              </a:rPr>
              <a:t>—</a:t>
            </a:r>
            <a:r>
              <a:rPr lang="en-US" sz="1600" strike="sngStrike"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Welch, Peter [Sen.-D-VT]</a:t>
            </a:r>
            <a:r>
              <a:rPr lang="en-US" sz="1600" strike="sngStrike" dirty="0">
                <a:latin typeface="Arial" panose="020B0604020202020204" pitchFamily="34" charset="0"/>
                <a:cs typeface="Arial" panose="020B0604020202020204" pitchFamily="34" charset="0"/>
              </a:rPr>
              <a:t> (Introduced 04/20/2023) </a:t>
            </a:r>
          </a:p>
          <a:p>
            <a:endParaRPr lang="en-US" sz="1600" strike="sngStrike" dirty="0">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rPr>
              <a:t>S.1614 </a:t>
            </a:r>
            <a:r>
              <a:rPr lang="en-US" sz="1600" strike="sngStrike" dirty="0">
                <a:latin typeface="Arial" panose="020B0604020202020204" pitchFamily="34" charset="0"/>
                <a:cs typeface="Arial" panose="020B0604020202020204" pitchFamily="34" charset="0"/>
              </a:rPr>
              <a:t>- </a:t>
            </a:r>
            <a:r>
              <a:rPr lang="en-US" sz="1600" b="1" strike="sngStrike" dirty="0">
                <a:latin typeface="Arial" panose="020B0604020202020204" pitchFamily="34" charset="0"/>
                <a:cs typeface="Arial" panose="020B0604020202020204" pitchFamily="34" charset="0"/>
              </a:rPr>
              <a:t>Lacey Act Amendments of 2023 </a:t>
            </a:r>
            <a:r>
              <a:rPr lang="en-US" sz="1600" strike="sngStrike" dirty="0">
                <a:latin typeface="Arial" panose="020B0604020202020204" pitchFamily="34" charset="0"/>
                <a:cs typeface="Arial" panose="020B0604020202020204" pitchFamily="34" charset="0"/>
              </a:rPr>
              <a:t>(Sen. Marco Rubio (R-FL, 5/16/23)</a:t>
            </a:r>
          </a:p>
          <a:p>
            <a:endParaRPr lang="en-US" sz="1600" strike="sngStrike" dirty="0">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rPr>
              <a:t>H.R.2881 </a:t>
            </a:r>
            <a:r>
              <a:rPr lang="en-US" sz="1600" strike="sngStrike" dirty="0">
                <a:latin typeface="Arial" panose="020B0604020202020204" pitchFamily="34" charset="0"/>
                <a:cs typeface="Arial" panose="020B0604020202020204" pitchFamily="34" charset="0"/>
              </a:rPr>
              <a:t>—</a:t>
            </a:r>
            <a:r>
              <a:rPr lang="en-US" sz="1600" b="1" strike="sngStrike" dirty="0">
                <a:latin typeface="Arial" panose="020B0604020202020204" pitchFamily="34" charset="0"/>
                <a:cs typeface="Arial" panose="020B0604020202020204" pitchFamily="34" charset="0"/>
              </a:rPr>
              <a:t>Hawaii Invasive Species Protection Act </a:t>
            </a:r>
            <a:r>
              <a:rPr lang="en-US" sz="1600" strike="sngStrike" dirty="0">
                <a:latin typeface="Arial" panose="020B0604020202020204" pitchFamily="34" charset="0"/>
                <a:cs typeface="Arial" panose="020B0604020202020204" pitchFamily="34" charset="0"/>
              </a:rPr>
              <a:t>(Case D, Ed [Rep.-D-HI-1])  (Introduced 04/26/2023)</a:t>
            </a:r>
          </a:p>
          <a:p>
            <a:endParaRPr lang="en-US" sz="1600" b="1" strike="sngStrike" dirty="0">
              <a:latin typeface="Arial" panose="020B0604020202020204" pitchFamily="34" charset="0"/>
              <a:cs typeface="Arial" panose="020B0604020202020204" pitchFamily="34" charset="0"/>
            </a:endParaRPr>
          </a:p>
          <a:p>
            <a:r>
              <a:rPr lang="en-US" sz="1600" b="1" strike="sngStrike" dirty="0">
                <a:latin typeface="Arial" panose="020B0604020202020204" pitchFamily="34" charset="0"/>
                <a:cs typeface="Arial" panose="020B0604020202020204" pitchFamily="34" charset="0"/>
              </a:rPr>
              <a:t>H.R.1713 </a:t>
            </a:r>
            <a:r>
              <a:rPr lang="en-US" sz="1600" strike="sngStrike" dirty="0">
                <a:latin typeface="Arial" panose="020B0604020202020204" pitchFamily="34" charset="0"/>
                <a:cs typeface="Arial" panose="020B0604020202020204" pitchFamily="34" charset="0"/>
              </a:rPr>
              <a:t>- </a:t>
            </a:r>
            <a:r>
              <a:rPr lang="en-US" sz="1600" b="1" strike="sngStrike" dirty="0">
                <a:latin typeface="Arial" panose="020B0604020202020204" pitchFamily="34" charset="0"/>
                <a:cs typeface="Arial" panose="020B0604020202020204" pitchFamily="34" charset="0"/>
              </a:rPr>
              <a:t>DOE and USDA Interagency Research Act </a:t>
            </a:r>
            <a:r>
              <a:rPr lang="en-US" sz="1600" strike="sngStrike" dirty="0">
                <a:latin typeface="Arial" panose="020B0604020202020204" pitchFamily="34" charset="0"/>
                <a:cs typeface="Arial" panose="020B0604020202020204" pitchFamily="34" charset="0"/>
              </a:rPr>
              <a:t>Lucas (R-OK)//Lofgren (D-CA) (07/31/2023)</a:t>
            </a:r>
          </a:p>
          <a:p>
            <a:pPr marL="342900" indent="-342900">
              <a:buAutoNum type="arabicPeriod"/>
            </a:pPr>
            <a:endParaRPr lang="en-US" dirty="0">
              <a:latin typeface="Arial" panose="020B0604020202020204" pitchFamily="34" charset="0"/>
              <a:cs typeface="Arial" panose="020B0604020202020204" pitchFamily="34" charset="0"/>
            </a:endParaRPr>
          </a:p>
          <a:p>
            <a:endParaRPr lang="en-US" dirty="0">
              <a:highlight>
                <a:srgbClr val="FFFF00"/>
              </a:highligh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19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8005" y="0"/>
            <a:ext cx="9067800" cy="6356350"/>
          </a:xfrm>
        </p:spPr>
        <p:txBody>
          <a:bodyPr>
            <a:normAutofit fontScale="92500" lnSpcReduction="20000"/>
          </a:bodyPr>
          <a:lstStyle/>
          <a:p>
            <a:pPr lvl="1"/>
            <a:endParaRPr lang="en-US" sz="2000" dirty="0">
              <a:latin typeface="Arial" panose="020B0604020202020204" pitchFamily="34" charset="0"/>
              <a:cs typeface="Arial" panose="020B0604020202020204" pitchFamily="34" charset="0"/>
            </a:endParaRPr>
          </a:p>
          <a:p>
            <a:pPr marL="0" indent="0">
              <a:buNone/>
            </a:pPr>
            <a:r>
              <a:rPr lang="en-US" b="1" strike="sngStrike" dirty="0">
                <a:latin typeface="Arial" panose="020B0604020202020204" pitchFamily="34" charset="0"/>
                <a:cs typeface="Arial" panose="020B0604020202020204" pitchFamily="34" charset="0"/>
              </a:rPr>
              <a:t>H.R. 7408 (Rep. Westerman (R- AR)), “America’s Wildlife Habitat Conservation Act.” …</a:t>
            </a:r>
            <a:r>
              <a:rPr lang="en-US" sz="2800" b="1" strike="sngStrike" dirty="0">
                <a:highlight>
                  <a:srgbClr val="FFFF00"/>
                </a:highlight>
                <a:latin typeface="Arial" panose="020B0604020202020204" pitchFamily="34" charset="0"/>
                <a:cs typeface="Arial" panose="020B0604020202020204" pitchFamily="34" charset="0"/>
              </a:rPr>
              <a:t>RAWA “light”</a:t>
            </a:r>
          </a:p>
          <a:p>
            <a:pPr marL="0" indent="0">
              <a:buNone/>
            </a:pPr>
            <a:endParaRPr lang="en-US" b="1" strike="sngStrike" dirty="0">
              <a:latin typeface="Arial" panose="020B0604020202020204" pitchFamily="34" charset="0"/>
              <a:cs typeface="Arial" panose="020B0604020202020204" pitchFamily="34" charset="0"/>
            </a:endParaRPr>
          </a:p>
          <a:p>
            <a:pPr marL="0" indent="0">
              <a:buNone/>
            </a:pPr>
            <a:endParaRPr lang="en-US" sz="2100" b="1" strike="sngStrike" dirty="0">
              <a:latin typeface="Arial" panose="020B0604020202020204" pitchFamily="34" charset="0"/>
              <a:cs typeface="Arial" panose="020B0604020202020204" pitchFamily="34" charset="0"/>
            </a:endParaRPr>
          </a:p>
          <a:p>
            <a:pPr marL="0" indent="0">
              <a:buNone/>
            </a:pPr>
            <a:r>
              <a:rPr lang="en-US" sz="2100" strike="sngStrike" dirty="0">
                <a:latin typeface="Arial" panose="020B0604020202020204" pitchFamily="34" charset="0"/>
                <a:cs typeface="Arial" panose="020B0604020202020204" pitchFamily="34" charset="0"/>
              </a:rPr>
              <a:t>Authorize lower levels than the Senate version — approximately $200 million to $500 million per year. </a:t>
            </a:r>
          </a:p>
          <a:p>
            <a:pPr marL="0" indent="0">
              <a:buNone/>
            </a:pPr>
            <a:endParaRPr lang="en-US" sz="2100" strike="sngStrike" dirty="0">
              <a:latin typeface="Arial" panose="020B0604020202020204" pitchFamily="34" charset="0"/>
              <a:cs typeface="Arial" panose="020B0604020202020204" pitchFamily="34" charset="0"/>
            </a:endParaRPr>
          </a:p>
          <a:p>
            <a:pPr marL="0" indent="0">
              <a:buNone/>
            </a:pPr>
            <a:r>
              <a:rPr lang="en-US" sz="2100" strike="sngStrike" dirty="0">
                <a:latin typeface="Arial" panose="020B0604020202020204" pitchFamily="34" charset="0"/>
                <a:cs typeface="Arial" panose="020B0604020202020204" pitchFamily="34" charset="0"/>
              </a:rPr>
              <a:t>funding depends on annual congressional appropriations and would end after five years. </a:t>
            </a:r>
          </a:p>
          <a:p>
            <a:pPr marL="0" indent="0">
              <a:buNone/>
            </a:pPr>
            <a:endParaRPr lang="en-US" sz="2100" strike="sngStrike" dirty="0">
              <a:latin typeface="Arial" panose="020B0604020202020204" pitchFamily="34" charset="0"/>
              <a:cs typeface="Arial" panose="020B0604020202020204" pitchFamily="34" charset="0"/>
            </a:endParaRPr>
          </a:p>
          <a:p>
            <a:pPr marL="0" indent="0">
              <a:buNone/>
            </a:pPr>
            <a:r>
              <a:rPr lang="en-US" sz="2100" strike="sngStrike" dirty="0">
                <a:latin typeface="Arial" panose="020B0604020202020204" pitchFamily="34" charset="0"/>
                <a:cs typeface="Arial" panose="020B0604020202020204" pitchFamily="34" charset="0"/>
              </a:rPr>
              <a:t>Makes controversial changes to Endangered Species Act </a:t>
            </a:r>
          </a:p>
          <a:p>
            <a:pPr marL="0" indent="0">
              <a:buNone/>
            </a:pPr>
            <a:endParaRPr lang="en-US" sz="2100" strike="sngStrike" dirty="0">
              <a:latin typeface="Arial" panose="020B0604020202020204" pitchFamily="34" charset="0"/>
              <a:cs typeface="Arial" panose="020B0604020202020204" pitchFamily="34" charset="0"/>
            </a:endParaRPr>
          </a:p>
          <a:p>
            <a:pPr marL="0" indent="0">
              <a:buNone/>
            </a:pPr>
            <a:r>
              <a:rPr lang="en-US" sz="2100" strike="sngStrike" dirty="0">
                <a:latin typeface="Arial" panose="020B0604020202020204" pitchFamily="34" charset="0"/>
                <a:cs typeface="Arial" panose="020B0604020202020204" pitchFamily="34" charset="0"/>
              </a:rPr>
              <a:t>22 co-sponsors all Republicans</a:t>
            </a:r>
          </a:p>
          <a:p>
            <a:pPr marL="0" indent="0">
              <a:buNone/>
            </a:pPr>
            <a:endParaRPr lang="en-US" sz="2100" strike="sngStrike" dirty="0">
              <a:latin typeface="Arial" panose="020B0604020202020204" pitchFamily="34" charset="0"/>
              <a:cs typeface="Arial" panose="020B0604020202020204" pitchFamily="34" charset="0"/>
            </a:endParaRPr>
          </a:p>
          <a:p>
            <a:pPr marL="0" indent="0">
              <a:buNone/>
            </a:pPr>
            <a:r>
              <a:rPr lang="en-US" sz="2100" b="1" strike="sngStrike" dirty="0">
                <a:latin typeface="Arial" panose="020B0604020202020204" pitchFamily="34" charset="0"/>
                <a:cs typeface="Arial" panose="020B0604020202020204" pitchFamily="34" charset="0"/>
              </a:rPr>
              <a:t>Status: </a:t>
            </a:r>
            <a:r>
              <a:rPr lang="en-US" sz="2100" strike="sngStrike" dirty="0">
                <a:latin typeface="Arial" panose="020B0604020202020204" pitchFamily="34" charset="0"/>
                <a:cs typeface="Arial" panose="020B0604020202020204" pitchFamily="34" charset="0"/>
              </a:rPr>
              <a:t>Out of committee (4/16/24) …unlikely house passage .. RAWA Looks  Dead in this congress</a:t>
            </a:r>
          </a:p>
          <a:p>
            <a:pPr marL="0" indent="0">
              <a:buNone/>
            </a:pPr>
            <a:endParaRPr lang="en-US" sz="2100" strike="sngStrike" dirty="0">
              <a:latin typeface="Arial" panose="020B0604020202020204" pitchFamily="34" charset="0"/>
              <a:cs typeface="Arial" panose="020B0604020202020204" pitchFamily="34" charset="0"/>
            </a:endParaRPr>
          </a:p>
          <a:p>
            <a:pPr marL="0" indent="0">
              <a:buNone/>
            </a:pPr>
            <a:r>
              <a:rPr lang="en-US" sz="2100" b="1" strike="sngStrike" dirty="0">
                <a:latin typeface="Arial" panose="020B0604020202020204" pitchFamily="34" charset="0"/>
                <a:cs typeface="Arial" panose="020B0604020202020204" pitchFamily="34" charset="0"/>
              </a:rPr>
              <a:t>RAWA will not go away.  </a:t>
            </a:r>
            <a:r>
              <a:rPr lang="en-US" sz="2100" strike="sngStrike" dirty="0">
                <a:latin typeface="Arial" panose="020B0604020202020204" pitchFamily="34" charset="0"/>
                <a:cs typeface="Arial" panose="020B0604020202020204" pitchFamily="34" charset="0"/>
              </a:rPr>
              <a:t>If “</a:t>
            </a:r>
            <a:r>
              <a:rPr lang="en-US" sz="2100" i="1" strike="sngStrike" dirty="0">
                <a:latin typeface="Arial" panose="020B0604020202020204" pitchFamily="34" charset="0"/>
                <a:cs typeface="Arial" panose="020B0604020202020204" pitchFamily="34" charset="0"/>
              </a:rPr>
              <a:t>D’s</a:t>
            </a:r>
            <a:r>
              <a:rPr lang="en-US" sz="2100" strike="sngStrike" dirty="0">
                <a:latin typeface="Arial" panose="020B0604020202020204" pitchFamily="34" charset="0"/>
                <a:cs typeface="Arial" panose="020B0604020202020204" pitchFamily="34" charset="0"/>
              </a:rPr>
              <a:t>” take House in upcoming election… 2025 passage chances improve. Likely enough </a:t>
            </a:r>
            <a:r>
              <a:rPr lang="en-US" sz="2100" i="1" strike="sngStrike" dirty="0">
                <a:latin typeface="Arial" panose="020B0604020202020204" pitchFamily="34" charset="0"/>
                <a:cs typeface="Arial" panose="020B0604020202020204" pitchFamily="34" charset="0"/>
              </a:rPr>
              <a:t>R</a:t>
            </a:r>
            <a:r>
              <a:rPr lang="en-US" sz="2100" strike="sngStrike" dirty="0">
                <a:latin typeface="Arial" panose="020B0604020202020204" pitchFamily="34" charset="0"/>
                <a:cs typeface="Arial" panose="020B0604020202020204" pitchFamily="34" charset="0"/>
              </a:rPr>
              <a:t> support in the Senate to see it through….”pay for” still an issue </a:t>
            </a:r>
          </a:p>
          <a:p>
            <a:pPr marL="27432" indent="0">
              <a:buNone/>
            </a:pPr>
            <a:endParaRPr lang="en-US" sz="2000" dirty="0">
              <a:latin typeface="Arial" panose="020B0604020202020204" pitchFamily="34" charset="0"/>
              <a:cs typeface="Arial" panose="020B0604020202020204" pitchFamily="34" charset="0"/>
            </a:endParaRPr>
          </a:p>
          <a:p>
            <a:pPr marL="393192" lvl="1" indent="0">
              <a:buNone/>
            </a:pPr>
            <a:endParaRPr lang="en-US" sz="7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17</a:t>
            </a:fld>
            <a:endParaRPr lang="en-US" dirty="0"/>
          </a:p>
        </p:txBody>
      </p:sp>
    </p:spTree>
    <p:extLst>
      <p:ext uri="{BB962C8B-B14F-4D97-AF65-F5344CB8AC3E}">
        <p14:creationId xmlns:p14="http://schemas.microsoft.com/office/powerpoint/2010/main" val="51931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8005" y="0"/>
            <a:ext cx="9067800" cy="6356350"/>
          </a:xfrm>
        </p:spPr>
        <p:txBody>
          <a:bodyPr>
            <a:normAutofit/>
          </a:bodyPr>
          <a:lstStyle/>
          <a:p>
            <a:pPr marL="0" lvl="1" indent="0">
              <a:buNone/>
            </a:pPr>
            <a:r>
              <a:rPr lang="en-US" b="1" strike="sngStrike" dirty="0">
                <a:latin typeface="Arial" panose="020B0604020202020204" pitchFamily="34" charset="0"/>
                <a:cs typeface="Arial" panose="020B0604020202020204" pitchFamily="34" charset="0"/>
              </a:rPr>
              <a:t>S. 1149, Recovering Americas Wildlife Act (RAWA)  (3/31/23) Heinrich (D-N.M.) and Tillis (R-N.C.). </a:t>
            </a:r>
          </a:p>
          <a:p>
            <a:pPr lvl="1"/>
            <a:endParaRPr lang="en-US" sz="1900" strike="sngStrike" dirty="0">
              <a:latin typeface="Arial" panose="020B0604020202020204" pitchFamily="34" charset="0"/>
              <a:cs typeface="Arial" panose="020B0604020202020204" pitchFamily="34" charset="0"/>
            </a:endParaRPr>
          </a:p>
          <a:p>
            <a:pPr marL="393192" lvl="1" indent="0">
              <a:buNone/>
            </a:pPr>
            <a:r>
              <a:rPr lang="en-US" sz="1900" strike="sngStrike" dirty="0">
                <a:latin typeface="Arial" panose="020B0604020202020204" pitchFamily="34" charset="0"/>
                <a:cs typeface="Arial" panose="020B0604020202020204" pitchFamily="34" charset="0"/>
              </a:rPr>
              <a:t>Funds conservation efforts for more than 12,000 species of wildlife and plants in need of assistance by providing </a:t>
            </a:r>
            <a:r>
              <a:rPr lang="en-US" sz="1900" strike="sngStrike" dirty="0">
                <a:highlight>
                  <a:srgbClr val="FFFF00"/>
                </a:highlight>
                <a:latin typeface="Arial" panose="020B0604020202020204" pitchFamily="34" charset="0"/>
                <a:cs typeface="Arial" panose="020B0604020202020204" pitchFamily="34" charset="0"/>
              </a:rPr>
              <a:t>$1.4 billion </a:t>
            </a:r>
            <a:r>
              <a:rPr lang="en-US" sz="1900" strike="sngStrike" dirty="0">
                <a:latin typeface="Arial" panose="020B0604020202020204" pitchFamily="34" charset="0"/>
                <a:cs typeface="Arial" panose="020B0604020202020204" pitchFamily="34" charset="0"/>
              </a:rPr>
              <a:t>in dedicated annual funding</a:t>
            </a:r>
          </a:p>
          <a:p>
            <a:pPr marL="393192" lvl="1" indent="0">
              <a:buNone/>
            </a:pPr>
            <a:endParaRPr lang="en-US" sz="1900" strike="sngStrike" dirty="0">
              <a:latin typeface="Arial" panose="020B0604020202020204" pitchFamily="34" charset="0"/>
              <a:cs typeface="Arial" panose="020B0604020202020204" pitchFamily="34" charset="0"/>
            </a:endParaRPr>
          </a:p>
          <a:p>
            <a:pPr marL="667512" lvl="2" indent="0">
              <a:buNone/>
            </a:pPr>
            <a:r>
              <a:rPr lang="en-US" sz="1900" b="1" strike="sngStrike" dirty="0">
                <a:solidFill>
                  <a:srgbClr val="FF0000"/>
                </a:solidFill>
                <a:latin typeface="Arial" panose="020B0604020202020204" pitchFamily="34" charset="0"/>
                <a:cs typeface="Arial" panose="020B0604020202020204" pitchFamily="34" charset="0"/>
              </a:rPr>
              <a:t>Includes: (d) Wildlife Management Responsibilities.—(E) To manage, control, and </a:t>
            </a:r>
            <a:r>
              <a:rPr lang="en-US" sz="1900" b="1" u="sng" strike="sngStrike" dirty="0">
                <a:solidFill>
                  <a:srgbClr val="FF0000"/>
                </a:solidFill>
                <a:latin typeface="Arial" panose="020B0604020202020204" pitchFamily="34" charset="0"/>
                <a:cs typeface="Arial" panose="020B0604020202020204" pitchFamily="34" charset="0"/>
              </a:rPr>
              <a:t>prevent invasive species </a:t>
            </a:r>
            <a:r>
              <a:rPr lang="en-US" sz="1900" b="1" strike="sngStrike" dirty="0">
                <a:solidFill>
                  <a:srgbClr val="FF0000"/>
                </a:solidFill>
                <a:latin typeface="Arial" panose="020B0604020202020204" pitchFamily="34" charset="0"/>
                <a:cs typeface="Arial" panose="020B0604020202020204" pitchFamily="34" charset="0"/>
              </a:rPr>
              <a:t>as well as diseases and other risks to wildlife.</a:t>
            </a:r>
          </a:p>
          <a:p>
            <a:pPr marL="667512" lvl="2" indent="0">
              <a:buNone/>
            </a:pPr>
            <a:endParaRPr lang="en-US" sz="1900" b="1" strike="sngStrike" dirty="0">
              <a:solidFill>
                <a:srgbClr val="FF0000"/>
              </a:solidFill>
              <a:latin typeface="Arial" panose="020B0604020202020204" pitchFamily="34" charset="0"/>
              <a:cs typeface="Arial" panose="020B0604020202020204" pitchFamily="34" charset="0"/>
            </a:endParaRPr>
          </a:p>
          <a:p>
            <a:pPr marL="667512" lvl="2" indent="0">
              <a:buNone/>
            </a:pPr>
            <a:r>
              <a:rPr lang="en-US" sz="1900" b="1" strike="sngStrike" dirty="0">
                <a:solidFill>
                  <a:srgbClr val="FF0000"/>
                </a:solidFill>
                <a:latin typeface="Arial" panose="020B0604020202020204" pitchFamily="34" charset="0"/>
                <a:cs typeface="Arial" panose="020B0604020202020204" pitchFamily="34" charset="0"/>
              </a:rPr>
              <a:t>19 bipartisan co-sponsors</a:t>
            </a:r>
          </a:p>
          <a:p>
            <a:pPr marL="393192" lvl="1" indent="0">
              <a:buNone/>
            </a:pPr>
            <a:endParaRPr lang="en-US" sz="1800" strike="sngStrike" dirty="0">
              <a:solidFill>
                <a:srgbClr val="FF0000"/>
              </a:solidFill>
              <a:latin typeface="Arial" panose="020B0604020202020204" pitchFamily="34" charset="0"/>
              <a:cs typeface="Arial" panose="020B0604020202020204" pitchFamily="34" charset="0"/>
            </a:endParaRPr>
          </a:p>
          <a:p>
            <a:pPr marL="393192" lvl="1" indent="0">
              <a:buNone/>
            </a:pPr>
            <a:r>
              <a:rPr lang="en-US" sz="1800" b="1" strike="sngStrike" dirty="0">
                <a:latin typeface="Arial" panose="020B0604020202020204" pitchFamily="34" charset="0"/>
                <a:cs typeface="Arial" panose="020B0604020202020204" pitchFamily="34" charset="0"/>
              </a:rPr>
              <a:t>Status</a:t>
            </a:r>
            <a:r>
              <a:rPr lang="en-US" sz="1800" strike="sngStrike" dirty="0">
                <a:latin typeface="Arial" panose="020B0604020202020204" pitchFamily="34" charset="0"/>
                <a:cs typeface="Arial" panose="020B0604020202020204" pitchFamily="34" charset="0"/>
              </a:rPr>
              <a:t>: Committee on Environment and Public Works. </a:t>
            </a:r>
            <a:endParaRPr lang="en-US" sz="1800" b="1" strike="sngStrike" dirty="0">
              <a:latin typeface="Arial" panose="020B0604020202020204" pitchFamily="34" charset="0"/>
              <a:cs typeface="Arial" panose="020B0604020202020204" pitchFamily="34" charset="0"/>
            </a:endParaRPr>
          </a:p>
          <a:p>
            <a:pPr marL="27432" indent="0">
              <a:buNone/>
            </a:pPr>
            <a:endParaRPr lang="en-US" sz="7400" dirty="0">
              <a:latin typeface="Arial" panose="020B0604020202020204" pitchFamily="34" charset="0"/>
              <a:cs typeface="Arial" panose="020B0604020202020204" pitchFamily="34" charset="0"/>
            </a:endParaRPr>
          </a:p>
          <a:p>
            <a:pPr marL="393192" lvl="1" indent="0">
              <a:buNone/>
            </a:pPr>
            <a:endParaRPr lang="en-US" sz="7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18</a:t>
            </a:fld>
            <a:endParaRPr lang="en-US" dirty="0"/>
          </a:p>
        </p:txBody>
      </p:sp>
    </p:spTree>
    <p:extLst>
      <p:ext uri="{BB962C8B-B14F-4D97-AF65-F5344CB8AC3E}">
        <p14:creationId xmlns:p14="http://schemas.microsoft.com/office/powerpoint/2010/main" val="429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AF8E7-7669-44D5-96F2-BA3A76355273}"/>
              </a:ext>
            </a:extLst>
          </p:cNvPr>
          <p:cNvSpPr>
            <a:spLocks noGrp="1"/>
          </p:cNvSpPr>
          <p:nvPr>
            <p:ph type="sldNum" sz="quarter" idx="12"/>
          </p:nvPr>
        </p:nvSpPr>
        <p:spPr/>
        <p:txBody>
          <a:bodyPr/>
          <a:lstStyle/>
          <a:p>
            <a:fld id="{C6B3F5D1-0614-403E-8B81-5A4F2E58B485}" type="slidenum">
              <a:rPr lang="en-US" smtClean="0"/>
              <a:pPr/>
              <a:t>19</a:t>
            </a:fld>
            <a:endParaRPr lang="en-US" dirty="0"/>
          </a:p>
        </p:txBody>
      </p:sp>
      <p:pic>
        <p:nvPicPr>
          <p:cNvPr id="1026" name="Chart 1" descr="image001">
            <a:extLst>
              <a:ext uri="{FF2B5EF4-FFF2-40B4-BE49-F238E27FC236}">
                <a16:creationId xmlns:a16="http://schemas.microsoft.com/office/drawing/2014/main" id="{397154F0-D249-4FDA-B99E-D9877266E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350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80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85E1F95-0C53-47FA-AF0C-5988F1004769}"/>
              </a:ext>
            </a:extLst>
          </p:cNvPr>
          <p:cNvSpPr>
            <a:spLocks noGrp="1" noRot="1"/>
          </p:cNvSpPr>
          <p:nvPr>
            <p:ph type="ctrTitle"/>
          </p:nvPr>
        </p:nvSpPr>
        <p:spPr>
          <a:xfrm>
            <a:off x="-71438" y="1238250"/>
            <a:ext cx="9144001" cy="436563"/>
          </a:xfrm>
        </p:spPr>
        <p:txBody>
          <a:bodyPr>
            <a:normAutofit fontScale="90000"/>
          </a:bodyPr>
          <a:lstStyle/>
          <a:p>
            <a:br>
              <a:rPr lang="en-US" altLang="en-US" sz="2000" b="1" dirty="0">
                <a:latin typeface="Tahoma" panose="020B0604030504040204" pitchFamily="34" charset="0"/>
              </a:rPr>
            </a:br>
            <a:br>
              <a:rPr lang="en-US" altLang="en-US" sz="2000" b="1" dirty="0">
                <a:latin typeface="Tahoma" panose="020B0604030504040204" pitchFamily="34" charset="0"/>
              </a:rPr>
            </a:br>
            <a:br>
              <a:rPr lang="en-US" altLang="en-US" sz="2000" b="1" dirty="0">
                <a:latin typeface="Tahoma" panose="020B0604030504040204" pitchFamily="34" charset="0"/>
              </a:rPr>
            </a:br>
            <a:endParaRPr lang="en-US" altLang="en-US" sz="2000" b="1" dirty="0">
              <a:latin typeface="Tahoma" panose="020B0604030504040204" pitchFamily="34" charset="0"/>
            </a:endParaRPr>
          </a:p>
        </p:txBody>
      </p:sp>
      <p:sp>
        <p:nvSpPr>
          <p:cNvPr id="5123" name="Rectangle 4">
            <a:extLst>
              <a:ext uri="{FF2B5EF4-FFF2-40B4-BE49-F238E27FC236}">
                <a16:creationId xmlns:a16="http://schemas.microsoft.com/office/drawing/2014/main" id="{F1E9446E-233D-4987-ACDC-5CB2CF217903}"/>
              </a:ext>
            </a:extLst>
          </p:cNvPr>
          <p:cNvSpPr>
            <a:spLocks noChangeArrowheads="1"/>
          </p:cNvSpPr>
          <p:nvPr/>
        </p:nvSpPr>
        <p:spPr bwMode="auto">
          <a:xfrm>
            <a:off x="152400" y="6015038"/>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b="1" dirty="0">
              <a:solidFill>
                <a:srgbClr val="FFFF00"/>
              </a:solidFill>
              <a:latin typeface="Tahoma" panose="020B0604030504040204" pitchFamily="34" charset="0"/>
            </a:endParaRPr>
          </a:p>
          <a:p>
            <a:pPr algn="ctr">
              <a:spcBef>
                <a:spcPct val="0"/>
              </a:spcBef>
              <a:buFontTx/>
              <a:buNone/>
            </a:pPr>
            <a:endParaRPr lang="en-US" altLang="en-US" sz="1600" b="1" dirty="0">
              <a:solidFill>
                <a:schemeClr val="tx2"/>
              </a:solidFill>
              <a:latin typeface="Tahoma" panose="020B0604030504040204" pitchFamily="34" charset="0"/>
            </a:endParaRPr>
          </a:p>
          <a:p>
            <a:pPr algn="ctr" eaLnBrk="1" hangingPunct="1">
              <a:spcBef>
                <a:spcPct val="0"/>
              </a:spcBef>
              <a:buFontTx/>
              <a:buNone/>
            </a:pPr>
            <a:endParaRPr lang="en-US" altLang="en-US" sz="1600" b="1" dirty="0">
              <a:solidFill>
                <a:schemeClr val="tx2"/>
              </a:solidFill>
              <a:latin typeface="Tahoma" panose="020B0604030504040204" pitchFamily="34" charset="0"/>
            </a:endParaRPr>
          </a:p>
        </p:txBody>
      </p:sp>
      <p:sp>
        <p:nvSpPr>
          <p:cNvPr id="5124" name="Rectangle 1">
            <a:extLst>
              <a:ext uri="{FF2B5EF4-FFF2-40B4-BE49-F238E27FC236}">
                <a16:creationId xmlns:a16="http://schemas.microsoft.com/office/drawing/2014/main" id="{BD8F6FB1-8591-45F3-A3A6-4DA28400A65D}"/>
              </a:ext>
            </a:extLst>
          </p:cNvPr>
          <p:cNvSpPr>
            <a:spLocks noChangeArrowheads="1"/>
          </p:cNvSpPr>
          <p:nvPr/>
        </p:nvSpPr>
        <p:spPr bwMode="auto">
          <a:xfrm>
            <a:off x="0" y="30480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dirty="0">
              <a:solidFill>
                <a:srgbClr val="FFFFFF"/>
              </a:solidFill>
              <a:latin typeface="Tahoma" panose="020B0604030504040204" pitchFamily="34" charset="0"/>
            </a:endParaRPr>
          </a:p>
          <a:p>
            <a:pPr algn="ctr">
              <a:spcBef>
                <a:spcPct val="0"/>
              </a:spcBef>
              <a:buFontTx/>
              <a:buNone/>
            </a:pPr>
            <a:endParaRPr lang="en-US" altLang="en-US" sz="1800" dirty="0">
              <a:latin typeface="Tahoma" panose="020B0604030504040204" pitchFamily="34" charset="0"/>
            </a:endParaRPr>
          </a:p>
        </p:txBody>
      </p:sp>
      <p:sp>
        <p:nvSpPr>
          <p:cNvPr id="2" name="TextBox 1">
            <a:extLst>
              <a:ext uri="{FF2B5EF4-FFF2-40B4-BE49-F238E27FC236}">
                <a16:creationId xmlns:a16="http://schemas.microsoft.com/office/drawing/2014/main" id="{D0EE8F3F-3DBC-4694-867A-0C3EE662FC81}"/>
              </a:ext>
            </a:extLst>
          </p:cNvPr>
          <p:cNvSpPr txBox="1"/>
          <p:nvPr/>
        </p:nvSpPr>
        <p:spPr>
          <a:xfrm>
            <a:off x="-71438" y="0"/>
            <a:ext cx="9144000" cy="587853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118th Congress (2023-2024)</a:t>
            </a:r>
          </a:p>
          <a:p>
            <a:pPr algn="ctr"/>
            <a:r>
              <a:rPr lang="en-US" sz="2400" dirty="0">
                <a:latin typeface="Arial" panose="020B0604020202020204" pitchFamily="34" charset="0"/>
                <a:cs typeface="Arial" panose="020B0604020202020204" pitchFamily="34" charset="0"/>
              </a:rPr>
              <a:t>AIS Bills </a:t>
            </a:r>
          </a:p>
          <a:p>
            <a:endParaRPr lang="en-US"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S.4113 </a:t>
            </a:r>
            <a:r>
              <a:rPr lang="en-US" sz="2000" b="1" dirty="0">
                <a:latin typeface="Arial" panose="020B0604020202020204" pitchFamily="34" charset="0"/>
                <a:cs typeface="Arial" panose="020B0604020202020204" pitchFamily="34" charset="0"/>
              </a:rPr>
              <a:t>—State Boating Act. </a:t>
            </a:r>
            <a:r>
              <a:rPr lang="en-US" sz="2000" b="1" dirty="0">
                <a:solidFill>
                  <a:srgbClr val="FF0000"/>
                </a:solidFill>
                <a:latin typeface="Arial" panose="020B0604020202020204" pitchFamily="34" charset="0"/>
                <a:cs typeface="Arial" panose="020B0604020202020204" pitchFamily="34" charset="0"/>
              </a:rPr>
              <a:t>Unlikely</a:t>
            </a:r>
          </a:p>
          <a:p>
            <a:endParaRPr lang="en-US" b="1" dirty="0">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b="1" dirty="0">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H.R.6492</a:t>
            </a:r>
            <a:r>
              <a:rPr lang="en-US" b="1" dirty="0">
                <a:latin typeface="Arial" panose="020B0604020202020204" pitchFamily="34" charset="0"/>
                <a:cs typeface="Arial" panose="020B0604020202020204" pitchFamily="34" charset="0"/>
              </a:rPr>
              <a:t>  Expanding Public Lands Outdoor Recreation Experiences Act (EXPLORE) Act, </a:t>
            </a:r>
            <a:r>
              <a:rPr lang="en-US" sz="2000" b="1" dirty="0">
                <a:solidFill>
                  <a:srgbClr val="FF0000"/>
                </a:solidFill>
                <a:latin typeface="Arial" panose="020B0604020202020204" pitchFamily="34" charset="0"/>
                <a:cs typeface="Arial" panose="020B0604020202020204" pitchFamily="34" charset="0"/>
              </a:rPr>
              <a:t>Maybe </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Recovering America’s Wildlife Act </a:t>
            </a:r>
            <a:r>
              <a:rPr lang="en-US" sz="2000" b="1" dirty="0">
                <a:solidFill>
                  <a:srgbClr val="FF0000"/>
                </a:solidFill>
                <a:latin typeface="Arial" panose="020B0604020202020204" pitchFamily="34" charset="0"/>
                <a:cs typeface="Arial" panose="020B0604020202020204" pitchFamily="34" charset="0"/>
              </a:rPr>
              <a:t>DEAD, 119</a:t>
            </a:r>
            <a:r>
              <a:rPr lang="en-US" sz="2000" b="1" baseline="30000" dirty="0">
                <a:solidFill>
                  <a:srgbClr val="FF0000"/>
                </a:solidFill>
                <a:latin typeface="Arial" panose="020B0604020202020204" pitchFamily="34" charset="0"/>
                <a:cs typeface="Arial" panose="020B0604020202020204" pitchFamily="34" charset="0"/>
              </a:rPr>
              <a:t>th</a:t>
            </a:r>
            <a:r>
              <a:rPr lang="en-US" sz="2000" b="1" dirty="0">
                <a:solidFill>
                  <a:srgbClr val="FF0000"/>
                </a:solidFill>
                <a:latin typeface="Arial" panose="020B0604020202020204" pitchFamily="34" charset="0"/>
                <a:cs typeface="Arial" panose="020B0604020202020204" pitchFamily="34" charset="0"/>
              </a:rPr>
              <a:t> Congress??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Water Resources Development Act </a:t>
            </a:r>
            <a:r>
              <a:rPr lang="en-US" sz="2000" b="1" dirty="0">
                <a:solidFill>
                  <a:srgbClr val="FF0000"/>
                </a:solidFill>
                <a:latin typeface="Arial" panose="020B0604020202020204" pitchFamily="34" charset="0"/>
                <a:cs typeface="Arial" panose="020B0604020202020204" pitchFamily="34" charset="0"/>
              </a:rPr>
              <a:t>YES</a:t>
            </a:r>
            <a:r>
              <a:rPr lang="en-US" sz="2000" b="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Coast Guard Authorization Act </a:t>
            </a:r>
            <a:r>
              <a:rPr lang="en-US" sz="2000" b="1" dirty="0">
                <a:solidFill>
                  <a:srgbClr val="FF0000"/>
                </a:solidFill>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Appropriations </a:t>
            </a:r>
            <a:r>
              <a:rPr lang="en-US" sz="2000" b="1" dirty="0">
                <a:solidFill>
                  <a:srgbClr val="FF0000"/>
                </a:solidFill>
                <a:latin typeface="Arial" panose="020B0604020202020204" pitchFamily="34" charset="0"/>
                <a:cs typeface="Arial" panose="020B0604020202020204" pitchFamily="34" charset="0"/>
              </a:rPr>
              <a:t>90 Day Extension into 119</a:t>
            </a:r>
            <a:r>
              <a:rPr lang="en-US" sz="2000" b="1" baseline="30000" dirty="0">
                <a:solidFill>
                  <a:srgbClr val="FF0000"/>
                </a:solidFill>
                <a:latin typeface="Arial" panose="020B0604020202020204" pitchFamily="34" charset="0"/>
                <a:cs typeface="Arial" panose="020B0604020202020204" pitchFamily="34" charset="0"/>
              </a:rPr>
              <a:t>th</a:t>
            </a:r>
            <a:r>
              <a:rPr lang="en-US" sz="2000" b="1" dirty="0">
                <a:solidFill>
                  <a:srgbClr val="FF0000"/>
                </a:solidFill>
                <a:latin typeface="Arial" panose="020B0604020202020204" pitchFamily="34" charset="0"/>
                <a:cs typeface="Arial" panose="020B0604020202020204" pitchFamily="34" charset="0"/>
              </a:rPr>
              <a:t> Congress</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51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0"/>
            <a:ext cx="9067800" cy="5151120"/>
          </a:xfrm>
        </p:spPr>
        <p:txBody>
          <a:bodyPr>
            <a:noAutofit/>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 4113</a:t>
            </a:r>
            <a:r>
              <a:rPr lang="en-US" sz="2400" b="1" dirty="0">
                <a:latin typeface="Arial" panose="020B0604020202020204" pitchFamily="34" charset="0"/>
                <a:cs typeface="Arial" panose="020B0604020202020204" pitchFamily="34" charset="0"/>
              </a:rPr>
              <a:t>: State Boating Act </a:t>
            </a:r>
            <a:r>
              <a:rPr lang="en-US" sz="1600" b="1" dirty="0">
                <a:latin typeface="Arial" panose="020B0604020202020204" pitchFamily="34" charset="0"/>
                <a:cs typeface="Arial" panose="020B0604020202020204" pitchFamily="34" charset="0"/>
              </a:rPr>
              <a:t>(Shaheen (D-NH), Crapo (R-ID), Risch (R-ID)), House companion bill</a:t>
            </a:r>
            <a:endParaRPr lang="en-US" sz="24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Ensure that </a:t>
            </a:r>
            <a:r>
              <a:rPr lang="en-US" sz="1800" b="1" dirty="0">
                <a:latin typeface="Arial" panose="020B0604020202020204" pitchFamily="34" charset="0"/>
                <a:cs typeface="Arial" panose="020B0604020202020204" pitchFamily="34" charset="0"/>
              </a:rPr>
              <a:t>states</a:t>
            </a:r>
            <a:r>
              <a:rPr lang="en-US" sz="1800" dirty="0">
                <a:latin typeface="Arial" panose="020B0604020202020204" pitchFamily="34" charset="0"/>
                <a:cs typeface="Arial" panose="020B0604020202020204" pitchFamily="34" charset="0"/>
              </a:rPr>
              <a:t> </a:t>
            </a:r>
            <a:r>
              <a:rPr lang="en-US" sz="1800" dirty="0">
                <a:highlight>
                  <a:srgbClr val="FFFF00"/>
                </a:highlight>
                <a:latin typeface="Arial" panose="020B0604020202020204" pitchFamily="34" charset="0"/>
                <a:cs typeface="Arial" panose="020B0604020202020204" pitchFamily="34" charset="0"/>
              </a:rPr>
              <a:t>can</a:t>
            </a:r>
            <a:r>
              <a:rPr lang="en-US" sz="1800" dirty="0">
                <a:latin typeface="Arial" panose="020B0604020202020204" pitchFamily="34" charset="0"/>
                <a:cs typeface="Arial" panose="020B0604020202020204" pitchFamily="34" charset="0"/>
              </a:rPr>
              <a:t> collect fees during the boat registration and certificate of numbering process.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Recently, the Coast Guard has blocked* a number of states from collecting fees, which help fund programs to address aquatic invasive species, boating safety, search and rescue and others. The </a:t>
            </a:r>
            <a:r>
              <a:rPr lang="en-US" sz="1800" i="1" dirty="0">
                <a:latin typeface="Arial" panose="020B0604020202020204" pitchFamily="34" charset="0"/>
                <a:cs typeface="Arial" panose="020B0604020202020204" pitchFamily="34" charset="0"/>
              </a:rPr>
              <a:t>State Boating Act </a:t>
            </a:r>
            <a:r>
              <a:rPr lang="en-US" sz="1800" dirty="0">
                <a:latin typeface="Arial" panose="020B0604020202020204" pitchFamily="34" charset="0"/>
                <a:cs typeface="Arial" panose="020B0604020202020204" pitchFamily="34" charset="0"/>
              </a:rPr>
              <a:t>would reinstate the state’s authority to collect those fees. …which help fund programs to address </a:t>
            </a:r>
            <a:r>
              <a:rPr lang="en-US" sz="1800" b="1" dirty="0">
                <a:latin typeface="Arial" panose="020B0604020202020204" pitchFamily="34" charset="0"/>
                <a:cs typeface="Arial" panose="020B0604020202020204" pitchFamily="34" charset="0"/>
              </a:rPr>
              <a:t>aquatic invasive species, </a:t>
            </a:r>
            <a:r>
              <a:rPr lang="en-US" sz="1800" dirty="0">
                <a:latin typeface="Arial" panose="020B0604020202020204" pitchFamily="34" charset="0"/>
                <a:cs typeface="Arial" panose="020B0604020202020204" pitchFamily="34" charset="0"/>
              </a:rPr>
              <a:t>boating safety, search and rescue and others.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*or “threatened/intending” to block?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highlight>
                  <a:srgbClr val="FFFF00"/>
                </a:highlight>
                <a:latin typeface="Arial" panose="020B0604020202020204" pitchFamily="34" charset="0"/>
                <a:cs typeface="Arial" panose="020B0604020202020204" pitchFamily="34" charset="0"/>
              </a:rPr>
              <a:t>States receiving USCG letters: </a:t>
            </a:r>
            <a:r>
              <a:rPr lang="en-US" sz="1800" dirty="0">
                <a:latin typeface="Arial" panose="020B0604020202020204" pitchFamily="34" charset="0"/>
                <a:cs typeface="Arial" panose="020B0604020202020204" pitchFamily="34" charset="0"/>
              </a:rPr>
              <a:t>Washington, California, Idaho, Colorado, Minnesota, Ohio, New Hampshire, Vermont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Louisiana has not received letter but would be out of compliance.</a:t>
            </a: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200" dirty="0">
              <a:highlight>
                <a:srgbClr val="FFFF00"/>
              </a:highligh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3</a:t>
            </a:fld>
            <a:endParaRPr lang="en-US" dirty="0"/>
          </a:p>
        </p:txBody>
      </p:sp>
    </p:spTree>
    <p:extLst>
      <p:ext uri="{BB962C8B-B14F-4D97-AF65-F5344CB8AC3E}">
        <p14:creationId xmlns:p14="http://schemas.microsoft.com/office/powerpoint/2010/main" val="330068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0"/>
            <a:ext cx="9067800" cy="5151120"/>
          </a:xfrm>
        </p:spPr>
        <p:txBody>
          <a:bodyPr>
            <a:noAutofit/>
          </a:bodyPr>
          <a:lstStyle/>
          <a:p>
            <a:pPr marL="0" indent="0">
              <a:buNone/>
            </a:pPr>
            <a:r>
              <a:rPr lang="en-US" sz="2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 4113</a:t>
            </a:r>
            <a:r>
              <a:rPr lang="en-US" sz="2400" b="1" dirty="0">
                <a:latin typeface="Arial" panose="020B0604020202020204" pitchFamily="34" charset="0"/>
                <a:cs typeface="Arial" panose="020B0604020202020204" pitchFamily="34" charset="0"/>
              </a:rPr>
              <a:t>: State Boating Act </a:t>
            </a:r>
            <a:r>
              <a:rPr lang="en-US" sz="1600" b="1" dirty="0">
                <a:latin typeface="Arial" panose="020B0604020202020204" pitchFamily="34" charset="0"/>
                <a:cs typeface="Arial" panose="020B0604020202020204" pitchFamily="34" charset="0"/>
              </a:rPr>
              <a:t>…continued </a:t>
            </a:r>
            <a:endParaRPr lang="en-US" sz="24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A few of the supporters of State Boating Act: </a:t>
            </a:r>
          </a:p>
          <a:p>
            <a:pPr marL="0" indent="0">
              <a:buNone/>
            </a:pPr>
            <a:r>
              <a:rPr lang="en-US" sz="1800" b="1" dirty="0">
                <a:latin typeface="Arial" panose="020B0604020202020204" pitchFamily="34" charset="0"/>
                <a:cs typeface="Arial" panose="020B0604020202020204" pitchFamily="34" charset="0"/>
              </a:rPr>
              <a:t>State of Washington; PSMFC, </a:t>
            </a:r>
            <a:r>
              <a:rPr lang="en-US" sz="1800" dirty="0">
                <a:latin typeface="Arial" panose="020B0604020202020204" pitchFamily="34" charset="0"/>
                <a:cs typeface="Arial" panose="020B0604020202020204" pitchFamily="34" charset="0"/>
              </a:rPr>
              <a:t>Association of Fish and Wildlife Agencies,  American Sailing Association, Congressional Sportsmen’s Foundation, National Marine Manufacturers Association, Pacific Northwest Economic Region, National Association of State Boating Law Administrators</a:t>
            </a: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But there is more …</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Report language from the recently  released Senate FY </a:t>
            </a:r>
            <a:r>
              <a:rPr lang="en-US" sz="1800" u="sng" dirty="0">
                <a:latin typeface="Arial" panose="020B0604020202020204" pitchFamily="34" charset="0"/>
                <a:cs typeface="Arial" panose="020B0604020202020204" pitchFamily="34" charset="0"/>
              </a:rPr>
              <a:t>2025</a:t>
            </a:r>
            <a:r>
              <a:rPr lang="en-US" sz="1800" dirty="0">
                <a:latin typeface="Arial" panose="020B0604020202020204" pitchFamily="34" charset="0"/>
                <a:cs typeface="Arial" panose="020B0604020202020204" pitchFamily="34" charset="0"/>
              </a:rPr>
              <a:t> DHS appropriations bill. (11/13/24):</a:t>
            </a:r>
          </a:p>
          <a:p>
            <a:endParaRPr lang="en-US" sz="1800" dirty="0">
              <a:latin typeface="Arial" panose="020B0604020202020204" pitchFamily="34" charset="0"/>
              <a:cs typeface="Arial" panose="020B0604020202020204" pitchFamily="34" charset="0"/>
            </a:endParaRPr>
          </a:p>
          <a:p>
            <a:pPr marL="365760" lvl="1" indent="0">
              <a:buNone/>
            </a:pPr>
            <a:r>
              <a:rPr lang="en-US" sz="1800" dirty="0">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State Boating Fees</a:t>
            </a:r>
            <a:r>
              <a:rPr lang="en-US" sz="1800" i="1" dirty="0">
                <a:latin typeface="Arial" panose="020B0604020202020204" pitchFamily="34" charset="0"/>
                <a:cs typeface="Arial" panose="020B0604020202020204" pitchFamily="34" charset="0"/>
              </a:rPr>
              <a:t>.—The Committee directs the Coast Guard to provide a briefing within 90 days of the date of enactment of this act discussing any statutes, regulations, and policies governing the ability of states to collect fees including those related to boating safety, search and rescue operations, and </a:t>
            </a:r>
            <a:r>
              <a:rPr lang="en-US" sz="1800" i="1" u="sng" dirty="0">
                <a:latin typeface="Arial" panose="020B0604020202020204" pitchFamily="34" charset="0"/>
                <a:cs typeface="Arial" panose="020B0604020202020204" pitchFamily="34" charset="0"/>
              </a:rPr>
              <a:t>aquatic invasive species </a:t>
            </a:r>
            <a:r>
              <a:rPr lang="en-US" sz="1800" i="1" dirty="0">
                <a:latin typeface="Arial" panose="020B0604020202020204" pitchFamily="34" charset="0"/>
                <a:cs typeface="Arial" panose="020B0604020202020204" pitchFamily="34" charset="0"/>
              </a:rPr>
              <a:t>as part of a process for numbering undocumented vessels under chapter 123 of title 46, United States Code.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200" dirty="0">
              <a:highlight>
                <a:srgbClr val="FFFF00"/>
              </a:highligh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4</a:t>
            </a:fld>
            <a:endParaRPr lang="en-US" dirty="0"/>
          </a:p>
        </p:txBody>
      </p:sp>
    </p:spTree>
    <p:extLst>
      <p:ext uri="{BB962C8B-B14F-4D97-AF65-F5344CB8AC3E}">
        <p14:creationId xmlns:p14="http://schemas.microsoft.com/office/powerpoint/2010/main" val="113488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0"/>
            <a:ext cx="9067800" cy="5151120"/>
          </a:xfrm>
        </p:spPr>
        <p:txBody>
          <a:bodyPr>
            <a:noAutofit/>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 4113</a:t>
            </a:r>
            <a:r>
              <a:rPr lang="en-US" sz="2400" b="1" dirty="0">
                <a:latin typeface="Arial" panose="020B0604020202020204" pitchFamily="34" charset="0"/>
                <a:cs typeface="Arial" panose="020B0604020202020204" pitchFamily="34" charset="0"/>
              </a:rPr>
              <a:t>: State Boating Act </a:t>
            </a:r>
            <a:r>
              <a:rPr lang="en-US" sz="1600" b="1" dirty="0">
                <a:latin typeface="Arial" panose="020B0604020202020204" pitchFamily="34" charset="0"/>
                <a:cs typeface="Arial" panose="020B0604020202020204" pitchFamily="34" charset="0"/>
              </a:rPr>
              <a:t>(continued)</a:t>
            </a:r>
            <a:endParaRPr lang="en-US" sz="24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And more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Senators Shaheen, Crapo, Risch Send Bipartisan Letter Urging Coast Guard to Allow States to Collect Fees When Vessels are Registered to Help Fund Boating and Water Safety Efforts (11/8/24) </a:t>
            </a:r>
          </a:p>
          <a:p>
            <a:endParaRPr lang="en-US" sz="18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(Washington, DC) – U.S. Senators Jeanne Shaheen (D-NH), Mike Crapo (R-ID) and Jim Risch (R-ID) sent a bipartisan letter urging the U.S. Coast Guard </a:t>
            </a:r>
            <a:r>
              <a:rPr lang="en-US" sz="1600" u="sng" dirty="0">
                <a:latin typeface="Arial" panose="020B0604020202020204" pitchFamily="34" charset="0"/>
                <a:cs typeface="Arial" panose="020B0604020202020204" pitchFamily="34" charset="0"/>
              </a:rPr>
              <a:t>to revert to its longstanding statutory interpretation that allowed states to collect fees </a:t>
            </a:r>
            <a:r>
              <a:rPr lang="en-US" sz="1600" dirty="0">
                <a:latin typeface="Arial" panose="020B0604020202020204" pitchFamily="34" charset="0"/>
                <a:cs typeface="Arial" panose="020B0604020202020204" pitchFamily="34" charset="0"/>
              </a:rPr>
              <a:t>for boating-related programs during the boat registration and Certificate of Numbering (CON) process</a:t>
            </a:r>
          </a:p>
          <a:p>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NOW WHAT: </a:t>
            </a:r>
            <a:r>
              <a:rPr lang="en-US" sz="1800" dirty="0">
                <a:latin typeface="Arial" panose="020B0604020202020204" pitchFamily="34" charset="0"/>
                <a:cs typeface="Arial" panose="020B0604020202020204" pitchFamily="34" charset="0"/>
              </a:rPr>
              <a:t>Pressure building on Coast Guard to drop fee ban…should happen in the next congress ??? Or will there be a hail Mary in the next two weeks and it gets attached to Coast Guard Bill??, or does the Coast Guard succumb?</a:t>
            </a:r>
          </a:p>
          <a:p>
            <a:endParaRPr lang="en-US" sz="1800" dirty="0">
              <a:latin typeface="Arial" panose="020B0604020202020204" pitchFamily="34" charset="0"/>
              <a:cs typeface="Arial" panose="020B0604020202020204" pitchFamily="34" charset="0"/>
            </a:endParaRPr>
          </a:p>
          <a:p>
            <a:endParaRPr lang="en-US" sz="1200" dirty="0">
              <a:highlight>
                <a:srgbClr val="FFFF00"/>
              </a:highligh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5</a:t>
            </a:fld>
            <a:endParaRPr lang="en-US" dirty="0"/>
          </a:p>
        </p:txBody>
      </p:sp>
    </p:spTree>
    <p:extLst>
      <p:ext uri="{BB962C8B-B14F-4D97-AF65-F5344CB8AC3E}">
        <p14:creationId xmlns:p14="http://schemas.microsoft.com/office/powerpoint/2010/main" val="288980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8005" y="0"/>
            <a:ext cx="9067800" cy="6356350"/>
          </a:xfrm>
        </p:spPr>
        <p:txBody>
          <a:bodyPr>
            <a:normAutofit/>
          </a:bodyPr>
          <a:lstStyle/>
          <a:p>
            <a:pPr marL="0" indent="0">
              <a:buNone/>
            </a:pPr>
            <a:r>
              <a:rPr lang="en-US" sz="2400" b="1" dirty="0">
                <a:latin typeface="Arial" panose="020B0604020202020204" pitchFamily="34" charset="0"/>
                <a:cs typeface="Arial" panose="020B0604020202020204" pitchFamily="34" charset="0"/>
              </a:rPr>
              <a:t>H.R. 6492 - “Expanding Public Lands Outdoor Recreation Experiences Act” or the “EXPLORE Act” </a:t>
            </a:r>
            <a:r>
              <a:rPr lang="en-US" sz="2400" dirty="0">
                <a:latin typeface="Arial" panose="020B0604020202020204" pitchFamily="34" charset="0"/>
                <a:cs typeface="Arial" panose="020B0604020202020204" pitchFamily="34" charset="0"/>
              </a:rPr>
              <a:t>Westerman (R-Ark.), </a:t>
            </a:r>
            <a:r>
              <a:rPr lang="en-US" sz="2400" u="sng" dirty="0">
                <a:latin typeface="Arial" panose="020B0604020202020204" pitchFamily="34" charset="0"/>
                <a:cs typeface="Arial" panose="020B0604020202020204" pitchFamily="34" charset="0"/>
              </a:rPr>
              <a:t>Grijalva (D-Ariz.),  </a:t>
            </a:r>
            <a:r>
              <a:rPr lang="en-US" sz="2400" dirty="0">
                <a:latin typeface="Arial" panose="020B0604020202020204" pitchFamily="34" charset="0"/>
                <a:cs typeface="Arial" panose="020B0604020202020204" pitchFamily="34" charset="0"/>
              </a:rPr>
              <a:t>(11/29/23) </a:t>
            </a:r>
          </a:p>
          <a:p>
            <a:pPr marL="0" indent="0">
              <a:buNone/>
            </a:pPr>
            <a:endParaRPr lang="en-US" sz="2400" b="1" dirty="0"/>
          </a:p>
          <a:p>
            <a:pPr marL="0" indent="0">
              <a:buNone/>
            </a:pPr>
            <a:r>
              <a:rPr lang="en-US" sz="1800" dirty="0">
                <a:latin typeface="Arial" panose="020B0604020202020204" pitchFamily="34" charset="0"/>
                <a:cs typeface="Arial" panose="020B0604020202020204" pitchFamily="34" charset="0"/>
              </a:rPr>
              <a:t>Outdoor recreation package, includes 12+ bills, </a:t>
            </a:r>
            <a:r>
              <a:rPr lang="en-US" sz="1800" b="1" dirty="0">
                <a:latin typeface="Arial" panose="020B0604020202020204" pitchFamily="34" charset="0"/>
                <a:cs typeface="Arial" panose="020B0604020202020204" pitchFamily="34" charset="0"/>
              </a:rPr>
              <a:t>bipartisan</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Section SEC. 128. Aquatic resource activities assistance. </a:t>
            </a:r>
          </a:p>
          <a:p>
            <a:r>
              <a:rPr lang="en-US" sz="1800" dirty="0">
                <a:latin typeface="Arial" panose="020B0604020202020204" pitchFamily="34" charset="0"/>
                <a:cs typeface="Arial" panose="020B0604020202020204" pitchFamily="34" charset="0"/>
              </a:rPr>
              <a:t>BOR 75/25 cost share competitive grant program  to partners to conduct inspections and decontamination of vessels operating in Reclamation projects,</a:t>
            </a:r>
            <a:endParaRPr lang="en-US" sz="1800" b="1" dirty="0">
              <a:latin typeface="Arial" panose="020B0604020202020204" pitchFamily="34" charset="0"/>
              <a:cs typeface="Arial" panose="020B0604020202020204" pitchFamily="34" charset="0"/>
            </a:endParaRPr>
          </a:p>
          <a:p>
            <a:r>
              <a:rPr lang="en-US" sz="1800" b="1" i="1" dirty="0">
                <a:latin typeface="Arial" panose="020B0604020202020204" pitchFamily="34" charset="0"/>
                <a:cs typeface="Arial" panose="020B0604020202020204" pitchFamily="34" charset="0"/>
              </a:rPr>
              <a:t> and more </a:t>
            </a: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4/9/24 Passed House. Bi-partisan Support Agreed to by </a:t>
            </a:r>
            <a:r>
              <a:rPr lang="en-US" sz="1800" u="sng" dirty="0">
                <a:latin typeface="Arial" panose="020B0604020202020204" pitchFamily="34" charset="0"/>
                <a:cs typeface="Arial" panose="020B0604020202020204" pitchFamily="34" charset="0"/>
              </a:rPr>
              <a:t>voice vote. </a:t>
            </a:r>
          </a:p>
          <a:p>
            <a:pPr marL="0" indent="0">
              <a:buNone/>
            </a:pPr>
            <a:endParaRPr lang="en-US" sz="1800" b="1" u="sng" dirty="0">
              <a:solidFill>
                <a:srgbClr val="FF0000"/>
              </a:solidFill>
              <a:latin typeface="Arial" panose="020B0604020202020204" pitchFamily="34" charset="0"/>
              <a:cs typeface="Arial" panose="020B0604020202020204" pitchFamily="34" charset="0"/>
            </a:endParaRPr>
          </a:p>
          <a:p>
            <a:pPr marL="0" lvl="0" indent="0">
              <a:buNone/>
            </a:pPr>
            <a:r>
              <a:rPr lang="en-US" sz="1800" dirty="0">
                <a:highlight>
                  <a:srgbClr val="FFFF00"/>
                </a:highlight>
                <a:latin typeface="Arial" panose="020B0604020202020204" pitchFamily="34" charset="0"/>
                <a:cs typeface="Arial" panose="020B0604020202020204" pitchFamily="34" charset="0"/>
              </a:rPr>
              <a:t>Big push by outdoor groups to get this passed in the  lame duck</a:t>
            </a:r>
            <a:endParaRPr lang="en-US" sz="1800" b="1" dirty="0">
              <a:solidFill>
                <a:srgbClr val="FF0000"/>
              </a:solidFill>
              <a:latin typeface="Arial" panose="020B0604020202020204" pitchFamily="34" charset="0"/>
              <a:cs typeface="Arial" panose="020B0604020202020204" pitchFamily="34" charset="0"/>
            </a:endParaRPr>
          </a:p>
          <a:p>
            <a:pPr marL="0" lvl="0" indent="0">
              <a:buNone/>
            </a:pPr>
            <a:endParaRPr lang="en-US" sz="1800" b="1" dirty="0">
              <a:latin typeface="Arial" panose="020B0604020202020204" pitchFamily="34" charset="0"/>
              <a:cs typeface="Arial" panose="020B0604020202020204" pitchFamily="34" charset="0"/>
            </a:endParaRPr>
          </a:p>
          <a:p>
            <a:pPr marL="0" lvl="0" indent="0">
              <a:buNone/>
            </a:pPr>
            <a:r>
              <a:rPr lang="en-US" sz="1800" b="1" dirty="0">
                <a:latin typeface="Arial" panose="020B0604020202020204" pitchFamily="34" charset="0"/>
                <a:cs typeface="Arial" panose="020B0604020202020204" pitchFamily="34" charset="0"/>
              </a:rPr>
              <a:t>Now What</a:t>
            </a:r>
            <a:r>
              <a:rPr lang="en-US" sz="1800" dirty="0">
                <a:latin typeface="Arial" panose="020B0604020202020204" pitchFamily="34" charset="0"/>
                <a:cs typeface="Arial" panose="020B0604020202020204" pitchFamily="34" charset="0"/>
              </a:rPr>
              <a:t>: Will it find a year-end vehicle like the 90-day continuing resolution?? More than likely?</a:t>
            </a:r>
            <a:endParaRPr lang="en-US" sz="1800" dirty="0">
              <a:highlight>
                <a:srgbClr val="FFFF00"/>
              </a:highligh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6B3F5D1-0614-403E-8B81-5A4F2E58B485}" type="slidenum">
              <a:rPr lang="en-US" smtClean="0"/>
              <a:pPr/>
              <a:t>6</a:t>
            </a:fld>
            <a:endParaRPr lang="en-US" dirty="0"/>
          </a:p>
        </p:txBody>
      </p:sp>
    </p:spTree>
    <p:extLst>
      <p:ext uri="{BB962C8B-B14F-4D97-AF65-F5344CB8AC3E}">
        <p14:creationId xmlns:p14="http://schemas.microsoft.com/office/powerpoint/2010/main" val="268623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8005" y="0"/>
            <a:ext cx="9067800" cy="6356350"/>
          </a:xfrm>
        </p:spPr>
        <p:txBody>
          <a:bodyPr>
            <a:normAutofit fontScale="92500" lnSpcReduction="20000"/>
          </a:bodyPr>
          <a:lstStyle/>
          <a:p>
            <a:pPr marL="0" indent="0">
              <a:buNone/>
            </a:pPr>
            <a:r>
              <a:rPr lang="en-US" sz="2400" b="1" dirty="0">
                <a:latin typeface="Arial" panose="020B0604020202020204" pitchFamily="34" charset="0"/>
                <a:cs typeface="Arial" panose="020B0604020202020204" pitchFamily="34" charset="0"/>
              </a:rPr>
              <a:t>H.R. ???/S. ??? - “</a:t>
            </a:r>
            <a:r>
              <a:rPr lang="en-US" sz="2400" dirty="0">
                <a:latin typeface="Arial" panose="020B0604020202020204" pitchFamily="34" charset="0"/>
                <a:cs typeface="Arial" panose="020B0604020202020204" pitchFamily="34" charset="0"/>
              </a:rPr>
              <a:t>Stop the Spread of Invasive Mussels Act,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Neguse (D-CO);</a:t>
            </a:r>
            <a:r>
              <a:rPr lang="en-US" sz="2400" b="1" dirty="0">
                <a:solidFill>
                  <a:srgbClr val="C00000"/>
                </a:solidFill>
                <a:latin typeface="Arial" panose="020B0604020202020204" pitchFamily="34" charset="0"/>
                <a:cs typeface="Arial" panose="020B0604020202020204" pitchFamily="34" charset="0"/>
              </a:rPr>
              <a:t> (12/3/24)</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Companion Bill to S.2105 -  Bennet (D-CO); Daines(R-MT), </a:t>
            </a:r>
            <a:r>
              <a:rPr lang="en-US" sz="2800" dirty="0">
                <a:latin typeface="Arial" panose="020B0604020202020204" pitchFamily="34" charset="0"/>
                <a:cs typeface="Arial" panose="020B0604020202020204" pitchFamily="34" charset="0"/>
              </a:rPr>
              <a:t>(6/22/23)</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Both “Explore and “Stop the Spread”, have -- </a:t>
            </a:r>
          </a:p>
          <a:p>
            <a:pPr marL="0" indent="0">
              <a:buNone/>
            </a:pPr>
            <a:endParaRPr lang="en-US" sz="1900" b="1"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SEC. 3. FEDERAL LAND AND AQUATIC RESOURCE ACTIVITIES ASSISTANCE </a:t>
            </a:r>
            <a:r>
              <a:rPr lang="en-US" sz="1900" b="1" dirty="0">
                <a:highlight>
                  <a:srgbClr val="FFFF00"/>
                </a:highlight>
                <a:latin typeface="Arial" panose="020B0604020202020204" pitchFamily="34" charset="0"/>
                <a:cs typeface="Arial" panose="020B0604020202020204" pitchFamily="34" charset="0"/>
              </a:rPr>
              <a:t>(Similar to Explore Act )</a:t>
            </a:r>
            <a:endParaRPr lang="en-US" sz="1900" dirty="0">
              <a:highlight>
                <a:srgbClr val="FFFF00"/>
              </a:highlight>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 AUTHORITY OF BUREAU OF LAND MANAGEMENT, BUREAU OF RECLAMATION, NATIONAL PARK SERVICE, AND FOREST SERVICE WITH RESPECT TO CERTAIN AQUATIC RESOURCE ACTIVITIES ON FEDERAL LAND </a:t>
            </a:r>
          </a:p>
          <a:p>
            <a:pPr marL="0" indent="0">
              <a:buNone/>
            </a:pPr>
            <a:r>
              <a:rPr lang="en-US" sz="1800" dirty="0">
                <a:latin typeface="Arial" panose="020B0604020202020204" pitchFamily="34" charset="0"/>
                <a:cs typeface="Arial" panose="020B0604020202020204" pitchFamily="34" charset="0"/>
              </a:rPr>
              <a:t>AND WATER.— </a:t>
            </a:r>
          </a:p>
          <a:p>
            <a:pPr marL="640080" lvl="2" indent="0">
              <a:buNone/>
            </a:pPr>
            <a:r>
              <a:rPr lang="en-US" sz="1800" dirty="0">
                <a:latin typeface="Arial" panose="020B0604020202020204" pitchFamily="34" charset="0"/>
                <a:cs typeface="Arial" panose="020B0604020202020204" pitchFamily="34" charset="0"/>
              </a:rPr>
              <a:t>(1) IN GENERAL.—The Secretaries </a:t>
            </a:r>
            <a:r>
              <a:rPr lang="en-US" sz="1800" b="1" u="sng" dirty="0">
                <a:solidFill>
                  <a:srgbClr val="FF0000"/>
                </a:solidFill>
                <a:highlight>
                  <a:srgbClr val="FFFF00"/>
                </a:highlight>
                <a:latin typeface="Arial" panose="020B0604020202020204" pitchFamily="34" charset="0"/>
                <a:cs typeface="Arial" panose="020B0604020202020204" pitchFamily="34" charset="0"/>
              </a:rPr>
              <a:t>may*</a:t>
            </a:r>
            <a:r>
              <a:rPr lang="en-US" sz="1800" dirty="0">
                <a:latin typeface="Arial" panose="020B0604020202020204" pitchFamily="34" charset="0"/>
                <a:cs typeface="Arial" panose="020B0604020202020204" pitchFamily="34" charset="0"/>
              </a:rPr>
              <a:t> inspect and decontaminate watercraft entering and leaving Federal land and water located within a river basin that contains a Bureau of Reclamation water project.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(b) BOR 75/25 cost share competitive grant program  to partners (i.e. States, Tribes)  to conduct inspections and decontamination of vessels operating in Reclamation projects,</a:t>
            </a: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pPr marL="0" indent="0">
              <a:buNone/>
            </a:pPr>
            <a:r>
              <a:rPr lang="en-US" sz="1800" dirty="0">
                <a:highlight>
                  <a:srgbClr val="FFFF00"/>
                </a:highlight>
                <a:latin typeface="Arial" panose="020B0604020202020204" pitchFamily="34" charset="0"/>
                <a:cs typeface="Arial" panose="020B0604020202020204" pitchFamily="34" charset="0"/>
              </a:rPr>
              <a:t>* “We”  want “shall” or “must” </a:t>
            </a:r>
          </a:p>
        </p:txBody>
      </p:sp>
      <p:sp>
        <p:nvSpPr>
          <p:cNvPr id="6" name="Slide Number Placeholder 5"/>
          <p:cNvSpPr>
            <a:spLocks noGrp="1"/>
          </p:cNvSpPr>
          <p:nvPr>
            <p:ph type="sldNum" sz="quarter" idx="12"/>
          </p:nvPr>
        </p:nvSpPr>
        <p:spPr/>
        <p:txBody>
          <a:bodyPr/>
          <a:lstStyle/>
          <a:p>
            <a:fld id="{C6B3F5D1-0614-403E-8B81-5A4F2E58B485}" type="slidenum">
              <a:rPr lang="en-US" smtClean="0"/>
              <a:pPr/>
              <a:t>7</a:t>
            </a:fld>
            <a:endParaRPr lang="en-US" dirty="0"/>
          </a:p>
        </p:txBody>
      </p:sp>
    </p:spTree>
    <p:extLst>
      <p:ext uri="{BB962C8B-B14F-4D97-AF65-F5344CB8AC3E}">
        <p14:creationId xmlns:p14="http://schemas.microsoft.com/office/powerpoint/2010/main" val="63054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C4C2C-F731-E1BA-06AC-B9D26ABF8E22}"/>
              </a:ext>
            </a:extLst>
          </p:cNvPr>
          <p:cNvSpPr>
            <a:spLocks noGrp="1"/>
          </p:cNvSpPr>
          <p:nvPr>
            <p:ph type="sldNum" sz="quarter" idx="12"/>
          </p:nvPr>
        </p:nvSpPr>
        <p:spPr/>
        <p:txBody>
          <a:bodyPr/>
          <a:lstStyle/>
          <a:p>
            <a:fld id="{C6B3F5D1-0614-403E-8B81-5A4F2E58B485}" type="slidenum">
              <a:rPr lang="en-US" smtClean="0"/>
              <a:pPr/>
              <a:t>8</a:t>
            </a:fld>
            <a:endParaRPr lang="en-US" dirty="0"/>
          </a:p>
        </p:txBody>
      </p:sp>
      <p:sp>
        <p:nvSpPr>
          <p:cNvPr id="7" name="TextBox 6">
            <a:extLst>
              <a:ext uri="{FF2B5EF4-FFF2-40B4-BE49-F238E27FC236}">
                <a16:creationId xmlns:a16="http://schemas.microsoft.com/office/drawing/2014/main" id="{E914996F-ACE3-410D-A9B7-9E2B31AFBED2}"/>
              </a:ext>
            </a:extLst>
          </p:cNvPr>
          <p:cNvSpPr txBox="1"/>
          <p:nvPr/>
        </p:nvSpPr>
        <p:spPr>
          <a:xfrm>
            <a:off x="0" y="457200"/>
            <a:ext cx="9144000" cy="5570756"/>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Water Resources Development Act 2024</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APC- WID Cost Share </a:t>
            </a:r>
          </a:p>
          <a:p>
            <a:endParaRPr lang="en-US" sz="24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Current 50% non federal / 50% federal for WID, Monitoring, RR</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States are match-limited</a:t>
            </a:r>
            <a:endParaRPr lang="en-US" sz="2000" b="1" dirty="0"/>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Let’s change the cost share To 75% - 25%!   Or  65% - 35%</a:t>
            </a:r>
            <a:endParaRPr lang="en-US" sz="2400" b="1"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C4DA05B9-2750-4B80-8582-8FD6508ACE82}"/>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bwMode="auto">
          <a:xfrm>
            <a:off x="3911600" y="1219200"/>
            <a:ext cx="3860800" cy="2895600"/>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7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C4C2C-F731-E1BA-06AC-B9D26ABF8E22}"/>
              </a:ext>
            </a:extLst>
          </p:cNvPr>
          <p:cNvSpPr>
            <a:spLocks noGrp="1"/>
          </p:cNvSpPr>
          <p:nvPr>
            <p:ph type="sldNum" sz="quarter" idx="12"/>
          </p:nvPr>
        </p:nvSpPr>
        <p:spPr/>
        <p:txBody>
          <a:bodyPr/>
          <a:lstStyle/>
          <a:p>
            <a:fld id="{C6B3F5D1-0614-403E-8B81-5A4F2E58B485}" type="slidenum">
              <a:rPr lang="en-US" smtClean="0"/>
              <a:pPr/>
              <a:t>9</a:t>
            </a:fld>
            <a:endParaRPr lang="en-US" dirty="0"/>
          </a:p>
        </p:txBody>
      </p:sp>
      <p:sp>
        <p:nvSpPr>
          <p:cNvPr id="7" name="TextBox 6">
            <a:extLst>
              <a:ext uri="{FF2B5EF4-FFF2-40B4-BE49-F238E27FC236}">
                <a16:creationId xmlns:a16="http://schemas.microsoft.com/office/drawing/2014/main" id="{E914996F-ACE3-410D-A9B7-9E2B31AFBED2}"/>
              </a:ext>
            </a:extLst>
          </p:cNvPr>
          <p:cNvSpPr txBox="1"/>
          <p:nvPr/>
        </p:nvSpPr>
        <p:spPr>
          <a:xfrm>
            <a:off x="0" y="159020"/>
            <a:ext cx="9144000" cy="6617196"/>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WRDA 2024</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12/3 Conference Committee Releases Bill </a:t>
            </a:r>
          </a:p>
          <a:p>
            <a:endParaRPr lang="en-US" b="1" dirty="0"/>
          </a:p>
          <a:p>
            <a:r>
              <a:rPr lang="en-US" b="1" dirty="0"/>
              <a:t>SEC. 1235. REPORT ON EFFORTS TO MONITOR, CONTROL, AND ERADICATE INVASIVE SPECIES.</a:t>
            </a:r>
            <a:endParaRPr lang="en-US" dirty="0"/>
          </a:p>
          <a:p>
            <a:r>
              <a:rPr lang="en-US" dirty="0"/>
              <a:t>….a report on the results of, an assessment of the efforts by the Secretary to monitor, control, and eradicate invasive species at water resources development projects across the United States. (1 year time frame) </a:t>
            </a:r>
          </a:p>
          <a:p>
            <a:endParaRPr lang="en-US" b="1" dirty="0"/>
          </a:p>
          <a:p>
            <a:r>
              <a:rPr lang="en-US" b="1" dirty="0"/>
              <a:t>SEC. 1361. EXPENSES FOR CONTROL OF AQUATIC PLANT GROWTHS AND INVASIVE SPECIES </a:t>
            </a:r>
            <a:r>
              <a:rPr lang="en-US" dirty="0"/>
              <a:t> </a:t>
            </a:r>
          </a:p>
          <a:p>
            <a:pPr marL="285750" indent="-285750">
              <a:buFont typeface="Arial" panose="020B0604020202020204" pitchFamily="34" charset="0"/>
              <a:buChar char="•"/>
            </a:pPr>
            <a:r>
              <a:rPr lang="en-US" dirty="0"/>
              <a:t>Section </a:t>
            </a:r>
            <a:r>
              <a:rPr lang="en-US" b="1" dirty="0">
                <a:solidFill>
                  <a:srgbClr val="FF0000"/>
                </a:solidFill>
              </a:rPr>
              <a:t>104(d)(2)(A</a:t>
            </a:r>
            <a:r>
              <a:rPr lang="en-US" dirty="0"/>
              <a:t>) of the River and Harbor Act of 1958 (33 U.S.C. 610(d)(2)(A)) is amended by </a:t>
            </a:r>
            <a:r>
              <a:rPr lang="en-US" dirty="0">
                <a:highlight>
                  <a:srgbClr val="FFFF00"/>
                </a:highlight>
              </a:rPr>
              <a:t>striking </a:t>
            </a:r>
            <a:r>
              <a:rPr lang="en-US" sz="2000" dirty="0">
                <a:highlight>
                  <a:srgbClr val="FFFF00"/>
                </a:highlight>
              </a:rPr>
              <a:t>‘‘50 percent’’ and inserting ‘‘35 percent’’</a:t>
            </a:r>
            <a:r>
              <a:rPr lang="en-US" sz="2000" dirty="0"/>
              <a:t> </a:t>
            </a:r>
            <a:r>
              <a:rPr lang="en-US" sz="1600" dirty="0"/>
              <a:t>[Senate bill]</a:t>
            </a:r>
            <a:endParaRPr lang="en-US" sz="1600" dirty="0">
              <a:highlight>
                <a:srgbClr val="FFFF00"/>
              </a:highlight>
            </a:endParaRPr>
          </a:p>
          <a:p>
            <a:pPr marL="285750" indent="-285750">
              <a:buFont typeface="Arial" panose="020B0604020202020204" pitchFamily="34" charset="0"/>
              <a:buChar char="•"/>
            </a:pPr>
            <a:endParaRPr lang="en-US" sz="2000" dirty="0">
              <a:highlight>
                <a:srgbClr val="FFFF00"/>
              </a:highlight>
            </a:endParaRPr>
          </a:p>
          <a:p>
            <a:pPr marL="1657350" lvl="3" indent="-285750">
              <a:buFont typeface="Arial" panose="020B0604020202020204" pitchFamily="34" charset="0"/>
              <a:buChar char="•"/>
            </a:pPr>
            <a:r>
              <a:rPr lang="en-US" dirty="0"/>
              <a:t>Covers Watercraft Inspection and Rapid  Response</a:t>
            </a:r>
          </a:p>
          <a:p>
            <a:pPr marL="742950" lvl="1" indent="-285750">
              <a:buFont typeface="Arial" panose="020B0604020202020204" pitchFamily="34" charset="0"/>
              <a:buChar char="•"/>
            </a:pPr>
            <a:endParaRPr lang="en-US" dirty="0"/>
          </a:p>
          <a:p>
            <a:pPr marL="1657350" lvl="3" indent="-285750">
              <a:buFont typeface="Arial" panose="020B0604020202020204" pitchFamily="34" charset="0"/>
              <a:buChar char="•"/>
            </a:pPr>
            <a:r>
              <a:rPr lang="en-US" dirty="0"/>
              <a:t>Section 104 (e)  monitoring and contingency planning….will remain at 50/50??</a:t>
            </a:r>
          </a:p>
          <a:p>
            <a:endParaRPr lang="en-US" dirty="0">
              <a:highlight>
                <a:srgbClr val="FFFF00"/>
              </a:highlight>
            </a:endParaRPr>
          </a:p>
          <a:p>
            <a:endParaRPr lang="en-US" b="1" dirty="0"/>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692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a7576a1-0ae0-4500-82c5-6cbd19978a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5501FF32B778498282868B275C0E60" ma:contentTypeVersion="18" ma:contentTypeDescription="Create a new document." ma:contentTypeScope="" ma:versionID="d4ed99a65171816c02005f46b595e649">
  <xsd:schema xmlns:xsd="http://www.w3.org/2001/XMLSchema" xmlns:xs="http://www.w3.org/2001/XMLSchema" xmlns:p="http://schemas.microsoft.com/office/2006/metadata/properties" xmlns:ns3="aa7576a1-0ae0-4500-82c5-6cbd19978a70" xmlns:ns4="8a387fca-7082-4196-b075-407265f2e2a1" targetNamespace="http://schemas.microsoft.com/office/2006/metadata/properties" ma:root="true" ma:fieldsID="36c77c7498f89f08e7942067855d81d4" ns3:_="" ns4:_="">
    <xsd:import namespace="aa7576a1-0ae0-4500-82c5-6cbd19978a70"/>
    <xsd:import namespace="8a387fca-7082-4196-b075-407265f2e2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3:MediaServiceObjectDetectorVersions" minOccurs="0"/>
                <xsd:element ref="ns3:MediaServiceSystem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576a1-0ae0-4500-82c5-6cbd19978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387fca-7082-4196-b075-407265f2e2a1"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D3FA6-AB5D-42F5-963B-45808E5E68A8}">
  <ds:schemaRefs>
    <ds:schemaRef ds:uri="http://schemas.microsoft.com/office/2006/metadata/properties"/>
    <ds:schemaRef ds:uri="http://purl.org/dc/elements/1.1/"/>
    <ds:schemaRef ds:uri="8a387fca-7082-4196-b075-407265f2e2a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aa7576a1-0ae0-4500-82c5-6cbd19978a70"/>
    <ds:schemaRef ds:uri="http://www.w3.org/XML/1998/namespace"/>
    <ds:schemaRef ds:uri="http://purl.org/dc/terms/"/>
  </ds:schemaRefs>
</ds:datastoreItem>
</file>

<file path=customXml/itemProps2.xml><?xml version="1.0" encoding="utf-8"?>
<ds:datastoreItem xmlns:ds="http://schemas.openxmlformats.org/officeDocument/2006/customXml" ds:itemID="{303B854C-2CB6-447A-9D9D-639F61093A1C}">
  <ds:schemaRefs>
    <ds:schemaRef ds:uri="http://schemas.microsoft.com/sharepoint/v3/contenttype/forms"/>
  </ds:schemaRefs>
</ds:datastoreItem>
</file>

<file path=customXml/itemProps3.xml><?xml version="1.0" encoding="utf-8"?>
<ds:datastoreItem xmlns:ds="http://schemas.openxmlformats.org/officeDocument/2006/customXml" ds:itemID="{58069BBF-D63C-44DB-9BE5-27B65374A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576a1-0ae0-4500-82c5-6cbd19978a70"/>
    <ds:schemaRef ds:uri="8a387fca-7082-4196-b075-407265f2e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23199</TotalTime>
  <Words>2376</Words>
  <Application>Microsoft Office PowerPoint</Application>
  <PresentationFormat>On-screen Show (4:3)</PresentationFormat>
  <Paragraphs>292</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Constantia</vt:lpstr>
      <vt:lpstr>Tahoma</vt:lpstr>
      <vt:lpstr>Times New Roman</vt:lpstr>
      <vt:lpstr>Wingdings</vt:lpstr>
      <vt:lpstr>Wingdings 2</vt:lpstr>
      <vt:lpstr>Flow</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 2025 APPROPRIATIONS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WDFW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justincase</dc:creator>
  <cp:lastModifiedBy>Stephen Phillips</cp:lastModifiedBy>
  <cp:revision>569</cp:revision>
  <dcterms:created xsi:type="dcterms:W3CDTF">2012-02-08T19:28:55Z</dcterms:created>
  <dcterms:modified xsi:type="dcterms:W3CDTF">2024-12-09T17:24:41Z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0x010100835501FF32B778498282868B275C0E60</vt:lpwstr>
  </property>
</Properties>
</file>