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323" r:id="rId4"/>
    <p:sldId id="406" r:id="rId5"/>
    <p:sldId id="397" r:id="rId6"/>
    <p:sldId id="392" r:id="rId7"/>
    <p:sldId id="396" r:id="rId8"/>
    <p:sldId id="393" r:id="rId9"/>
    <p:sldId id="394" r:id="rId10"/>
    <p:sldId id="385" r:id="rId11"/>
    <p:sldId id="404" r:id="rId12"/>
    <p:sldId id="386" r:id="rId13"/>
    <p:sldId id="387" r:id="rId14"/>
    <p:sldId id="368" r:id="rId15"/>
    <p:sldId id="389" r:id="rId16"/>
    <p:sldId id="372" r:id="rId17"/>
    <p:sldId id="407" r:id="rId18"/>
    <p:sldId id="400" r:id="rId19"/>
    <p:sldId id="405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1"/>
    <a:srgbClr val="003E52"/>
    <a:srgbClr val="244A9F"/>
    <a:srgbClr val="7A5F36"/>
    <a:srgbClr val="CB9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548B9-111D-463C-865A-309D7A02318E}" v="1" dt="2022-01-10T22:00:26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/>
    <p:restoredTop sz="94422"/>
  </p:normalViewPr>
  <p:slideViewPr>
    <p:cSldViewPr snapToGrid="0" snapToObjects="1">
      <p:cViewPr varScale="1">
        <p:scale>
          <a:sx n="119" d="100"/>
          <a:sy n="119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19A9F-38AC-6D41-A3AB-063BEB6D85D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3B3B-75AC-574E-A42F-AEFC8DAF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D3B3B-75AC-574E-A42F-AEFC8DAFA0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3B3B-75AC-574E-A42F-AEFC8DAFA0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4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ver Dam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472" y="6400799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25E9D-4D35-7747-8ADA-CA687A74F2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E2FBE1-ED95-4A48-A122-EEC20C170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3" name="Picture 2" descr="Reclamation logo with shield that shows a dam with water flowing over it.">
            <a:extLst>
              <a:ext uri="{FF2B5EF4-FFF2-40B4-BE49-F238E27FC236}">
                <a16:creationId xmlns:a16="http://schemas.microsoft.com/office/drawing/2014/main" id="{A3BB3A5E-B05F-A242-AC2B-AF1935FC3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edi Reservoir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B7B7D0-879D-374E-A7E4-3ED454D490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AE7656-E318-B746-8E3C-1A175B203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9" name="Picture 8" descr="Reclamation logo with shield that shows a dam with water flowing over it.">
            <a:extLst>
              <a:ext uri="{FF2B5EF4-FFF2-40B4-BE49-F238E27FC236}">
                <a16:creationId xmlns:a16="http://schemas.microsoft.com/office/drawing/2014/main" id="{1E914312-A458-7146-82CB-6211D14DC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ckee River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956179-10B6-D343-9592-127F31DD41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07F594-4306-0F42-895A-C4C718D65D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BDCFF41C-476E-B94B-92CE-59108B74D1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8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fting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50674D-E10E-9547-8E97-9764DEE265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5B67A1-0D79-9340-AD59-829740133C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F36C494F-E6B5-034C-AF80-8F9C97343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Title Slide bad">
    <p:bg>
      <p:bgPr>
        <a:solidFill>
          <a:srgbClr val="003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EFC0C2-A130-9146-A779-7D2BF5FF56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52678"/>
            <a:ext cx="9144000" cy="2387600"/>
          </a:xfrm>
          <a:effectLst/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2F25F8E-0532-8E47-9BD2-6B61DE319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32353"/>
            <a:ext cx="9144000" cy="1655762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D2C275-E6B8-6B41-B0DA-05842798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" y="6400799"/>
            <a:ext cx="2743200" cy="365125"/>
          </a:xfrm>
          <a:effectLst/>
        </p:spPr>
        <p:txBody>
          <a:bodyPr/>
          <a:lstStyle>
            <a:lvl1pPr algn="l">
              <a:defRPr b="1" i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Reclamation logo with shield that shows a dam with water flowing over it.">
            <a:extLst>
              <a:ext uri="{FF2B5EF4-FFF2-40B4-BE49-F238E27FC236}">
                <a16:creationId xmlns:a16="http://schemas.microsoft.com/office/drawing/2014/main" id="{AB8C3517-FFE3-3543-BB90-1F6AD7894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8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6481F-D54D-294F-9E23-BEE787B61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865313"/>
            <a:ext cx="11704638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2B760C0-123A-0443-8BD4-9CD580D28E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46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56769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5625"/>
            <a:ext cx="5676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EF61F-F18F-4945-A071-19E247F7E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9800" y="0"/>
            <a:ext cx="6172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77" y="6400799"/>
            <a:ext cx="2743200" cy="365125"/>
          </a:xfrm>
        </p:spPr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6D3748-ABB9-B443-BC71-D363C45F8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59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3840" y="1282700"/>
            <a:ext cx="11704320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11704320" cy="763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2FB8D-A789-774E-838C-1F0C33AB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57600"/>
            <a:ext cx="12188952" cy="32918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00D637E-7975-A549-BD9A-6F32EA44F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043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13717"/>
            <a:ext cx="580644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E9173F-C547-3F4B-8FBB-C54045E691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26480" y="1810512"/>
            <a:ext cx="580644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0DDB2AE-9458-1D4F-A33A-FB617F9D06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5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98F7814-5377-854F-86F2-EAD3E497FF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49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CC3BA91-F810-FE44-AD8D-54DE6BBEA3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07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en Canyon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27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271684-AFEB-3C4E-B24C-66AB0D665A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9AE1B03-E323-BC4C-B8FB-529E31BA0A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62793A3D-1EF4-1A48-8A60-D4CA51FB4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2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E47D94-0FBA-A74E-A3C9-AF495D4FF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776" y="0"/>
            <a:ext cx="712317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292E367-F27C-FC4D-8F24-C31E4D1397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28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D425A3-2A5C-5240-9A70-92CB57C5ED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" y="216766"/>
            <a:ext cx="9144000" cy="1994419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 Goes Here</a:t>
            </a:r>
            <a:br>
              <a:rPr lang="en-US" dirty="0"/>
            </a:br>
            <a:r>
              <a:rPr lang="en-US" dirty="0"/>
              <a:t>No more than four lines</a:t>
            </a:r>
          </a:p>
          <a:p>
            <a:endParaRPr lang="en-US" dirty="0"/>
          </a:p>
        </p:txBody>
      </p:sp>
      <p:pic>
        <p:nvPicPr>
          <p:cNvPr id="3" name="Picture 2" descr="Reclamation logo with shield that shows a dam with water flowing over it.">
            <a:extLst>
              <a:ext uri="{FF2B5EF4-FFF2-40B4-BE49-F238E27FC236}">
                <a16:creationId xmlns:a16="http://schemas.microsoft.com/office/drawing/2014/main" id="{532057ED-70A3-BF4B-81E0-AAF7E69C7A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09" y="5151483"/>
            <a:ext cx="3337560" cy="1094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w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3668713"/>
            <a:ext cx="12192000" cy="3686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0688" y="6400802"/>
            <a:ext cx="2743200" cy="365125"/>
          </a:xfrm>
          <a:prstGeom prst="rect">
            <a:avLst/>
          </a:prstGeom>
        </p:spPr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11704320" cy="763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3840" y="1282702"/>
            <a:ext cx="11704320" cy="223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3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Coulee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E44A16-C447-684C-9061-11E02701A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7C8E9E-3391-8042-A6AD-6A475775E0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3" name="Picture 2" descr="Reclamation logo with shield that shows a dam with water flowing over it.">
            <a:extLst>
              <a:ext uri="{FF2B5EF4-FFF2-40B4-BE49-F238E27FC236}">
                <a16:creationId xmlns:a16="http://schemas.microsoft.com/office/drawing/2014/main" id="{049E3112-45B5-DB4A-9375-4430CC1D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118872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hasta Dam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082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ECC618-E7BB-764C-8FEA-AEF3A9EA50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0A8CA-98B3-6744-A45F-4BC538E816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8" name="Picture 7" descr="Reclamation logo with shield that shows a dam with water flowing over it.">
            <a:extLst>
              <a:ext uri="{FF2B5EF4-FFF2-40B4-BE49-F238E27FC236}">
                <a16:creationId xmlns:a16="http://schemas.microsoft.com/office/drawing/2014/main" id="{A8EA8774-5D4F-324D-B42F-554E1A5E9F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118872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ker Dam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558989-C3C3-4A42-8719-949625AE44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954233-3947-A447-ADA9-B864A2B747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9" name="Picture 8" descr="Reclamation logo with shield that shows a dam with water flowing over it.">
            <a:extLst>
              <a:ext uri="{FF2B5EF4-FFF2-40B4-BE49-F238E27FC236}">
                <a16:creationId xmlns:a16="http://schemas.microsoft.com/office/drawing/2014/main" id="{3D68C434-5431-6945-8DE0-205747471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ant Dam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541AF7-6382-4E4B-BE8F-205E37002D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96468A-A65E-1B4E-AB77-DCBC8570C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9" name="Picture 8" descr="Reclamation logo with shield that shows a dam with water flowing over it.">
            <a:extLst>
              <a:ext uri="{FF2B5EF4-FFF2-40B4-BE49-F238E27FC236}">
                <a16:creationId xmlns:a16="http://schemas.microsoft.com/office/drawing/2014/main" id="{76EBF2C2-2618-2C48-8472-4F8B34DE9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al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27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992ED3-6486-3F44-8241-DDD3830323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D132B6-583F-954B-A61C-A25D49DF58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8" name="Picture 7" descr="Reclamation logo with shield that shows a dam with water flowing over it.">
            <a:extLst>
              <a:ext uri="{FF2B5EF4-FFF2-40B4-BE49-F238E27FC236}">
                <a16:creationId xmlns:a16="http://schemas.microsoft.com/office/drawing/2014/main" id="{E884F529-72E9-1A4F-AC9D-2FAB44063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116258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9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werline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BFEF4601-7FC8-1C4E-95F1-E89AB323D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dropower Generation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0E6C8A-89DB-1747-B47D-DD150185AD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5A008C-26E4-E547-9FC4-A81234CDB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52A215C6-52EA-E344-BCF1-A5FC91347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1170432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409" y="6394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49" r:id="rId13"/>
    <p:sldLayoutId id="2147483650" r:id="rId14"/>
    <p:sldLayoutId id="2147483652" r:id="rId15"/>
    <p:sldLayoutId id="2147483669" r:id="rId16"/>
    <p:sldLayoutId id="2147483653" r:id="rId17"/>
    <p:sldLayoutId id="2147483654" r:id="rId18"/>
    <p:sldLayoutId id="2147483655" r:id="rId19"/>
    <p:sldLayoutId id="2147483657" r:id="rId20"/>
    <p:sldLayoutId id="2147483670" r:id="rId21"/>
    <p:sldLayoutId id="2147483683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en-US" dirty="0"/>
              <a:t>Impact and Control of Invasive Mussels at Hydropower Plants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dirty="0"/>
              <a:t>Sherri Pucherelli</a:t>
            </a:r>
            <a:endParaRPr lang="en-US" sz="3200" dirty="0"/>
          </a:p>
          <a:p>
            <a:r>
              <a:rPr lang="en-US" dirty="0"/>
              <a:t>Biologist, TSC, Denver, CO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554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7A94-1421-4917-AE4F-466348B2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Hoover and Parker Dams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F46B4-D21A-4C52-ACC5-178AAE629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865313"/>
            <a:ext cx="5867400" cy="4352544"/>
          </a:xfrm>
        </p:spPr>
        <p:txBody>
          <a:bodyPr/>
          <a:lstStyle/>
          <a:p>
            <a:r>
              <a:rPr lang="en-US" dirty="0"/>
              <a:t>Hoover Dam</a:t>
            </a:r>
          </a:p>
          <a:p>
            <a:pPr lvl="1"/>
            <a:r>
              <a:rPr lang="en-US" dirty="0"/>
              <a:t>Preventative control measures</a:t>
            </a:r>
          </a:p>
          <a:p>
            <a:pPr lvl="2"/>
            <a:r>
              <a:rPr lang="en-US" dirty="0"/>
              <a:t>Conversion to </a:t>
            </a:r>
            <a:r>
              <a:rPr lang="en-US" dirty="0" err="1"/>
              <a:t>tailbay</a:t>
            </a:r>
            <a:r>
              <a:rPr lang="en-US" dirty="0"/>
              <a:t> water= $500,000</a:t>
            </a:r>
          </a:p>
          <a:p>
            <a:pPr lvl="2"/>
            <a:r>
              <a:rPr lang="en-US" dirty="0"/>
              <a:t>Planned HOD UV installation= $2.1 million</a:t>
            </a:r>
          </a:p>
          <a:p>
            <a:pPr lvl="1"/>
            <a:endParaRPr lang="en-US" dirty="0"/>
          </a:p>
          <a:p>
            <a:r>
              <a:rPr lang="en-US" dirty="0"/>
              <a:t>Parker Dam</a:t>
            </a:r>
          </a:p>
          <a:p>
            <a:pPr lvl="1"/>
            <a:r>
              <a:rPr lang="en-US" dirty="0"/>
              <a:t>Prior to UV, 8 weeks of labor per year to clean mussels and biofilm out of heat exchangers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BF8D0-1B7A-453A-9B2F-A1E9E1F9D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D8B91-E959-4AC2-B6FC-1E541E05F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380" y="1565456"/>
            <a:ext cx="4002505" cy="3001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1E994-387A-40DC-9F21-27A569264E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65" y="3989663"/>
            <a:ext cx="1303278" cy="2701271"/>
          </a:xfrm>
          <a:prstGeom prst="rect">
            <a:avLst/>
          </a:prstGeom>
        </p:spPr>
      </p:pic>
      <p:pic>
        <p:nvPicPr>
          <p:cNvPr id="7" name="Picture 6" descr="Heat exchanger without mussel settlement">
            <a:extLst>
              <a:ext uri="{FF2B5EF4-FFF2-40B4-BE49-F238E27FC236}">
                <a16:creationId xmlns:a16="http://schemas.microsoft.com/office/drawing/2014/main" id="{A5C84C2E-F1D9-4694-AE11-817D4EA431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428" y="3989663"/>
            <a:ext cx="1337882" cy="27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6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538C-F0A8-4AF7-BB41-900C1D51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Glen Canyon Dam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AFEF6-A7C9-4AB5-9720-E4C73E1E8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865313"/>
            <a:ext cx="5145024" cy="4352544"/>
          </a:xfrm>
        </p:spPr>
        <p:txBody>
          <a:bodyPr/>
          <a:lstStyle/>
          <a:p>
            <a:r>
              <a:rPr lang="en-US" dirty="0"/>
              <a:t>Mussel settlement of the fixed wheel gates</a:t>
            </a:r>
          </a:p>
          <a:p>
            <a:pPr lvl="1"/>
            <a:r>
              <a:rPr lang="en-US" dirty="0"/>
              <a:t>2 extra days to remove mussels</a:t>
            </a:r>
          </a:p>
          <a:p>
            <a:r>
              <a:rPr lang="en-US" dirty="0"/>
              <a:t>Maintenance changes</a:t>
            </a:r>
          </a:p>
          <a:p>
            <a:pPr lvl="1"/>
            <a:r>
              <a:rPr lang="en-US" dirty="0"/>
              <a:t>Yearly to quarterly</a:t>
            </a:r>
          </a:p>
          <a:p>
            <a:pPr lvl="1"/>
            <a:r>
              <a:rPr lang="en-US" dirty="0"/>
              <a:t>Quarterly to monthly</a:t>
            </a:r>
          </a:p>
          <a:p>
            <a:r>
              <a:rPr lang="en-US" dirty="0"/>
              <a:t>HOD UV installation planned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59DA8C3D-6502-480F-9A9E-E39302E54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544" y="1865313"/>
            <a:ext cx="6528816" cy="43525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6ACEE-DBB9-4992-A40A-1A70FD0F2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5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844BA-BE3C-4BE8-8D21-BF029903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Ontario Power Generation (4 plants)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D91C0-7117-4B88-887A-1023BB309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First detected 1990</a:t>
            </a:r>
          </a:p>
          <a:p>
            <a:r>
              <a:rPr lang="en-US" dirty="0"/>
              <a:t>10-day chlorine treatment once per year</a:t>
            </a:r>
          </a:p>
          <a:p>
            <a:pPr lvl="1"/>
            <a:r>
              <a:rPr lang="en-US" dirty="0"/>
              <a:t>Has controlled fouling in cooling system</a:t>
            </a:r>
          </a:p>
          <a:p>
            <a:pPr lvl="1"/>
            <a:r>
              <a:rPr lang="en-US" dirty="0"/>
              <a:t>Capital investment $250,000- $1.3 million</a:t>
            </a:r>
          </a:p>
          <a:p>
            <a:pPr lvl="1"/>
            <a:r>
              <a:rPr lang="en-US" dirty="0"/>
              <a:t>Yearly costs= $7,000- $24,000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EF6C3-B187-448C-BB34-A8A8444F0F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7A52-B7A1-473B-9CEC-18B0995E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 Hydropower Plant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2AF30-B800-4DD9-A623-8CFD888A80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Operated by TVA in Alabama </a:t>
            </a:r>
          </a:p>
          <a:p>
            <a:pPr lvl="1"/>
            <a:r>
              <a:rPr lang="en-US" dirty="0"/>
              <a:t>21 generator units</a:t>
            </a:r>
          </a:p>
          <a:p>
            <a:pPr lvl="1"/>
            <a:r>
              <a:rPr lang="en-US" dirty="0"/>
              <a:t>Mussels detected early 1990’s</a:t>
            </a:r>
          </a:p>
          <a:p>
            <a:pPr lvl="1"/>
            <a:r>
              <a:rPr lang="en-US" dirty="0"/>
              <a:t>Chemical treatments not permitted </a:t>
            </a:r>
          </a:p>
          <a:p>
            <a:r>
              <a:rPr lang="en-US" dirty="0"/>
              <a:t>Mussel fouling most significant on units 1-8</a:t>
            </a:r>
          </a:p>
          <a:p>
            <a:pPr lvl="1"/>
            <a:r>
              <a:rPr lang="en-US" dirty="0"/>
              <a:t>Service water source</a:t>
            </a:r>
          </a:p>
          <a:p>
            <a:pPr lvl="2"/>
            <a:r>
              <a:rPr lang="en-US" dirty="0"/>
              <a:t>1-8 : Intake 14-ft below surface</a:t>
            </a:r>
          </a:p>
          <a:p>
            <a:pPr lvl="2"/>
            <a:r>
              <a:rPr lang="en-US" dirty="0"/>
              <a:t>9-12: Bottom of penstock scroll case, 45-feet below surface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58E61-AD32-426E-95C0-7DAA70E4B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1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CD53-91C7-492F-851A-123FBB68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 Hydropower Plant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ECD56-D0FE-45F2-A00B-36F0D6798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Cleaning the headers of units 1-8= $500,000 per cleaning</a:t>
            </a:r>
          </a:p>
          <a:p>
            <a:pPr lvl="2"/>
            <a:r>
              <a:rPr lang="en-US" dirty="0"/>
              <a:t>Extensive outages required</a:t>
            </a:r>
          </a:p>
          <a:p>
            <a:pPr lvl="2"/>
            <a:r>
              <a:rPr lang="en-US" dirty="0"/>
              <a:t>Cutting into pipes and hydro-blasting</a:t>
            </a:r>
          </a:p>
          <a:p>
            <a:r>
              <a:rPr lang="en-US" dirty="0"/>
              <a:t>Had 12 forced outages per year, now 3</a:t>
            </a:r>
          </a:p>
          <a:p>
            <a:pPr lvl="2"/>
            <a:r>
              <a:rPr lang="en-US" dirty="0"/>
              <a:t>Optimized backwash flushing and temp/ flow monitoring</a:t>
            </a:r>
          </a:p>
          <a:p>
            <a:pPr lvl="2"/>
            <a:r>
              <a:rPr lang="en-US" dirty="0"/>
              <a:t>Increased planned maintenance outages (10 per month)</a:t>
            </a:r>
          </a:p>
          <a:p>
            <a:r>
              <a:rPr lang="en-US" dirty="0"/>
              <a:t>Swap out generator air coolers when overheating occurs</a:t>
            </a:r>
          </a:p>
          <a:p>
            <a:pPr lvl="2"/>
            <a:r>
              <a:rPr lang="en-US" dirty="0"/>
              <a:t>Purchased 4 replacement coolers= $72,000</a:t>
            </a:r>
          </a:p>
          <a:p>
            <a:pPr lvl="2"/>
            <a:r>
              <a:rPr lang="en-US" dirty="0"/>
              <a:t>Requires outages, additional staff, and overtime= $4,000-$5,000 per swap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3E9F2-CDA0-425B-AC1F-D5AAE49A7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9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2768-020E-49C3-9D77-F3489C1D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50A7B-35A3-41F5-9B3F-BD96760F7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  <a:p>
            <a:pPr lvl="1"/>
            <a:r>
              <a:rPr lang="en-US" dirty="0"/>
              <a:t>Significant: 2 plants</a:t>
            </a:r>
          </a:p>
          <a:p>
            <a:pPr lvl="1"/>
            <a:r>
              <a:rPr lang="en-US" dirty="0"/>
              <a:t>Moderate: 8 plants</a:t>
            </a:r>
          </a:p>
          <a:p>
            <a:pPr lvl="1"/>
            <a:r>
              <a:rPr lang="en-US" dirty="0"/>
              <a:t>Little to none: 3 plants</a:t>
            </a:r>
          </a:p>
          <a:p>
            <a:r>
              <a:rPr lang="en-US" dirty="0"/>
              <a:t>Severity of impact</a:t>
            </a:r>
          </a:p>
          <a:p>
            <a:pPr lvl="1"/>
            <a:r>
              <a:rPr lang="en-US" dirty="0"/>
              <a:t>Design and how raw water is used</a:t>
            </a:r>
          </a:p>
          <a:p>
            <a:pPr lvl="1"/>
            <a:r>
              <a:rPr lang="en-US" dirty="0"/>
              <a:t>Not size or number of generators</a:t>
            </a:r>
          </a:p>
          <a:p>
            <a:pPr lvl="1"/>
            <a:r>
              <a:rPr lang="en-US" dirty="0"/>
              <a:t>Mussel population cycles</a:t>
            </a:r>
          </a:p>
          <a:p>
            <a:r>
              <a:rPr lang="en-US" dirty="0"/>
              <a:t>5 of 13 plants had experienced unplanned outages</a:t>
            </a:r>
          </a:p>
          <a:p>
            <a:r>
              <a:rPr lang="en-US" dirty="0"/>
              <a:t>Mussel fouling expenses are not commonly recorded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30EF4-ED18-4FE5-B6AC-99D3C4875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E9C41A2B-E89C-447E-B948-EC118F381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288" y="365125"/>
            <a:ext cx="3165844" cy="47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E15B-EF68-49EA-9EDF-8825C26B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FEBC2-02E0-4D6C-BBC1-04CE88B98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865313"/>
            <a:ext cx="6067926" cy="4352544"/>
          </a:xfrm>
        </p:spPr>
        <p:txBody>
          <a:bodyPr/>
          <a:lstStyle/>
          <a:p>
            <a:r>
              <a:rPr lang="en-US" dirty="0"/>
              <a:t> Preventative treatments: 8 plants</a:t>
            </a:r>
          </a:p>
          <a:p>
            <a:pPr lvl="1"/>
            <a:r>
              <a:rPr lang="en-US" dirty="0"/>
              <a:t>Chlorine $100,000- $1.3 million</a:t>
            </a:r>
          </a:p>
          <a:p>
            <a:pPr lvl="1"/>
            <a:r>
              <a:rPr lang="en-US" dirty="0"/>
              <a:t>HOD UV $1 million- $2.1 million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Increased cleaning and operational changes: 5 plants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02088-6A0C-4A59-9C30-DE957A8F0B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swimming, ocean floor&#10;&#10;Description automatically generated">
            <a:extLst>
              <a:ext uri="{FF2B5EF4-FFF2-40B4-BE49-F238E27FC236}">
                <a16:creationId xmlns:a16="http://schemas.microsoft.com/office/drawing/2014/main" id="{B84F03AD-D656-4905-B6EA-45F4659C46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517" y="559826"/>
            <a:ext cx="3941239" cy="59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1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44D-BFF3-4236-8A15-FBFA88C4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Response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3230-5A57-482B-86CD-5BE22FF61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 of the 13 plants had a mussel facility vulnerability assessment or response plan</a:t>
            </a:r>
          </a:p>
          <a:p>
            <a:pPr lvl="1"/>
            <a:r>
              <a:rPr lang="en-US" dirty="0"/>
              <a:t>Allowed control methods to be implemented before fouling became unmanageable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Most sites were not doing early detection monitoring</a:t>
            </a:r>
          </a:p>
          <a:p>
            <a:pPr lvl="1"/>
            <a:r>
              <a:rPr lang="en-US" dirty="0"/>
              <a:t>Monitoring began after adults detected in the waterbody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CBAFD-F439-407D-BA24-E7BB21B672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81806CA-30AE-4997-ADCE-F776976BC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11669"/>
              </p:ext>
            </p:extLst>
          </p:nvPr>
        </p:nvGraphicFramePr>
        <p:xfrm>
          <a:off x="224991" y="457881"/>
          <a:ext cx="11742019" cy="553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78">
                  <a:extLst>
                    <a:ext uri="{9D8B030D-6E8A-4147-A177-3AD203B41FA5}">
                      <a16:colId xmlns:a16="http://schemas.microsoft.com/office/drawing/2014/main" val="2411663701"/>
                    </a:ext>
                  </a:extLst>
                </a:gridCol>
                <a:gridCol w="1924812">
                  <a:extLst>
                    <a:ext uri="{9D8B030D-6E8A-4147-A177-3AD203B41FA5}">
                      <a16:colId xmlns:a16="http://schemas.microsoft.com/office/drawing/2014/main" val="3159981468"/>
                    </a:ext>
                  </a:extLst>
                </a:gridCol>
                <a:gridCol w="2859720">
                  <a:extLst>
                    <a:ext uri="{9D8B030D-6E8A-4147-A177-3AD203B41FA5}">
                      <a16:colId xmlns:a16="http://schemas.microsoft.com/office/drawing/2014/main" val="1858713805"/>
                    </a:ext>
                  </a:extLst>
                </a:gridCol>
                <a:gridCol w="1408557">
                  <a:extLst>
                    <a:ext uri="{9D8B030D-6E8A-4147-A177-3AD203B41FA5}">
                      <a16:colId xmlns:a16="http://schemas.microsoft.com/office/drawing/2014/main" val="2969539751"/>
                    </a:ext>
                  </a:extLst>
                </a:gridCol>
                <a:gridCol w="1392726">
                  <a:extLst>
                    <a:ext uri="{9D8B030D-6E8A-4147-A177-3AD203B41FA5}">
                      <a16:colId xmlns:a16="http://schemas.microsoft.com/office/drawing/2014/main" val="3964259204"/>
                    </a:ext>
                  </a:extLst>
                </a:gridCol>
                <a:gridCol w="1392726">
                  <a:extLst>
                    <a:ext uri="{9D8B030D-6E8A-4147-A177-3AD203B41FA5}">
                      <a16:colId xmlns:a16="http://schemas.microsoft.com/office/drawing/2014/main" val="104455188"/>
                    </a:ext>
                  </a:extLst>
                </a:gridCol>
              </a:tblGrid>
              <a:tr h="920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Hydropower Plant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Waterbody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Waterbody Detection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Plant Detection or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Years to Implement Controls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978925"/>
                  </a:ext>
                </a:extLst>
              </a:tr>
              <a:tr h="306975">
                <a:tc>
                  <a:txBody>
                    <a:bodyPr/>
                    <a:lstStyle/>
                    <a:p>
                      <a:r>
                        <a:rPr lang="en-US" sz="1600" dirty="0"/>
                        <a:t>Hoover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USA, AZ/ 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Colorado River, Lake Mead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788652"/>
                  </a:ext>
                </a:extLst>
              </a:tr>
              <a:tr h="306975">
                <a:tc>
                  <a:txBody>
                    <a:bodyPr/>
                    <a:lstStyle/>
                    <a:p>
                      <a:r>
                        <a:rPr lang="en-US" sz="1600" dirty="0"/>
                        <a:t>Davis and Parker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USA, AZ/ NV /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Colorado River, Lakes Mohave and Havasu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39630"/>
                  </a:ext>
                </a:extLst>
              </a:tr>
              <a:tr h="306975">
                <a:tc>
                  <a:txBody>
                    <a:bodyPr/>
                    <a:lstStyle/>
                    <a:p>
                      <a:r>
                        <a:rPr lang="en-US" sz="1600" dirty="0"/>
                        <a:t>Glen Canyon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USA, AZ/ 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Colorado River, Lake Powell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47391"/>
                  </a:ext>
                </a:extLst>
              </a:tr>
              <a:tr h="306975">
                <a:tc>
                  <a:txBody>
                    <a:bodyPr/>
                    <a:lstStyle/>
                    <a:p>
                      <a:r>
                        <a:rPr lang="en-US" sz="1600" dirty="0" err="1"/>
                        <a:t>Beauharnois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Canada, Québec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 Lawrence River, Lake St. Frances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266024"/>
                  </a:ext>
                </a:extLst>
              </a:tr>
              <a:tr h="716284">
                <a:tc>
                  <a:txBody>
                    <a:bodyPr/>
                    <a:lstStyle/>
                    <a:p>
                      <a:r>
                        <a:rPr lang="en-US" sz="1600" dirty="0" err="1"/>
                        <a:t>Jenpeg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Canada, Manitoba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Nelson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5671"/>
                  </a:ext>
                </a:extLst>
              </a:tr>
              <a:tr h="306975">
                <a:tc>
                  <a:txBody>
                    <a:bodyPr/>
                    <a:lstStyle/>
                    <a:p>
                      <a:r>
                        <a:rPr lang="en-US" sz="1600" dirty="0"/>
                        <a:t>Lewiston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USA, 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Niagara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09874"/>
                  </a:ext>
                </a:extLst>
              </a:tr>
              <a:tr h="511630">
                <a:tc>
                  <a:txBody>
                    <a:bodyPr/>
                    <a:lstStyle/>
                    <a:p>
                      <a:r>
                        <a:rPr lang="en-US" sz="1600" dirty="0"/>
                        <a:t>Sir Adam Beck #1, Sir Adam Beck #2, DeCew NF23, Pump Generating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Canada, Ontario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Niagara River, Lake Gibson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1990-1998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76347"/>
                  </a:ext>
                </a:extLst>
              </a:tr>
              <a:tr h="306975">
                <a:tc>
                  <a:txBody>
                    <a:bodyPr/>
                    <a:lstStyle/>
                    <a:p>
                      <a:r>
                        <a:rPr lang="en-US" sz="16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USA, 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Tennessee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886658"/>
                  </a:ext>
                </a:extLst>
              </a:tr>
              <a:tr h="306975">
                <a:tc>
                  <a:txBody>
                    <a:bodyPr/>
                    <a:lstStyle/>
                    <a:p>
                      <a:r>
                        <a:rPr lang="en-US" sz="1600" dirty="0" err="1"/>
                        <a:t>Gavins</a:t>
                      </a:r>
                      <a:r>
                        <a:rPr lang="en-US" sz="1600" dirty="0"/>
                        <a:t>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USA, South Dakota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 River, Lewis and Clark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3267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8F1D3-BCDF-40E2-A9B6-9B82CFD97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FADC83-7477-45AC-95DF-346B4438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FF5E7-87A6-435C-A245-C3EDC1CA13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  <a:p>
            <a:r>
              <a:rPr lang="en-US" dirty="0"/>
              <a:t>Implement monitoring plan</a:t>
            </a:r>
          </a:p>
          <a:p>
            <a:r>
              <a:rPr lang="en-US" dirty="0"/>
              <a:t>Facility vulnerability assessment</a:t>
            </a:r>
          </a:p>
          <a:p>
            <a:r>
              <a:rPr lang="en-US" dirty="0"/>
              <a:t>Response plan</a:t>
            </a:r>
          </a:p>
        </p:txBody>
      </p:sp>
      <p:pic>
        <p:nvPicPr>
          <p:cNvPr id="9" name="Picture Placeholder 8" descr="A picture containing indoor, ceiling, area, furniture&#10;&#10;Description automatically generated">
            <a:extLst>
              <a:ext uri="{FF2B5EF4-FFF2-40B4-BE49-F238E27FC236}">
                <a16:creationId xmlns:a16="http://schemas.microsoft.com/office/drawing/2014/main" id="{D8E59E54-B206-4542-8F9B-0741AD1FC0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C6A5FE-0481-4DCB-8D1E-9BEC565C8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7C6519-997D-43F0-8760-B50C64A9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Mussel Impacts at Reclamation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90A13-14F3-40B5-99EA-B718712A9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8AE07136-EEB5-4C5A-A5E1-D3905DC8CE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848" y="1294731"/>
            <a:ext cx="7060281" cy="54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54AF925-444F-2D40-980F-945679549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Sherri Pucherelli</a:t>
            </a:r>
          </a:p>
          <a:p>
            <a:r>
              <a:rPr lang="en-US" dirty="0"/>
              <a:t>spucherelli@usbr.gov</a:t>
            </a:r>
          </a:p>
          <a:p>
            <a:r>
              <a:rPr lang="en-US" dirty="0"/>
              <a:t>303-445-2015</a:t>
            </a:r>
          </a:p>
        </p:txBody>
      </p:sp>
    </p:spTree>
    <p:extLst>
      <p:ext uri="{BB962C8B-B14F-4D97-AF65-F5344CB8AC3E}">
        <p14:creationId xmlns:p14="http://schemas.microsoft.com/office/powerpoint/2010/main" val="182948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D0EE-CC78-4FFF-8BBE-387D5364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at Hydropower Plants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6A687-F4A4-4F43-98D7-9329FED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282" y="1690688"/>
            <a:ext cx="11704638" cy="4352544"/>
          </a:xfrm>
        </p:spPr>
        <p:txBody>
          <a:bodyPr/>
          <a:lstStyle/>
          <a:p>
            <a:r>
              <a:rPr lang="en-US" dirty="0"/>
              <a:t>Increased maintenance and unplanned outages</a:t>
            </a:r>
          </a:p>
          <a:p>
            <a:pPr lvl="1"/>
            <a:r>
              <a:rPr lang="en-US" dirty="0"/>
              <a:t>Mussel attachment</a:t>
            </a:r>
          </a:p>
          <a:p>
            <a:pPr lvl="2"/>
            <a:r>
              <a:rPr lang="en-US" dirty="0"/>
              <a:t>Low velocity, 4.5 feet per second or less</a:t>
            </a:r>
          </a:p>
          <a:p>
            <a:pPr lvl="2"/>
            <a:r>
              <a:rPr lang="en-US" dirty="0"/>
              <a:t>Intakes, gates, instrumentation, small diameter pipes</a:t>
            </a:r>
          </a:p>
          <a:p>
            <a:pPr lvl="1"/>
            <a:r>
              <a:rPr lang="en-US" dirty="0"/>
              <a:t>Shell debris</a:t>
            </a:r>
          </a:p>
          <a:p>
            <a:pPr lvl="2"/>
            <a:r>
              <a:rPr lang="en-US" dirty="0"/>
              <a:t>Strainers and screens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FA545-489E-4C09-B66E-E5C499F9AB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ipe occluded with zebra mussels">
            <a:extLst>
              <a:ext uri="{FF2B5EF4-FFF2-40B4-BE49-F238E27FC236}">
                <a16:creationId xmlns:a16="http://schemas.microsoft.com/office/drawing/2014/main" id="{78948566-8356-4366-85F0-726CABCE5F2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512" y="4053766"/>
            <a:ext cx="3266646" cy="24486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170">
            <a:extLst>
              <a:ext uri="{FF2B5EF4-FFF2-40B4-BE49-F238E27FC236}">
                <a16:creationId xmlns:a16="http://schemas.microsoft.com/office/drawing/2014/main" id="{E86E99CB-9123-4D7F-8972-54B608FDAAC4}"/>
              </a:ext>
            </a:extLst>
          </p:cNvPr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71" y="4056611"/>
            <a:ext cx="3266646" cy="2445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819A6-605F-4AB1-B5BB-10A332186B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434" y="4056611"/>
            <a:ext cx="1822817" cy="24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2F7A2-32E9-4FE3-8E26-21A90360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6E05C6-2EAC-4D17-B1CC-546FDA6F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714329-1947-4E73-8343-B7B0DD40F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Quantifying the impacts at our hydropower plants</a:t>
            </a:r>
          </a:p>
          <a:p>
            <a:pPr lvl="1"/>
            <a:r>
              <a:rPr lang="en-US" dirty="0"/>
              <a:t>Not easy to track all maintenance and costs</a:t>
            </a:r>
          </a:p>
          <a:p>
            <a:r>
              <a:rPr lang="en-US" dirty="0"/>
              <a:t>Preparing for potential infestations is difficult</a:t>
            </a:r>
          </a:p>
          <a:p>
            <a:pPr lvl="1"/>
            <a:r>
              <a:rPr lang="en-US" dirty="0"/>
              <a:t>Many variables that are facility specific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4CC4992-883F-4D29-A421-52954FCE562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68713"/>
            <a:ext cx="12192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4478-6C28-4BE1-AA7F-5543F825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9BEE0-5A45-43EB-BF72-1DDB9D0CD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Compiled case studies describing plant experiences with mussels</a:t>
            </a:r>
          </a:p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Understand impacts at Reclamation plants</a:t>
            </a:r>
          </a:p>
          <a:p>
            <a:pPr lvl="1"/>
            <a:r>
              <a:rPr lang="en-US" dirty="0"/>
              <a:t>Information for managers preparing or considering changes to existing approaches</a:t>
            </a:r>
          </a:p>
          <a:p>
            <a:r>
              <a:rPr lang="en-US" dirty="0"/>
              <a:t>Commitment to the DOI Safeguarding the West Initiative</a:t>
            </a:r>
          </a:p>
          <a:p>
            <a:r>
              <a:rPr lang="en-US" dirty="0"/>
              <a:t>Funded by Reclamation’s S&amp;T Program</a:t>
            </a:r>
          </a:p>
          <a:p>
            <a:r>
              <a:rPr lang="en-US" dirty="0"/>
              <a:t>In collaboration with RNT Consulting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79A58-206C-48C0-AE4F-5CB91547D5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09F66B-DC7A-47F0-9F91-39C44EFDCF0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" y="3936682"/>
            <a:ext cx="12192000" cy="3686174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18A2F-6095-4DB8-81A1-FAD48F35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B11216-85B3-43E6-AB6E-6A75AB80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62179-D64F-48D8-B28C-571D174A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Interviewed 13 hydropower plants with mussel infestations</a:t>
            </a:r>
          </a:p>
          <a:p>
            <a:pPr lvl="1"/>
            <a:r>
              <a:rPr lang="en-US" dirty="0"/>
              <a:t>4 Reclamation (Hoover, Davis, Parker, Glen Canyon)</a:t>
            </a:r>
          </a:p>
          <a:p>
            <a:pPr lvl="1"/>
            <a:r>
              <a:rPr lang="en-US" dirty="0"/>
              <a:t>3 Other agencies in USA (USACE, TVA, NY Power Authority)</a:t>
            </a:r>
          </a:p>
          <a:p>
            <a:pPr lvl="1"/>
            <a:r>
              <a:rPr lang="en-US" dirty="0"/>
              <a:t>6 Canadian (</a:t>
            </a:r>
            <a:r>
              <a:rPr lang="en-US" dirty="0" err="1"/>
              <a:t>Hydo</a:t>
            </a:r>
            <a:r>
              <a:rPr lang="en-US" dirty="0"/>
              <a:t> Québec, Ontario Power Generation, Manitoba Hydro)</a:t>
            </a:r>
          </a:p>
          <a:p>
            <a:endParaRPr lang="en-US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99DE5FF5-B06A-4C7A-BF51-04A558688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"/>
          <a:stretch/>
        </p:blipFill>
        <p:spPr>
          <a:xfrm>
            <a:off x="-15240" y="3514727"/>
            <a:ext cx="12192000" cy="33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AB0257-C315-436E-ADBD-1688CED3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Asked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F22977-D5F0-4CBF-9574-56E227752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and operation</a:t>
            </a:r>
          </a:p>
          <a:p>
            <a:r>
              <a:rPr lang="en-US" dirty="0"/>
              <a:t>Mussel infestation timeline, response planning, and monitoring</a:t>
            </a:r>
          </a:p>
          <a:p>
            <a:r>
              <a:rPr lang="en-US" dirty="0"/>
              <a:t>Mussel impacts</a:t>
            </a:r>
          </a:p>
          <a:p>
            <a:pPr lvl="1"/>
            <a:r>
              <a:rPr lang="en-US" dirty="0"/>
              <a:t>Systems/ components impacted</a:t>
            </a:r>
          </a:p>
          <a:p>
            <a:pPr lvl="1"/>
            <a:r>
              <a:rPr lang="en-US" dirty="0"/>
              <a:t>Design aspects that prevented or reduced mussel impacts</a:t>
            </a:r>
          </a:p>
          <a:p>
            <a:pPr lvl="1"/>
            <a:r>
              <a:rPr lang="en-US" dirty="0"/>
              <a:t>Unplanned or forced outages</a:t>
            </a:r>
          </a:p>
          <a:p>
            <a:r>
              <a:rPr lang="en-US" dirty="0"/>
              <a:t>Control methods utilized or examined</a:t>
            </a:r>
          </a:p>
          <a:p>
            <a:r>
              <a:rPr lang="en-US" dirty="0"/>
              <a:t>Expenses associated with mussels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377FA0-F91A-497A-A62E-56CB20844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8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4C57-E392-4B21-A2D7-BC73DC0B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1F70-68F1-4256-9F5F-998E48E3F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Use of raw water in the plant</a:t>
            </a:r>
          </a:p>
          <a:p>
            <a:pPr lvl="1"/>
            <a:r>
              <a:rPr lang="en-US" dirty="0"/>
              <a:t>Different sizes</a:t>
            </a:r>
          </a:p>
          <a:p>
            <a:pPr lvl="2"/>
            <a:r>
              <a:rPr lang="en-US" dirty="0"/>
              <a:t>2- 36 generator units (generating capacity 144-1899 MW)</a:t>
            </a:r>
          </a:p>
          <a:p>
            <a:pPr lvl="1"/>
            <a:r>
              <a:rPr lang="en-US" dirty="0"/>
              <a:t>Mussel infestation timelines</a:t>
            </a:r>
          </a:p>
          <a:p>
            <a:pPr lvl="2"/>
            <a:r>
              <a:rPr lang="en-US" dirty="0"/>
              <a:t>1-31 years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15C162-48CA-457E-A9E4-6B6A83212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42ADE-E547-437F-9404-1E92AE93BA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218F57D-0813-4FB4-9652-B8344662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Hoover Dam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FA047C-3094-4240-8099-B45151E19B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Thrust bearing cooler plugging has resulted in unplanned outages</a:t>
            </a:r>
          </a:p>
          <a:p>
            <a:pPr lvl="2"/>
            <a:r>
              <a:rPr lang="en-US" dirty="0"/>
              <a:t>1-3 outages per year</a:t>
            </a:r>
          </a:p>
          <a:p>
            <a:pPr lvl="2"/>
            <a:r>
              <a:rPr lang="en-US" dirty="0"/>
              <a:t>3-5 days per outage</a:t>
            </a:r>
          </a:p>
          <a:p>
            <a:pPr lvl="2"/>
            <a:r>
              <a:rPr lang="en-US" dirty="0"/>
              <a:t>8-12 people working on the outage</a:t>
            </a:r>
          </a:p>
          <a:p>
            <a:pPr lvl="2"/>
            <a:r>
              <a:rPr lang="en-US" dirty="0"/>
              <a:t>$20,000 per day of lost production and unrealized revenue</a:t>
            </a:r>
          </a:p>
          <a:p>
            <a:pPr lvl="2"/>
            <a:r>
              <a:rPr lang="en-US" dirty="0"/>
              <a:t>Estimated cost for 1 outage= $44,000- $80,000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6CE99F-50A0-4F19-9459-9A5552E3F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94EF9EF2-EDD2-4C14-9076-380E6FFBE4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 white" id="{5B01CB95-E967-0C4E-BB61-92E0A8DDC530}" vid="{E52EC274-00E1-074E-B9C7-D32580BC5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4566</TotalTime>
  <Words>822</Words>
  <Application>Microsoft Office PowerPoint</Application>
  <PresentationFormat>Widescreen</PresentationFormat>
  <Paragraphs>188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</vt:lpstr>
      <vt:lpstr>Segoe UI Semibold</vt:lpstr>
      <vt:lpstr>Office Theme</vt:lpstr>
      <vt:lpstr>Impact and Control of Invasive Mussels at Hydropower Plants</vt:lpstr>
      <vt:lpstr>Mussel Impacts at Reclamation</vt:lpstr>
      <vt:lpstr>Impacts at Hydropower Plants</vt:lpstr>
      <vt:lpstr>Challenges</vt:lpstr>
      <vt:lpstr>Case Study Project</vt:lpstr>
      <vt:lpstr>Case Studies</vt:lpstr>
      <vt:lpstr>Questions Asked</vt:lpstr>
      <vt:lpstr>Plant Differences</vt:lpstr>
      <vt:lpstr>Hoover Dam</vt:lpstr>
      <vt:lpstr>Hoover and Parker Dams</vt:lpstr>
      <vt:lpstr>Glen Canyon Dam</vt:lpstr>
      <vt:lpstr>Ontario Power Generation (4 plants)</vt:lpstr>
      <vt:lpstr>Wilson Hydropower Plant</vt:lpstr>
      <vt:lpstr>Wilson Hydropower Plant</vt:lpstr>
      <vt:lpstr>Results</vt:lpstr>
      <vt:lpstr>Control Approaches</vt:lpstr>
      <vt:lpstr>Monitoring and Response Plans</vt:lpstr>
      <vt:lpstr>PowerPoint Presentation</vt:lpstr>
      <vt:lpstr>Recommendations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No more that two lines</dc:title>
  <dc:subject/>
  <dc:creator>Soeth, Peter D</dc:creator>
  <cp:keywords/>
  <dc:description/>
  <cp:lastModifiedBy>Pucherelli, Sherri F.</cp:lastModifiedBy>
  <cp:revision>68</cp:revision>
  <cp:lastPrinted>2020-01-28T17:10:41Z</cp:lastPrinted>
  <dcterms:created xsi:type="dcterms:W3CDTF">2016-11-04T19:21:58Z</dcterms:created>
  <dcterms:modified xsi:type="dcterms:W3CDTF">2022-01-10T22:00:36Z</dcterms:modified>
  <cp:category/>
</cp:coreProperties>
</file>