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7"/>
  </p:notesMasterIdLst>
  <p:sldIdLst>
    <p:sldId id="441" r:id="rId2"/>
    <p:sldId id="490" r:id="rId3"/>
    <p:sldId id="478" r:id="rId4"/>
    <p:sldId id="491" r:id="rId5"/>
    <p:sldId id="492" r:id="rId6"/>
    <p:sldId id="284" r:id="rId7"/>
    <p:sldId id="493" r:id="rId8"/>
    <p:sldId id="295" r:id="rId9"/>
    <p:sldId id="383" r:id="rId10"/>
    <p:sldId id="257" r:id="rId11"/>
    <p:sldId id="269" r:id="rId12"/>
    <p:sldId id="265" r:id="rId13"/>
    <p:sldId id="494" r:id="rId14"/>
    <p:sldId id="495" r:id="rId15"/>
    <p:sldId id="287" r:id="rId1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9900"/>
    <a:srgbClr val="FFA725"/>
    <a:srgbClr val="FFCC66"/>
    <a:srgbClr val="8CAA48"/>
    <a:srgbClr val="CC00CC"/>
    <a:srgbClr val="6CA62C"/>
    <a:srgbClr val="00CC99"/>
    <a:srgbClr val="9966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D18AA7-74F8-498A-B2F9-1CA707B942FD}" v="192" dt="2024-12-09T16:16:40.0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7" autoAdjust="0"/>
    <p:restoredTop sz="93093" autoAdjust="0"/>
  </p:normalViewPr>
  <p:slideViewPr>
    <p:cSldViewPr>
      <p:cViewPr varScale="1">
        <p:scale>
          <a:sx n="111" d="100"/>
          <a:sy n="111" d="100"/>
        </p:scale>
        <p:origin x="16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841367870283543E-2"/>
          <c:y val="4.0539059662531955E-2"/>
          <c:w val="0.842827361522831"/>
          <c:h val="0.87062174487902722"/>
        </c:manualLayout>
      </c:layout>
      <c:barChart>
        <c:barDir val="col"/>
        <c:grouping val="clustered"/>
        <c:varyColors val="0"/>
        <c:ser>
          <c:idx val="0"/>
          <c:order val="0"/>
          <c:tx>
            <c:v>Northern Pike Removed</c:v>
          </c:tx>
          <c:spPr>
            <a:solidFill>
              <a:schemeClr val="accent1"/>
            </a:solidFill>
            <a:ln w="9525" cap="flat" cmpd="sng" algn="ctr">
              <a:solidFill>
                <a:schemeClr val="tx1">
                  <a:alpha val="10000"/>
                </a:schemeClr>
              </a:solidFill>
              <a:prstDash val="solid"/>
              <a:round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1"/>
              </a:solidFill>
              <a:ln w="9525" cap="flat" cmpd="sng" algn="ctr">
                <a:solidFill>
                  <a:schemeClr val="tx1">
                    <a:alpha val="20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41C4-48A4-B046-5A815F1A1F6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9525" cap="flat" cmpd="sng" algn="ctr">
                <a:solidFill>
                  <a:schemeClr val="tx1">
                    <a:alpha val="20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1C4-48A4-B046-5A815F1A1F6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9525" cap="flat" cmpd="sng" algn="ctr">
                <a:solidFill>
                  <a:schemeClr val="tx1">
                    <a:alpha val="20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41C4-48A4-B046-5A815F1A1F6A}"/>
              </c:ext>
            </c:extLst>
          </c:dPt>
          <c:cat>
            <c:numRef>
              <c:f>('BOX_SPIN CPUE 2010-2024'!$B$11,'BOX_SPIN CPUE 2010-2024'!$D$11,'BOX_SPIN CPUE 2010-2024'!$F$11,'BOX_SPIN CPUE 2010-2024'!$H$11,'BOX_SPIN CPUE 2010-2024'!$J$11,'BOX_SPIN CPUE 2010-2024'!$L$11,'BOX_SPIN CPUE 2010-2024'!$N$11,'BOX_SPIN CPUE 2010-2024'!$P$11,'BOX_SPIN CPUE 2010-2024'!$R$11,'BOX_SPIN CPUE 2010-2024'!$T$11,'BOX_SPIN CPUE 2010-2024'!$V$11,'BOX_SPIN CPUE 2010-2024'!$X$11,'BOX_SPIN CPUE 2010-2024'!$Z$11,'BOX_SPIN CPUE 2010-2024'!$AB$11,'BOX_SPIN CPUE 2010-2024'!$AD$11)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('BOX_SPIN CPUE 2010-2024'!$B$13,'BOX_SPIN CPUE 2010-2024'!$D$13,'BOX_SPIN CPUE 2010-2024'!$F$13,'BOX_SPIN CPUE 2010-2024'!$H$13,'BOX_SPIN CPUE 2010-2024'!$J$13,'BOX_SPIN CPUE 2010-2024'!$L$13,'BOX_SPIN CPUE 2010-2024'!$N$13,'BOX_SPIN CPUE 2010-2024'!$P$13,'BOX_SPIN CPUE 2010-2024'!$R$13,'BOX_SPIN CPUE 2010-2024'!$T$13,'BOX_SPIN CPUE 2010-2024'!$V$13,'BOX_SPIN CPUE 2010-2024'!$X$13,'BOX_SPIN CPUE 2010-2024'!$Z$13,'BOX_SPIN CPUE 2010-2024'!$AB$13,'BOX_SPIN CPUE 2010-2024'!$AD$13)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5808</c:v>
                </c:pt>
                <c:pt idx="3">
                  <c:v>6452</c:v>
                </c:pt>
                <c:pt idx="4">
                  <c:v>3967</c:v>
                </c:pt>
                <c:pt idx="5">
                  <c:v>751</c:v>
                </c:pt>
                <c:pt idx="6">
                  <c:v>181</c:v>
                </c:pt>
                <c:pt idx="7">
                  <c:v>34</c:v>
                </c:pt>
                <c:pt idx="8">
                  <c:v>271</c:v>
                </c:pt>
                <c:pt idx="9">
                  <c:v>427</c:v>
                </c:pt>
                <c:pt idx="10">
                  <c:v>115</c:v>
                </c:pt>
                <c:pt idx="11">
                  <c:v>611</c:v>
                </c:pt>
                <c:pt idx="12">
                  <c:v>814</c:v>
                </c:pt>
                <c:pt idx="13">
                  <c:v>183</c:v>
                </c:pt>
                <c:pt idx="14">
                  <c:v>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1C4-48A4-B046-5A815F1A1F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axId val="756113128"/>
        <c:axId val="756112472"/>
      </c:barChart>
      <c:lineChart>
        <c:grouping val="standard"/>
        <c:varyColors val="0"/>
        <c:ser>
          <c:idx val="3"/>
          <c:order val="1"/>
          <c:tx>
            <c:v>SPIN Survey CPUE (Core Area)</c:v>
          </c:tx>
          <c:spPr>
            <a:ln w="15875" cap="rnd" cmpd="sng" algn="ctr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diamond"/>
            <c:size val="7"/>
            <c:spPr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('BOX_SPIN CPUE 2010-2024'!$C$8,'BOX_SPIN CPUE 2010-2024'!$E$8,'BOX_SPIN CPUE 2010-2024'!$G$8,'BOX_SPIN CPUE 2010-2024'!$I$8,'BOX_SPIN CPUE 2010-2024'!$K$8,'BOX_SPIN CPUE 2010-2024'!$M$8,'BOX_SPIN CPUE 2010-2024'!$O$8,'BOX_SPIN CPUE 2010-2024'!$Q$8,'BOX_SPIN CPUE 2010-2024'!$S$8,'BOX_SPIN CPUE 2010-2024'!$U$8,'BOX_SPIN CPUE 2010-2024'!$W$8,'BOX_SPIN CPUE 2010-2024'!$Y$8,'BOX_SPIN CPUE 2010-2024'!$AA$8,'BOX_SPIN CPUE 2010-2024'!$AC$8,'BOX_SPIN CPUE 2010-2024'!$AE$8)</c:f>
                <c:numCache>
                  <c:formatCode>General</c:formatCode>
                  <c:ptCount val="15"/>
                  <c:pt idx="0">
                    <c:v>1.8551950189937452</c:v>
                  </c:pt>
                  <c:pt idx="1">
                    <c:v>3.4146088480767931</c:v>
                  </c:pt>
                  <c:pt idx="2">
                    <c:v>0.81097850097786639</c:v>
                  </c:pt>
                  <c:pt idx="3">
                    <c:v>0.34099999999999997</c:v>
                  </c:pt>
                  <c:pt idx="4">
                    <c:v>8.3008512138376012E-2</c:v>
                  </c:pt>
                  <c:pt idx="5">
                    <c:v>8.5109000000000004E-2</c:v>
                  </c:pt>
                  <c:pt idx="6">
                    <c:v>5.0639144441602627E-2</c:v>
                  </c:pt>
                  <c:pt idx="7">
                    <c:v>8.693999999999999E-2</c:v>
                  </c:pt>
                  <c:pt idx="8">
                    <c:v>0.45993475</c:v>
                  </c:pt>
                  <c:pt idx="9">
                    <c:v>0.24818000000000001</c:v>
                  </c:pt>
                  <c:pt idx="10">
                    <c:v>0.41852741030649698</c:v>
                  </c:pt>
                  <c:pt idx="11">
                    <c:v>0.31988202361962531</c:v>
                  </c:pt>
                  <c:pt idx="12">
                    <c:v>0.15972187399543919</c:v>
                  </c:pt>
                  <c:pt idx="13">
                    <c:v>8.7684368934929785E-2</c:v>
                  </c:pt>
                  <c:pt idx="14">
                    <c:v>0.14853548904936958</c:v>
                  </c:pt>
                </c:numCache>
              </c:numRef>
            </c:plus>
            <c:minus>
              <c:numRef>
                <c:f>('BOX_SPIN CPUE 2010-2024'!$C$8,'BOX_SPIN CPUE 2010-2024'!$E$8,'BOX_SPIN CPUE 2010-2024'!$G$8,'BOX_SPIN CPUE 2010-2024'!$I$8,'BOX_SPIN CPUE 2010-2024'!$K$8,'BOX_SPIN CPUE 2010-2024'!$M$8,'BOX_SPIN CPUE 2010-2024'!$O$8,'BOX_SPIN CPUE 2010-2024'!$Q$8,'BOX_SPIN CPUE 2010-2024'!$S$8,'BOX_SPIN CPUE 2010-2024'!$U$8,'BOX_SPIN CPUE 2010-2024'!$W$8,'BOX_SPIN CPUE 2010-2024'!$Y$8,'BOX_SPIN CPUE 2010-2024'!$AA$8,'BOX_SPIN CPUE 2010-2024'!$AC$8,'BOX_SPIN CPUE 2010-2024'!$AE$8)</c:f>
                <c:numCache>
                  <c:formatCode>General</c:formatCode>
                  <c:ptCount val="15"/>
                  <c:pt idx="0">
                    <c:v>1.8551950189937452</c:v>
                  </c:pt>
                  <c:pt idx="1">
                    <c:v>3.4146088480767931</c:v>
                  </c:pt>
                  <c:pt idx="2">
                    <c:v>0.81097850097786639</c:v>
                  </c:pt>
                  <c:pt idx="3">
                    <c:v>0.34099999999999997</c:v>
                  </c:pt>
                  <c:pt idx="4">
                    <c:v>8.3008512138376012E-2</c:v>
                  </c:pt>
                  <c:pt idx="5">
                    <c:v>8.5109000000000004E-2</c:v>
                  </c:pt>
                  <c:pt idx="6">
                    <c:v>5.0639144441602627E-2</c:v>
                  </c:pt>
                  <c:pt idx="7">
                    <c:v>8.693999999999999E-2</c:v>
                  </c:pt>
                  <c:pt idx="8">
                    <c:v>0.45993475</c:v>
                  </c:pt>
                  <c:pt idx="9">
                    <c:v>0.24818000000000001</c:v>
                  </c:pt>
                  <c:pt idx="10">
                    <c:v>0.41852741030649698</c:v>
                  </c:pt>
                  <c:pt idx="11">
                    <c:v>0.31988202361962531</c:v>
                  </c:pt>
                  <c:pt idx="12">
                    <c:v>0.15972187399543919</c:v>
                  </c:pt>
                  <c:pt idx="13">
                    <c:v>8.7684368934929785E-2</c:v>
                  </c:pt>
                  <c:pt idx="14">
                    <c:v>0.14853548904936958</c:v>
                  </c:pt>
                </c:numCache>
              </c:numRef>
            </c:minus>
            <c:spPr>
              <a:solidFill>
                <a:schemeClr val="dk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cat>
            <c:numRef>
              <c:f>('BOX_SPIN CPUE 2010-2024'!$B$2,'BOX_SPIN CPUE 2010-2024'!$D$2,'BOX_SPIN CPUE 2010-2024'!$F$2,'BOX_SPIN CPUE 2010-2024'!$H$2,'BOX_SPIN CPUE 2010-2024'!$J$2,'BOX_SPIN CPUE 2010-2024'!$L$2,'BOX_SPIN CPUE 2010-2024'!$N$2,'BOX_SPIN CPUE 2010-2024'!$P$2,'BOX_SPIN CPUE 2010-2024'!$R$2,'BOX_SPIN CPUE 2010-2024'!$T$2,'BOX_SPIN CPUE 2010-2024'!$V$2,'BOX_SPIN CPUE 2010-2024'!$X$2,'BOX_SPIN CPUE 2010-2024'!$Z$2,'BOX_SPIN CPUE 2010-2024'!$AB$2,'BOX_SPIN CPUE 2010-2024'!$AD$2)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('BOX_SPIN CPUE 2010-2024'!$B$8,'BOX_SPIN CPUE 2010-2024'!$D$8,'BOX_SPIN CPUE 2010-2024'!$F$8,'BOX_SPIN CPUE 2010-2024'!$H$8,'BOX_SPIN CPUE 2010-2024'!$J$8,'BOX_SPIN CPUE 2010-2024'!$L$8,'BOX_SPIN CPUE 2010-2024'!$N$8,'BOX_SPIN CPUE 2010-2024'!$P$8,'BOX_SPIN CPUE 2010-2024'!$R$8,'BOX_SPIN CPUE 2010-2024'!$T$8,'BOX_SPIN CPUE 2010-2024'!$V$8,'BOX_SPIN CPUE 2010-2024'!$X$8,'BOX_SPIN CPUE 2010-2024'!$Z$8,'BOX_SPIN CPUE 2010-2024'!$AB$8,'BOX_SPIN CPUE 2010-2024'!$AD$8)</c:f>
              <c:numCache>
                <c:formatCode>0.00</c:formatCode>
                <c:ptCount val="15"/>
                <c:pt idx="0">
                  <c:v>12.5</c:v>
                </c:pt>
                <c:pt idx="1">
                  <c:v>13.2</c:v>
                </c:pt>
                <c:pt idx="2">
                  <c:v>2.2999999999999998</c:v>
                </c:pt>
                <c:pt idx="3">
                  <c:v>1.2</c:v>
                </c:pt>
                <c:pt idx="4">
                  <c:v>0.34699999999999998</c:v>
                </c:pt>
                <c:pt idx="5">
                  <c:v>0.18</c:v>
                </c:pt>
                <c:pt idx="6">
                  <c:v>4.5454545454545456E-2</c:v>
                </c:pt>
                <c:pt idx="7">
                  <c:v>0.06</c:v>
                </c:pt>
                <c:pt idx="8">
                  <c:v>0.603773585</c:v>
                </c:pt>
                <c:pt idx="9">
                  <c:v>0.35848999999999998</c:v>
                </c:pt>
                <c:pt idx="10">
                  <c:v>0.53846153846153844</c:v>
                </c:pt>
                <c:pt idx="11">
                  <c:v>0.62745098039215685</c:v>
                </c:pt>
                <c:pt idx="12">
                  <c:v>0.26415094339622641</c:v>
                </c:pt>
                <c:pt idx="13">
                  <c:v>0.11538461538461539</c:v>
                </c:pt>
                <c:pt idx="14">
                  <c:v>0.23076923076923078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1C4-48A4-B046-5A815F1A1F6A}"/>
            </c:ext>
          </c:extLst>
        </c:ser>
        <c:ser>
          <c:idx val="1"/>
          <c:order val="2"/>
          <c:tx>
            <c:v>Target Threshold (CPUE)</c:v>
          </c:tx>
          <c:spPr>
            <a:ln w="19050" cap="rnd" cmpd="sng" algn="ctr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('BOX_SPIN CPUE 2010-2024'!$B$2,'BOX_SPIN CPUE 2010-2024'!$D$2,'BOX_SPIN CPUE 2010-2024'!$F$2,'BOX_SPIN CPUE 2010-2024'!$H$2,'BOX_SPIN CPUE 2010-2024'!$J$2,'BOX_SPIN CPUE 2010-2024'!$L$2,'BOX_SPIN CPUE 2010-2024'!$N$2,'BOX_SPIN CPUE 2010-2024'!$P$2,'BOX_SPIN CPUE 2010-2024'!$R$2,'BOX_SPIN CPUE 2010-2024'!$T$2,'BOX_SPIN CPUE 2010-2024'!$V$2,'BOX_SPIN CPUE 2010-2024'!$X$2,'BOX_SPIN CPUE 2010-2024'!$Z$2,'BOX_SPIN CPUE 2010-2024'!$AB$2,'BOX_SPIN CPUE 2010-2024'!$AD$2)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('BOX_SPIN CPUE 2010-2024'!$B$10,'BOX_SPIN CPUE 2010-2024'!$D$10,'BOX_SPIN CPUE 2010-2024'!$F$10,'BOX_SPIN CPUE 2010-2024'!$H$10,'BOX_SPIN CPUE 2010-2024'!$J$10,'BOX_SPIN CPUE 2010-2024'!$L$10,'BOX_SPIN CPUE 2010-2024'!$N$10,'BOX_SPIN CPUE 2010-2024'!$P$10,'BOX_SPIN CPUE 2010-2024'!$R$10,'BOX_SPIN CPUE 2010-2024'!$T$10,'BOX_SPIN CPUE 2010-2024'!$V$10,'BOX_SPIN CPUE 2010-2024'!$X$10,'BOX_SPIN CPUE 2010-2024'!$Z$10,'BOX_SPIN CPUE 2010-2024'!$AB$10,'BOX_SPIN CPUE 2010-2024'!$AD$10)</c:f>
              <c:numCache>
                <c:formatCode>0.00</c:formatCode>
                <c:ptCount val="15"/>
                <c:pt idx="0">
                  <c:v>1.73</c:v>
                </c:pt>
                <c:pt idx="1">
                  <c:v>1.73</c:v>
                </c:pt>
                <c:pt idx="2">
                  <c:v>1.73</c:v>
                </c:pt>
                <c:pt idx="3">
                  <c:v>1.73</c:v>
                </c:pt>
                <c:pt idx="4">
                  <c:v>1.73</c:v>
                </c:pt>
                <c:pt idx="5">
                  <c:v>1.73</c:v>
                </c:pt>
                <c:pt idx="6">
                  <c:v>1.73</c:v>
                </c:pt>
                <c:pt idx="7">
                  <c:v>1.73</c:v>
                </c:pt>
                <c:pt idx="8">
                  <c:v>1.73</c:v>
                </c:pt>
                <c:pt idx="9">
                  <c:v>1.73</c:v>
                </c:pt>
                <c:pt idx="10">
                  <c:v>1.73</c:v>
                </c:pt>
                <c:pt idx="11">
                  <c:v>1.73</c:v>
                </c:pt>
                <c:pt idx="12">
                  <c:v>1.73</c:v>
                </c:pt>
                <c:pt idx="13">
                  <c:v>1.73</c:v>
                </c:pt>
                <c:pt idx="14">
                  <c:v>1.73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1C4-48A4-B046-5A815F1A1F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929536"/>
        <c:axId val="80931456"/>
      </c:lineChart>
      <c:catAx>
        <c:axId val="80929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minorGridlines>
          <c:spPr>
            <a:ln w="9525" cap="flat" cmpd="sng" algn="ctr">
              <a:noFill/>
              <a:prstDash val="solid"/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Times New Roman" pitchFamily="18" charset="0"/>
              </a:defRPr>
            </a:pPr>
            <a:endParaRPr lang="en-US"/>
          </a:p>
        </c:txPr>
        <c:crossAx val="80931456"/>
        <c:crosses val="autoZero"/>
        <c:auto val="1"/>
        <c:lblAlgn val="ctr"/>
        <c:lblOffset val="100"/>
        <c:noMultiLvlLbl val="0"/>
      </c:catAx>
      <c:valAx>
        <c:axId val="80931456"/>
        <c:scaling>
          <c:orientation val="minMax"/>
          <c:max val="18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Times New Roman" pitchFamily="18" charset="0"/>
                  </a:defRPr>
                </a:pPr>
                <a:r>
                  <a:rPr lang="en-US" sz="1100"/>
                  <a:t>CPUE - Northern Pike/Net (95% CI)</a:t>
                </a:r>
              </a:p>
            </c:rich>
          </c:tx>
          <c:layout>
            <c:manualLayout>
              <c:xMode val="edge"/>
              <c:yMode val="edge"/>
              <c:x val="2.7032253590252441E-3"/>
              <c:y val="0.243036964129483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Times New Roman" pitchFamily="18" charset="0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Times New Roman" pitchFamily="18" charset="0"/>
              </a:defRPr>
            </a:pPr>
            <a:endParaRPr lang="en-US"/>
          </a:p>
        </c:txPr>
        <c:crossAx val="80929536"/>
        <c:crosses val="autoZero"/>
        <c:crossBetween val="between"/>
        <c:majorUnit val="2"/>
      </c:valAx>
      <c:valAx>
        <c:axId val="756112472"/>
        <c:scaling>
          <c:orientation val="minMax"/>
        </c:scaling>
        <c:delete val="0"/>
        <c:axPos val="r"/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Times New Roman" pitchFamily="18" charset="0"/>
                  </a:defRPr>
                </a:pPr>
                <a:r>
                  <a:rPr lang="en-US" sz="1100"/>
                  <a:t>Northern Pike Removed (n)</a:t>
                </a:r>
              </a:p>
            </c:rich>
          </c:tx>
          <c:layout>
            <c:manualLayout>
              <c:xMode val="edge"/>
              <c:yMode val="edge"/>
              <c:x val="0.97232901094898205"/>
              <c:y val="0.292776319626713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Times New Roman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Times New Roman" pitchFamily="18" charset="0"/>
              </a:defRPr>
            </a:pPr>
            <a:endParaRPr lang="en-US"/>
          </a:p>
        </c:txPr>
        <c:crossAx val="756113128"/>
        <c:crosses val="max"/>
        <c:crossBetween val="between"/>
      </c:valAx>
      <c:catAx>
        <c:axId val="756113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5611247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bg1"/>
          </a:solidFill>
        </a:ln>
        <a:effectLst/>
      </c:spPr>
    </c:plotArea>
    <c:legend>
      <c:legendPos val="r"/>
      <c:layout>
        <c:manualLayout>
          <c:xMode val="edge"/>
          <c:yMode val="edge"/>
          <c:x val="0.52950311527120286"/>
          <c:y val="9.6941997792198267E-2"/>
          <c:w val="0.36626486749568116"/>
          <c:h val="0.19346110382035578"/>
        </c:manualLayout>
      </c:layout>
      <c:overlay val="0"/>
      <c:spPr>
        <a:solidFill>
          <a:schemeClr val="bg1">
            <a:lumMod val="75000"/>
          </a:schemeClr>
        </a:solidFill>
        <a:ln>
          <a:solidFill>
            <a:schemeClr val="bg1">
              <a:alpha val="51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prstDash val="solid"/>
      <a:round/>
    </a:ln>
    <a:effectLst/>
  </c:spPr>
  <c:txPr>
    <a:bodyPr/>
    <a:lstStyle/>
    <a:p>
      <a:pPr>
        <a:defRPr sz="1400">
          <a:latin typeface="+mn-lt"/>
          <a:cs typeface="Times New Roman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133">
  <cs:axisTitle>
    <cs:lnRef idx="0"/>
    <cs:fillRef idx="0"/>
    <cs:effectRef idx="0"/>
    <cs:fontRef idx="minor">
      <a:schemeClr val="dk1"/>
    </cs:fontRef>
    <cs:defRPr sz="1000" b="1" kern="1200"/>
  </cs:axisTitle>
  <cs:category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categoryAxis>
  <cs:chartArea>
    <cs:lnRef idx="1">
      <a:schemeClr val="dk1">
        <a:tint val="75000"/>
      </a:schemeClr>
    </cs:lnRef>
    <cs:fillRef idx="1">
      <a:schemeClr val="lt1"/>
    </cs:fillRef>
    <cs:effectRef idx="0"/>
    <cs:fontRef idx="minor">
      <a:schemeClr val="dk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dk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dk1">
        <a:tint val="92000"/>
      </a:schemeClr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>
  <cs:dataPoint3D>
    <cs:lnRef idx="1">
      <a:schemeClr val="dk1">
        <a:tint val="92000"/>
      </a:schemeClr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dk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dk1"/>
    </cs:fontRef>
    <cs:spPr>
      <a:ln>
        <a:round/>
      </a:ln>
    </cs:spPr>
  </cs:dataPointWireframe>
  <cs:dataTable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dataTable>
  <cs:downBar>
    <cs:lnRef idx="1">
      <a:schemeClr val="dk1"/>
    </cs:lnRef>
    <cs:fillRef idx="1">
      <a:schemeClr val="dk1">
        <a:tint val="85000"/>
      </a:schemeClr>
    </cs:fillRef>
    <cs:effectRef idx="0"/>
    <cs:fontRef idx="minor">
      <a:schemeClr val="dk1"/>
    </cs:fontRef>
    <cs:spPr>
      <a:ln>
        <a:round/>
      </a:ln>
    </cs:spPr>
  </cs:downBar>
  <cs:drop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dropLine>
  <cs:errorBar>
    <cs:lnRef idx="1">
      <a:schemeClr val="dk1"/>
    </cs:lnRef>
    <cs:fillRef idx="1">
      <a:schemeClr val="dk1"/>
    </cs:fillRef>
    <cs:effectRef idx="0"/>
    <cs:fontRef idx="minor">
      <a:schemeClr val="dk1"/>
    </cs:fontRef>
    <cs:spPr>
      <a:ln>
        <a:round/>
      </a:ln>
    </cs:spPr>
  </cs:errorBar>
  <cs:floor>
    <cs:lnRef idx="1">
      <a:schemeClr val="dk1">
        <a:tint val="75000"/>
      </a:schemeClr>
    </cs:lnRef>
    <cs:fillRef idx="1">
      <a:schemeClr val="dk1">
        <a:tint val="20000"/>
      </a:schemeClr>
    </cs:fillRef>
    <cs:effectRef idx="0"/>
    <cs:fontRef idx="minor">
      <a:schemeClr val="dk1"/>
    </cs:fontRef>
    <cs:spPr>
      <a:ln>
        <a:round/>
      </a:ln>
    </cs:spPr>
  </cs:floor>
  <cs:gridlineMajor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</cs:gridlineMajor>
  <cs:gridlineMinor>
    <cs:lnRef idx="1">
      <a:schemeClr val="dk1">
        <a:tint val="50000"/>
      </a:schemeClr>
    </cs:lnRef>
    <cs:fillRef idx="0"/>
    <cs:effectRef idx="0"/>
    <cs:fontRef idx="minor">
      <a:schemeClr val="dk1"/>
    </cs:fontRef>
    <cs:spPr>
      <a:ln>
        <a:round/>
      </a:ln>
    </cs:spPr>
  </cs:gridlineMinor>
  <cs:hiLo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hiLoLine>
  <cs:leader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leaderLine>
  <cs:legend>
    <cs:lnRef idx="0"/>
    <cs:fillRef idx="0"/>
    <cs:effectRef idx="0"/>
    <cs:fontRef idx="minor">
      <a:schemeClr val="dk1"/>
    </cs:fontRef>
    <cs:defRPr sz="1000" kern="1200"/>
  </cs:legend>
  <cs:plotArea>
    <cs:lnRef idx="0"/>
    <cs:fillRef idx="1">
      <a:schemeClr val="dk1">
        <a:tint val="20000"/>
      </a:schemeClr>
    </cs:fillRef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seriesAxis>
  <cs:series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seriesLine>
  <cs:title>
    <cs:lnRef idx="0"/>
    <cs:fillRef idx="0"/>
    <cs:effectRef idx="0"/>
    <cs:fontRef idx="minor">
      <a:schemeClr val="dk1"/>
    </cs:fontRef>
    <cs:defRPr sz="1800" b="1" kern="1200"/>
  </cs:title>
  <cs:trendline>
    <cs:lnRef idx="1">
      <a:schemeClr val="dk1"/>
    </cs:lnRef>
    <cs:fillRef idx="0"/>
    <cs:effectRef idx="0"/>
    <cs:fontRef idx="minor">
      <a:schemeClr val="dk1"/>
    </cs:fontRef>
    <cs:spPr>
      <a:ln cap="rnd">
        <a:round/>
      </a:ln>
    </cs:spPr>
  </cs:trendline>
  <cs:trendlineLabel>
    <cs:lnRef idx="0"/>
    <cs:fillRef idx="0"/>
    <cs:effectRef idx="0"/>
    <cs:fontRef idx="minor">
      <a:schemeClr val="dk1"/>
    </cs:fontRef>
    <cs:defRPr sz="1000" kern="1200"/>
  </cs:trendlineLabel>
  <cs:upBar>
    <cs:lnRef idx="1">
      <a:schemeClr val="dk1"/>
    </cs:lnRef>
    <cs:fillRef idx="1">
      <a:schemeClr val="lt1"/>
    </cs:fillRef>
    <cs:effectRef idx="0"/>
    <cs:fontRef idx="minor">
      <a:schemeClr val="dk1"/>
    </cs:fontRef>
    <cs:spPr>
      <a:ln>
        <a:round/>
      </a:ln>
    </cs:spPr>
  </cs:upBar>
  <cs:value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valueAxis>
  <cs:wall>
    <cs:lnRef idx="0"/>
    <cs:fillRef idx="1">
      <a:schemeClr val="dk1">
        <a:tint val="20000"/>
      </a:schemeClr>
    </cs:fillRef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93FF45E-E40B-4832-A722-286D69FE495E}" type="datetimeFigureOut">
              <a:rPr lang="en-US"/>
              <a:pPr>
                <a:defRPr/>
              </a:pPr>
              <a:t>12/9/2024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3A7B79E-9643-438F-BCE8-5907A6E9E2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8428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Washington they are a prohibited aquatic animal species. They are also a priority invasive species in the KNRD Resource Conservation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B1F09-10E8-4E67-A8EC-48C9C02515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97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Washington they are a prohibited aquatic animal species. They are also a priority invasive species in the KNRD Resource Conservation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B1F09-10E8-4E67-A8EC-48C9C02515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39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Pure meaning non-hybridized and single species (allopatric</a:t>
            </a:r>
            <a:r>
              <a:rPr lang="en-US" baseline="0" dirty="0"/>
              <a:t> WCT)</a:t>
            </a:r>
          </a:p>
          <a:p>
            <a:r>
              <a:rPr lang="en-US" baseline="0" dirty="0"/>
              <a:t>From a management perspective a non-native species is one introduced outside of its native range and impacting native species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A7B79E-9643-438F-BCE8-5907A6E9E2C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435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C4E5-088A-4340-8871-A14CDD5994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93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C4E5-088A-4340-8871-A14CDD5994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18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5C1C89-1240-43D8-8677-BD587D97EE5D}" type="datetimeFigureOut">
              <a:rPr lang="en-US" smtClean="0"/>
              <a:pPr>
                <a:defRPr/>
              </a:pPr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4009-03E7-45D1-8F4A-50D160B14C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0CFFCE-EDC3-4E54-9CA0-B2575A496BE3}" type="datetimeFigureOut">
              <a:rPr lang="en-US" smtClean="0"/>
              <a:pPr>
                <a:defRPr/>
              </a:pPr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3F54A5-F9A6-44B1-8405-DAAC92D1660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64B000-60BD-47CB-8358-2D621A1D7FA0}" type="datetimeFigureOut">
              <a:rPr lang="en-US" smtClean="0"/>
              <a:pPr>
                <a:defRPr/>
              </a:pPr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2DFF93-08DE-4308-B62F-982B3EA46C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E95711-92B1-49BF-9879-A6D917B842E9}" type="datetimeFigureOut">
              <a:rPr lang="en-US" smtClean="0"/>
              <a:pPr>
                <a:defRPr/>
              </a:pPr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5438F1-A1C7-4F45-A31D-5C12842DB9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F89D98-5B1B-4D43-8176-5303A36B2455}" type="datetimeFigureOut">
              <a:rPr lang="en-US" smtClean="0"/>
              <a:pPr>
                <a:defRPr/>
              </a:pPr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93A60D-13CF-482A-8CDD-B4224A678E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A31E8F-07D8-4804-808A-747B2780B697}" type="datetimeFigureOut">
              <a:rPr lang="en-US" smtClean="0"/>
              <a:pPr>
                <a:defRPr/>
              </a:pPr>
              <a:t>12/9/2024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61E85E-8E08-492F-A10A-4A408442347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6B6A9C-1EDC-4FA5-B7A9-A62FCE4BF978}" type="datetimeFigureOut">
              <a:rPr lang="en-US" smtClean="0"/>
              <a:pPr>
                <a:defRPr/>
              </a:pPr>
              <a:t>12/9/2024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332C4F-E6ED-4C0A-B4A9-2CA273CA70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484E58-819E-44C5-83A6-EFD973B25FC5}" type="datetimeFigureOut">
              <a:rPr lang="en-US" smtClean="0"/>
              <a:pPr>
                <a:defRPr/>
              </a:pPr>
              <a:t>12/9/2024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AA9FD5-3025-4280-9EEE-F8BC94FFACE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74F47B-6577-4B04-8679-7BB813C380C0}" type="datetimeFigureOut">
              <a:rPr lang="en-US" smtClean="0"/>
              <a:pPr>
                <a:defRPr/>
              </a:pPr>
              <a:t>12/9/2024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153D1-7C8B-4E55-8440-D91989BC09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55ABC6-7280-4A1A-A8DC-51049F2BB89D}" type="datetimeFigureOut">
              <a:rPr lang="en-US" smtClean="0"/>
              <a:pPr>
                <a:defRPr/>
              </a:pPr>
              <a:t>12/9/2024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BA01A7-247F-4A22-BC2B-22EF7E4B1B2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8C0D66-D7BC-4EEB-836E-36CE671121BD}" type="datetimeFigureOut">
              <a:rPr lang="en-US" smtClean="0"/>
              <a:pPr>
                <a:defRPr/>
              </a:pPr>
              <a:t>12/9/2024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40897F-08DA-4F18-A024-F79B61C4A4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864C4B-3603-47B9-B6AD-4097DD8A8C99}" type="datetimeFigureOut">
              <a:rPr lang="en-US" smtClean="0"/>
              <a:pPr>
                <a:defRPr/>
              </a:pPr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7F5C32A-8CCD-4507-8FAC-CF01A814DA8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3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hyperlink" Target="http://newswatch.nationalgeographic.com/files/2013/02/brook-trout-maine-hatchery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51" y="2549319"/>
            <a:ext cx="2286000" cy="2646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3" r="12052"/>
          <a:stretch/>
        </p:blipFill>
        <p:spPr>
          <a:xfrm>
            <a:off x="6553200" y="2591768"/>
            <a:ext cx="2340551" cy="2394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27000" y="34742"/>
            <a:ext cx="8870950" cy="220980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b="1" dirty="0">
                <a:solidFill>
                  <a:srgbClr val="FFCC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Kalispel Tribe AIS Efforts </a:t>
            </a:r>
            <a:br>
              <a:rPr lang="en-US" sz="1800" b="1" dirty="0">
                <a:solidFill>
                  <a:srgbClr val="C00000"/>
                </a:solidFill>
                <a:effectLst/>
                <a:latin typeface="Proxima Nova Extrabold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1800" b="1" dirty="0">
                <a:solidFill>
                  <a:srgbClr val="C00000"/>
                </a:solidFill>
                <a:effectLst/>
                <a:latin typeface="Proxima Nova Extrabold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3600" b="1" dirty="0">
              <a:solidFill>
                <a:srgbClr val="FFC000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5276" y="1338066"/>
            <a:ext cx="80772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baseline="0" dirty="0">
                <a:solidFill>
                  <a:srgbClr val="FFCC00"/>
                </a:solidFill>
                <a:latin typeface="Georgia" panose="02040502050405020303" pitchFamily="18" charset="0"/>
              </a:rPr>
              <a:t>Non-Native Aquatic Invasive Species</a:t>
            </a:r>
            <a:endParaRPr lang="en-US" sz="2800" b="1" dirty="0">
              <a:solidFill>
                <a:srgbClr val="FFCC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br>
              <a:rPr lang="en-US" sz="2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3600" dirty="0">
              <a:solidFill>
                <a:srgbClr val="FFC000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8275" y="5029199"/>
            <a:ext cx="8870950" cy="1295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Georgia" pitchFamily="18" charset="0"/>
                <a:ea typeface="+mj-ea"/>
                <a:cs typeface="+mj-cs"/>
              </a:rPr>
              <a:t>Joe Maroney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Director of Fisheries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 &amp; Water Resources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baseline="0" dirty="0">
                <a:solidFill>
                  <a:schemeClr val="bg1"/>
                </a:solidFill>
                <a:latin typeface="Georgia" pitchFamily="18" charset="0"/>
                <a:ea typeface="+mj-ea"/>
                <a:cs typeface="+mj-cs"/>
              </a:rPr>
              <a:t>Kalispel</a:t>
            </a:r>
            <a:r>
              <a:rPr lang="en-US" sz="1600" b="1" dirty="0">
                <a:solidFill>
                  <a:schemeClr val="bg1"/>
                </a:solidFill>
                <a:latin typeface="Georgia" pitchFamily="18" charset="0"/>
                <a:ea typeface="+mj-ea"/>
                <a:cs typeface="+mj-cs"/>
              </a:rPr>
              <a:t> Natural Resource Department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8CAA48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3360" y="6021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b="1" dirty="0"/>
            </a:br>
            <a:r>
              <a:rPr lang="en-US" dirty="0">
                <a:solidFill>
                  <a:schemeClr val="bg1"/>
                </a:solidFill>
              </a:rPr>
              <a:t>December 11, 2024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66" y="5943600"/>
            <a:ext cx="1457784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368241" y="5867400"/>
            <a:ext cx="7824788" cy="0"/>
          </a:xfrm>
          <a:prstGeom prst="line">
            <a:avLst/>
          </a:prstGeom>
          <a:ln>
            <a:solidFill>
              <a:srgbClr val="C88A1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068974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9921DECC-87C9-9525-A418-1F8E38CF5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6235026" y="3091173"/>
            <a:ext cx="5143500" cy="67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6745E4-74D4-74CE-567D-EC18F88B64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667" y="847864"/>
            <a:ext cx="1594262" cy="2351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5472E5-B7D4-D563-3AD2-3AE724E4BE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57251"/>
            <a:ext cx="2161667" cy="2421731"/>
          </a:xfrm>
          <a:prstGeom prst="rect">
            <a:avLst/>
          </a:prstGeom>
        </p:spPr>
      </p:pic>
      <p:pic>
        <p:nvPicPr>
          <p:cNvPr id="28" name="Picture 27" descr="A pile of fish in a plastic bag&#10;&#10;Description automatically generated">
            <a:extLst>
              <a:ext uri="{FF2B5EF4-FFF2-40B4-BE49-F238E27FC236}">
                <a16:creationId xmlns:a16="http://schemas.microsoft.com/office/drawing/2014/main" id="{9B058F8E-84BD-3A61-4DE6-9C00F3546B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7898" y="3062552"/>
            <a:ext cx="4030634" cy="2939592"/>
          </a:xfrm>
          <a:prstGeom prst="rect">
            <a:avLst/>
          </a:prstGeom>
        </p:spPr>
      </p:pic>
      <p:pic>
        <p:nvPicPr>
          <p:cNvPr id="32" name="Picture 31" descr="A group of men holding a net&#10;&#10;Description automatically generated">
            <a:extLst>
              <a:ext uri="{FF2B5EF4-FFF2-40B4-BE49-F238E27FC236}">
                <a16:creationId xmlns:a16="http://schemas.microsoft.com/office/drawing/2014/main" id="{B33BC359-2C8F-57FD-13D5-CD38376AF9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84" b="-1339"/>
          <a:stretch/>
        </p:blipFill>
        <p:spPr>
          <a:xfrm>
            <a:off x="5727476" y="853677"/>
            <a:ext cx="2751056" cy="2351750"/>
          </a:xfrm>
          <a:prstGeom prst="rect">
            <a:avLst/>
          </a:prstGeom>
        </p:spPr>
      </p:pic>
      <p:pic>
        <p:nvPicPr>
          <p:cNvPr id="35" name="Picture 34" descr="A fish on a paper&#10;&#10;Description automatically generated">
            <a:extLst>
              <a:ext uri="{FF2B5EF4-FFF2-40B4-BE49-F238E27FC236}">
                <a16:creationId xmlns:a16="http://schemas.microsoft.com/office/drawing/2014/main" id="{C23BE8F7-F8E0-1BE0-2DCC-BE6D2A8562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7" y="4175464"/>
            <a:ext cx="4789438" cy="18325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348794-D3B8-3C5E-08BE-B4B6F38D0D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" y="3138752"/>
            <a:ext cx="2757069" cy="12569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94A416-603F-C761-AD50-93BDA0D7AB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3572602" y="847860"/>
            <a:ext cx="2799827" cy="25525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1713EC-9480-7724-2DEA-FAFBF18F870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8907" y="2547214"/>
            <a:ext cx="3698651" cy="1999424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608A6B9-E5C6-37EE-16D6-0D0121B25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56" y="6215848"/>
            <a:ext cx="1085869" cy="61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1401BD1-06E7-2864-F051-2C0C15E0A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5782"/>
          </a:xfrm>
        </p:spPr>
        <p:txBody>
          <a:bodyPr/>
          <a:lstStyle/>
          <a:p>
            <a:r>
              <a:rPr lang="en-US" b="1" dirty="0">
                <a:solidFill>
                  <a:srgbClr val="FFCC00"/>
                </a:solidFill>
                <a:latin typeface="Georgia" panose="02040502050405020303" pitchFamily="18" charset="0"/>
              </a:rPr>
              <a:t>Northern Pike</a:t>
            </a:r>
          </a:p>
        </p:txBody>
      </p:sp>
    </p:spTree>
    <p:extLst>
      <p:ext uri="{BB962C8B-B14F-4D97-AF65-F5344CB8AC3E}">
        <p14:creationId xmlns:p14="http://schemas.microsoft.com/office/powerpoint/2010/main" val="478007957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A63367-CC0C-1E4D-C998-F90DB1D564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100" y="669968"/>
            <a:ext cx="7681767" cy="60198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A66010-38D2-F477-2AEE-3F668DB6A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7778488" cy="813455"/>
          </a:xfrm>
        </p:spPr>
        <p:txBody>
          <a:bodyPr>
            <a:noAutofit/>
          </a:bodyPr>
          <a:lstStyle/>
          <a:p>
            <a:r>
              <a:rPr lang="en-US" sz="27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Project Location: Pend Oreille River, WA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356F88-3185-4085-54E2-E27484CEB461}"/>
              </a:ext>
            </a:extLst>
          </p:cNvPr>
          <p:cNvSpPr/>
          <p:nvPr/>
        </p:nvSpPr>
        <p:spPr>
          <a:xfrm>
            <a:off x="3904862" y="3331258"/>
            <a:ext cx="330122" cy="59109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17E5F4E5-B35F-EFEF-B515-5372066DCFD9}"/>
              </a:ext>
            </a:extLst>
          </p:cNvPr>
          <p:cNvSpPr/>
          <p:nvPr/>
        </p:nvSpPr>
        <p:spPr>
          <a:xfrm>
            <a:off x="4319678" y="3387891"/>
            <a:ext cx="929651" cy="291977"/>
          </a:xfrm>
          <a:prstGeom prst="wedgeRectCallout">
            <a:avLst>
              <a:gd name="adj1" fmla="val -73483"/>
              <a:gd name="adj2" fmla="val 3680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b="1" dirty="0">
                <a:solidFill>
                  <a:schemeClr val="tx1"/>
                </a:solidFill>
              </a:rPr>
              <a:t>Box Canyon Reservoir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59D7E6A9-F61D-928D-1081-2C58966B80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242024" y="3091173"/>
            <a:ext cx="5143500" cy="67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807F6B-C77E-5D35-7665-A8DF0ACCB47C}"/>
              </a:ext>
            </a:extLst>
          </p:cNvPr>
          <p:cNvSpPr txBox="1"/>
          <p:nvPr/>
        </p:nvSpPr>
        <p:spPr>
          <a:xfrm>
            <a:off x="5144612" y="5672524"/>
            <a:ext cx="1736933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Map Credit: Coville Confederated Tribes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6B4805B-C697-362E-22EE-FAB8CCDEF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56" y="6215848"/>
            <a:ext cx="1085869" cy="61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959772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E76543-F05D-8FEC-F25C-F1893C19A343}"/>
              </a:ext>
            </a:extLst>
          </p:cNvPr>
          <p:cNvSpPr/>
          <p:nvPr/>
        </p:nvSpPr>
        <p:spPr>
          <a:xfrm>
            <a:off x="152400" y="5396283"/>
            <a:ext cx="7097344" cy="139998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342900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bg1"/>
              </a:solidFill>
            </a:endParaRPr>
          </a:p>
          <a:p>
            <a:pPr marL="342900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Pike removed: 19,905 (effort: 7,541 nets)</a:t>
            </a:r>
          </a:p>
          <a:p>
            <a:pPr marL="342900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81% removed in first 3 years</a:t>
            </a:r>
          </a:p>
          <a:p>
            <a:pPr marL="342900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&gt;99% reduction in CPUE (2011 to 2024)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44D2B09B-54E1-9FD8-2149-16DED29B80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0982251"/>
              </p:ext>
            </p:extLst>
          </p:nvPr>
        </p:nvGraphicFramePr>
        <p:xfrm>
          <a:off x="609600" y="1128807"/>
          <a:ext cx="7430977" cy="4600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4">
            <a:extLst>
              <a:ext uri="{FF2B5EF4-FFF2-40B4-BE49-F238E27FC236}">
                <a16:creationId xmlns:a16="http://schemas.microsoft.com/office/drawing/2014/main" id="{E048B412-8CCB-3D11-219E-BC88D9513AB2}"/>
              </a:ext>
            </a:extLst>
          </p:cNvPr>
          <p:cNvSpPr txBox="1">
            <a:spLocks/>
          </p:cNvSpPr>
          <p:nvPr/>
        </p:nvSpPr>
        <p:spPr>
          <a:xfrm>
            <a:off x="685800" y="76200"/>
            <a:ext cx="76962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r>
              <a:rPr lang="en-US" sz="3600" b="1" dirty="0">
                <a:solidFill>
                  <a:srgbClr val="FFCC00"/>
                </a:solidFill>
                <a:latin typeface="Georgia" panose="02040502050405020303" pitchFamily="18" charset="0"/>
              </a:rPr>
              <a:t>Northern Pike Suppression</a:t>
            </a:r>
          </a:p>
          <a:p>
            <a:pPr algn="ctr">
              <a:spcAft>
                <a:spcPts val="450"/>
              </a:spcAft>
            </a:pPr>
            <a:r>
              <a:rPr lang="en-US" sz="2400" b="1" dirty="0">
                <a:solidFill>
                  <a:srgbClr val="FFCC00"/>
                </a:solidFill>
                <a:latin typeface="Georgia" panose="02040502050405020303" pitchFamily="18" charset="0"/>
              </a:rPr>
              <a:t>Box Canyon Reservoir 2010-24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4806069-0511-BA99-1223-E20F71F46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56" y="6215848"/>
            <a:ext cx="1085869" cy="61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51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2C98B-A8A9-FF70-44F9-99DFA3E4E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0" y="76200"/>
            <a:ext cx="8763000" cy="101282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FFCC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Quagga and Zebra Mussel Capacity Building with WDFW</a:t>
            </a:r>
            <a:endParaRPr lang="en-US" sz="3200" b="1" dirty="0">
              <a:solidFill>
                <a:srgbClr val="FFCC00"/>
              </a:solidFill>
              <a:latin typeface="Georgia" panose="02040502050405020303" pitchFamily="18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39FAFC9E-F4DF-D961-1C95-7BC59D84D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t="1509" r="2022" b="1880"/>
          <a:stretch/>
        </p:blipFill>
        <p:spPr bwMode="auto">
          <a:xfrm>
            <a:off x="190501" y="1374775"/>
            <a:ext cx="4260358" cy="2740025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2F154441-6BEF-D0F4-35C5-66FECAD22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" b="14240"/>
          <a:stretch/>
        </p:blipFill>
        <p:spPr bwMode="auto">
          <a:xfrm>
            <a:off x="4572000" y="1089025"/>
            <a:ext cx="3429000" cy="5363588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8A7668F-9BDB-FA10-B76F-9FAFF3E70EBA}"/>
              </a:ext>
            </a:extLst>
          </p:cNvPr>
          <p:cNvSpPr/>
          <p:nvPr/>
        </p:nvSpPr>
        <p:spPr>
          <a:xfrm rot="19867038">
            <a:off x="6112576" y="5034209"/>
            <a:ext cx="553124" cy="84211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60E5E4C-788D-2674-E493-64232F881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56" y="6215848"/>
            <a:ext cx="1085869" cy="61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764571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04789-3D14-C7BF-054B-5E57A3478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6198"/>
            <a:ext cx="7772400" cy="35401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C00"/>
                </a:solidFill>
                <a:latin typeface="Georgia" panose="02040502050405020303" pitchFamily="18" charset="0"/>
              </a:rPr>
              <a:t>Kalispel Tribal Efforts with ISAC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20F6DA-612C-EA44-0A8B-EDCBEA2C3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3400" y="685800"/>
            <a:ext cx="5257800" cy="1371600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Approved December 6, 2017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Developed 6 recommendations</a:t>
            </a:r>
          </a:p>
          <a:p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E2C53BE-E407-6D1B-D0B9-94478DC46852}"/>
              </a:ext>
            </a:extLst>
          </p:cNvPr>
          <p:cNvSpPr txBox="1">
            <a:spLocks/>
          </p:cNvSpPr>
          <p:nvPr/>
        </p:nvSpPr>
        <p:spPr>
          <a:xfrm>
            <a:off x="4876800" y="2743200"/>
            <a:ext cx="3924300" cy="26327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Engaging in effective consultation</a:t>
            </a:r>
          </a:p>
          <a:p>
            <a:pPr algn="l" fontAlgn="auto"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Strengthening Invasive Species Management Planning</a:t>
            </a:r>
          </a:p>
          <a:p>
            <a:pPr algn="l" fontAlgn="auto"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Raising awareness, building capacity and fostering traditional ecological knowledge</a:t>
            </a: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6323051-2FAD-B3E2-7320-DCF04EDD3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56" y="6215848"/>
            <a:ext cx="1085869" cy="61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DEB4E5-43D9-E37E-617F-A795771C2609}"/>
              </a:ext>
            </a:extLst>
          </p:cNvPr>
          <p:cNvSpPr txBox="1"/>
          <p:nvPr/>
        </p:nvSpPr>
        <p:spPr>
          <a:xfrm>
            <a:off x="4800600" y="5710535"/>
            <a:ext cx="4191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CC00"/>
                </a:solidFill>
              </a:rPr>
              <a:t>https://www.doi.gov/sites/doi.gov/files/uploads/isac_federal-tribal_white_paper.pdf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A8E56E-163D-EA9A-93A8-5D0C0AAED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612956"/>
            <a:ext cx="4648200" cy="616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812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7A62AE-78E7-0DDA-8125-31C0BF7AA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1348" b="21434"/>
          <a:stretch>
            <a:fillRect/>
          </a:stretch>
        </p:blipFill>
        <p:spPr bwMode="auto">
          <a:xfrm>
            <a:off x="342900" y="1371600"/>
            <a:ext cx="8458200" cy="43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501C91C-E9AC-2681-AE0C-A80D77948431}"/>
              </a:ext>
            </a:extLst>
          </p:cNvPr>
          <p:cNvSpPr txBox="1">
            <a:spLocks/>
          </p:cNvSpPr>
          <p:nvPr/>
        </p:nvSpPr>
        <p:spPr>
          <a:xfrm>
            <a:off x="273050" y="228600"/>
            <a:ext cx="887095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dirty="0">
                <a:solidFill>
                  <a:srgbClr val="FFCC00"/>
                </a:solidFill>
                <a:latin typeface="Georgia" pitchFamily="18" charset="0"/>
              </a:rPr>
              <a:t>Thank You! Questions?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6B97725-00FC-6A73-85EF-4202BD6EE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60988"/>
            <a:ext cx="1073150" cy="60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19F0B-067F-75AC-4AC5-8AC193475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C00"/>
                </a:solidFill>
                <a:latin typeface="Georgia" panose="02040502050405020303" pitchFamily="18" charset="0"/>
              </a:rPr>
              <a:t>Impacts to Tribes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75BDBC-9CC1-6D01-E725-9C65A8CE4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99" y="914400"/>
            <a:ext cx="8886825" cy="5638800"/>
          </a:xfrm>
        </p:spPr>
        <p:txBody>
          <a:bodyPr>
            <a:normAutofit fontScale="925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Invasive species are not limited by jurisdictional boundaries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Federally recognized American Indian Tribes are second only  to the federal government in terms of amount of land managed (56.2 million acres)</a:t>
            </a:r>
          </a:p>
          <a:p>
            <a:pPr lvl="1" algn="l"/>
            <a:endParaRPr lang="en-US" sz="2200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Invasive species intersect with federal, tribal, state &amp; county governments as well as private ownership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Effective coordination and cooperation across jurisdictions is of importance in the prevention, eradication and control of invasive species.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Greatest concerns are to cultural, subsistence and economic resources.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C408FD9-9682-0BA4-70FB-19514267E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56" y="6215848"/>
            <a:ext cx="1085869" cy="61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4497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417C2-716D-4AD4-BCA2-C81AA43B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44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000"/>
                </a:solidFill>
                <a:latin typeface="Georgia" panose="02040502050405020303" pitchFamily="18" charset="0"/>
              </a:rPr>
              <a:t>Washington Invasive Species Council Top Priority Species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30B105-634A-4B8E-820A-F23BBA65F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88" t="11265" r="14012" b="11111"/>
          <a:stretch/>
        </p:blipFill>
        <p:spPr>
          <a:xfrm>
            <a:off x="152400" y="1417638"/>
            <a:ext cx="8703888" cy="52419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8224E3-F97F-42B4-8CA6-CB8340A4BA5F}"/>
              </a:ext>
            </a:extLst>
          </p:cNvPr>
          <p:cNvSpPr/>
          <p:nvPr/>
        </p:nvSpPr>
        <p:spPr>
          <a:xfrm>
            <a:off x="2971800" y="4114800"/>
            <a:ext cx="1371600" cy="3048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D97748-5074-E890-198F-5FA4B27D8FB0}"/>
              </a:ext>
            </a:extLst>
          </p:cNvPr>
          <p:cNvSpPr/>
          <p:nvPr/>
        </p:nvSpPr>
        <p:spPr>
          <a:xfrm>
            <a:off x="3048000" y="3124200"/>
            <a:ext cx="1371600" cy="3048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917472-58A8-9C2E-E5A1-E5608E7B1226}"/>
              </a:ext>
            </a:extLst>
          </p:cNvPr>
          <p:cNvSpPr/>
          <p:nvPr/>
        </p:nvSpPr>
        <p:spPr>
          <a:xfrm>
            <a:off x="3069454" y="5105400"/>
            <a:ext cx="1371600" cy="3048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59704A-C716-12F2-BBB4-4A76B7AAC49F}"/>
              </a:ext>
            </a:extLst>
          </p:cNvPr>
          <p:cNvSpPr/>
          <p:nvPr/>
        </p:nvSpPr>
        <p:spPr>
          <a:xfrm>
            <a:off x="4419600" y="3124200"/>
            <a:ext cx="1371600" cy="3048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087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19F0B-067F-75AC-4AC5-8AC193475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136820"/>
            <a:ext cx="8305800" cy="685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C00"/>
                </a:solidFill>
                <a:latin typeface="Georgia" panose="02040502050405020303" pitchFamily="18" charset="0"/>
              </a:rPr>
              <a:t>AIS Managed by Kalispel Tribe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C408FD9-9682-0BA4-70FB-19514267E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56" y="6215848"/>
            <a:ext cx="1085869" cy="61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FischerGr-Bullfrog-Eating-Leopard-Frog_1 - Protecting the New Jersey  Pinelands and Pine Barrens | Pinelands Preservation Alliance">
            <a:extLst>
              <a:ext uri="{FF2B5EF4-FFF2-40B4-BE49-F238E27FC236}">
                <a16:creationId xmlns:a16="http://schemas.microsoft.com/office/drawing/2014/main" id="{BA811355-05B1-DC42-B474-0E95B8DE4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 bwMode="auto">
          <a:xfrm>
            <a:off x="250084" y="1345068"/>
            <a:ext cx="3617142" cy="2034265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661BA1-A871-E989-4CC9-E7CDD9BC5204}"/>
              </a:ext>
            </a:extLst>
          </p:cNvPr>
          <p:cNvSpPr txBox="1"/>
          <p:nvPr/>
        </p:nvSpPr>
        <p:spPr>
          <a:xfrm>
            <a:off x="2882660" y="3204139"/>
            <a:ext cx="984565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/>
            <a:r>
              <a:rPr lang="en-US" sz="675" dirty="0">
                <a:solidFill>
                  <a:schemeClr val="bg1"/>
                </a:solidFill>
                <a:latin typeface="+mn-lt"/>
                <a:cs typeface="+mn-cs"/>
              </a:rPr>
              <a:t>Photo: Gregory Fischer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C204BB-7A5C-ED76-837B-8B71FBFEF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/>
          <a:stretch/>
        </p:blipFill>
        <p:spPr bwMode="auto">
          <a:xfrm>
            <a:off x="381000" y="4267200"/>
            <a:ext cx="3542418" cy="228600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BA1676-509E-0A5C-8475-B0451926B06C}"/>
              </a:ext>
            </a:extLst>
          </p:cNvPr>
          <p:cNvSpPr txBox="1"/>
          <p:nvPr/>
        </p:nvSpPr>
        <p:spPr>
          <a:xfrm>
            <a:off x="2812930" y="6361336"/>
            <a:ext cx="112402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/>
            <a:r>
              <a:rPr lang="en-US" sz="675" dirty="0">
                <a:solidFill>
                  <a:schemeClr val="bg1"/>
                </a:solidFill>
                <a:latin typeface="+mn-lt"/>
                <a:cs typeface="+mn-cs"/>
              </a:rPr>
              <a:t>Photo: Alaska Fish &amp; Game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CDBD9E4F-A5F1-A897-9DEE-7B6CBC34A9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29DB144-8CD0-128B-6CB8-446DE623F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7"/>
          <a:stretch/>
        </p:blipFill>
        <p:spPr bwMode="auto">
          <a:xfrm>
            <a:off x="4572000" y="4222202"/>
            <a:ext cx="3466854" cy="2237238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2307EA-46C8-F8E1-6F68-889926828A08}"/>
              </a:ext>
            </a:extLst>
          </p:cNvPr>
          <p:cNvSpPr txBox="1"/>
          <p:nvPr/>
        </p:nvSpPr>
        <p:spPr>
          <a:xfrm>
            <a:off x="6035477" y="6275863"/>
            <a:ext cx="2109873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/>
            <a:r>
              <a:rPr lang="en-US" sz="675" dirty="0">
                <a:solidFill>
                  <a:schemeClr val="bg1"/>
                </a:solidFill>
                <a:latin typeface="+mn-lt"/>
                <a:cs typeface="+mn-cs"/>
              </a:rPr>
              <a:t>Photo: Washington State Noxious  Weed Control Board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4" descr="brook trout">
            <a:extLst>
              <a:ext uri="{FF2B5EF4-FFF2-40B4-BE49-F238E27FC236}">
                <a16:creationId xmlns:a16="http://schemas.microsoft.com/office/drawing/2014/main" id="{BCDE8EBD-68F4-7203-1018-2C4B65D36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1487238"/>
            <a:ext cx="3679074" cy="171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508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C7B76B-F40D-9D3B-FA86-6A5B31B1745D}"/>
              </a:ext>
            </a:extLst>
          </p:cNvPr>
          <p:cNvSpPr txBox="1"/>
          <p:nvPr/>
        </p:nvSpPr>
        <p:spPr>
          <a:xfrm>
            <a:off x="1467808" y="1005992"/>
            <a:ext cx="239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Bullfrog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F17DDB-8486-D719-8D82-361E4EC54EC1}"/>
              </a:ext>
            </a:extLst>
          </p:cNvPr>
          <p:cNvSpPr txBox="1"/>
          <p:nvPr/>
        </p:nvSpPr>
        <p:spPr>
          <a:xfrm>
            <a:off x="5774910" y="1147506"/>
            <a:ext cx="239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Brook Trout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69C4D4-8C5B-8D47-0B9C-B522374FDF13}"/>
              </a:ext>
            </a:extLst>
          </p:cNvPr>
          <p:cNvSpPr txBox="1"/>
          <p:nvPr/>
        </p:nvSpPr>
        <p:spPr>
          <a:xfrm>
            <a:off x="1063741" y="3901781"/>
            <a:ext cx="239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Northern Pike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110B94-243D-91FD-453A-D2231122D611}"/>
              </a:ext>
            </a:extLst>
          </p:cNvPr>
          <p:cNvSpPr txBox="1"/>
          <p:nvPr/>
        </p:nvSpPr>
        <p:spPr>
          <a:xfrm>
            <a:off x="5410200" y="3866709"/>
            <a:ext cx="239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Flowering Rush</a:t>
            </a:r>
          </a:p>
        </p:txBody>
      </p:sp>
    </p:spTree>
    <p:extLst>
      <p:ext uri="{BB962C8B-B14F-4D97-AF65-F5344CB8AC3E}">
        <p14:creationId xmlns:p14="http://schemas.microsoft.com/office/powerpoint/2010/main" val="722582757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FC2A9-CCF9-8AE2-6A6F-7A6817577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" y="130954"/>
            <a:ext cx="3810000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C00"/>
                </a:solidFill>
                <a:latin typeface="Georgia" panose="02040502050405020303" pitchFamily="18" charset="0"/>
              </a:rPr>
              <a:t>Flowering Rush</a:t>
            </a:r>
            <a:br>
              <a:rPr lang="en-US" dirty="0"/>
            </a:b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2775E63-3B4F-2606-9BC0-85295C337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673" y="990600"/>
            <a:ext cx="3200400" cy="2292048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Removing Flowering Rush since 2014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Suction harvesting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Removed approximately 9,350 </a:t>
            </a:r>
            <a:r>
              <a:rPr lang="en-US" sz="2000" dirty="0" err="1">
                <a:solidFill>
                  <a:schemeClr val="bg1"/>
                </a:solidFill>
              </a:rPr>
              <a:t>lbs</a:t>
            </a:r>
            <a:r>
              <a:rPr lang="en-US" sz="2000" dirty="0">
                <a:solidFill>
                  <a:schemeClr val="bg1"/>
                </a:solidFill>
              </a:rPr>
              <a:t> in 2024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Entirely along Kalispel Reservation</a:t>
            </a:r>
          </a:p>
          <a:p>
            <a:pPr algn="l"/>
            <a:endParaRPr lang="en-US" dirty="0"/>
          </a:p>
        </p:txBody>
      </p:sp>
      <p:pic>
        <p:nvPicPr>
          <p:cNvPr id="4" name="Picture 3" descr="A map of a river&#10;&#10;Description automatically generated">
            <a:extLst>
              <a:ext uri="{FF2B5EF4-FFF2-40B4-BE49-F238E27FC236}">
                <a16:creationId xmlns:a16="http://schemas.microsoft.com/office/drawing/2014/main" id="{E7D70970-F75B-577D-01FF-CC70DBEF7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3134" r="4417" b="1942"/>
          <a:stretch/>
        </p:blipFill>
        <p:spPr>
          <a:xfrm>
            <a:off x="4038600" y="98159"/>
            <a:ext cx="4953000" cy="6694733"/>
          </a:xfrm>
          <a:prstGeom prst="rect">
            <a:avLst/>
          </a:prstGeom>
        </p:spPr>
      </p:pic>
      <p:pic>
        <p:nvPicPr>
          <p:cNvPr id="6" name="Picture 5" descr="A field with trees and a trailer&#10;&#10;Description automatically generated">
            <a:extLst>
              <a:ext uri="{FF2B5EF4-FFF2-40B4-BE49-F238E27FC236}">
                <a16:creationId xmlns:a16="http://schemas.microsoft.com/office/drawing/2014/main" id="{1BDE9F19-42AC-BCB9-4A15-335A1755D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1"/>
          <a:stretch/>
        </p:blipFill>
        <p:spPr>
          <a:xfrm rot="5400000">
            <a:off x="413657" y="3489023"/>
            <a:ext cx="3135086" cy="3200400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60C80D-7A17-1D95-B4C2-21D5A4644C12}"/>
              </a:ext>
            </a:extLst>
          </p:cNvPr>
          <p:cNvSpPr txBox="1"/>
          <p:nvPr/>
        </p:nvSpPr>
        <p:spPr>
          <a:xfrm>
            <a:off x="1371600" y="3297199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CC00"/>
                </a:solidFill>
              </a:rPr>
              <a:t>Disposal</a:t>
            </a:r>
          </a:p>
        </p:txBody>
      </p:sp>
    </p:spTree>
    <p:extLst>
      <p:ext uri="{BB962C8B-B14F-4D97-AF65-F5344CB8AC3E}">
        <p14:creationId xmlns:p14="http://schemas.microsoft.com/office/powerpoint/2010/main" val="23246134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4BED1-9402-60F1-2DDB-8DB4DE3B6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52400"/>
            <a:ext cx="6102030" cy="450136"/>
          </a:xfrm>
        </p:spPr>
        <p:txBody>
          <a:bodyPr anchor="b">
            <a:noAutofit/>
          </a:bodyPr>
          <a:lstStyle/>
          <a:p>
            <a:r>
              <a:rPr lang="en-US" sz="3200" b="1" dirty="0">
                <a:solidFill>
                  <a:srgbClr val="FFCC00"/>
                </a:solidFill>
                <a:latin typeface="Georgia" panose="02040502050405020303" pitchFamily="18" charset="0"/>
              </a:rPr>
              <a:t>Bullfrog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5F0F3-9C00-2815-56A0-6E20C238D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59798"/>
            <a:ext cx="6705600" cy="145480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Prohibited aquatic animal species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Priority invasive species in KNRD Resource Conservation Plan</a:t>
            </a:r>
          </a:p>
        </p:txBody>
      </p:sp>
      <p:pic>
        <p:nvPicPr>
          <p:cNvPr id="11266" name="Picture 2" descr="American bullfrog state distribution map as of 2016: in all counties but Chelan, Kittitas, Ferry and Columbia">
            <a:extLst>
              <a:ext uri="{FF2B5EF4-FFF2-40B4-BE49-F238E27FC236}">
                <a16:creationId xmlns:a16="http://schemas.microsoft.com/office/drawing/2014/main" id="{C85A9F69-951C-1B74-9470-650095E40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477" y="3356658"/>
            <a:ext cx="5232723" cy="334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056F951-AA65-01B8-8B65-9AC450B09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56" y="6215848"/>
            <a:ext cx="1085869" cy="61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American Bullfrog - Encyclopedia of Life">
            <a:extLst>
              <a:ext uri="{FF2B5EF4-FFF2-40B4-BE49-F238E27FC236}">
                <a16:creationId xmlns:a16="http://schemas.microsoft.com/office/drawing/2014/main" id="{897AD5B2-3F0B-1479-A704-A58690A9E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" t="1" r="29857" b="1"/>
          <a:stretch/>
        </p:blipFill>
        <p:spPr bwMode="auto">
          <a:xfrm>
            <a:off x="5937530" y="2514600"/>
            <a:ext cx="2767399" cy="2617978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12772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4BED1-9402-60F1-2DDB-8DB4DE3B6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52400"/>
            <a:ext cx="5334000" cy="450136"/>
          </a:xfrm>
        </p:spPr>
        <p:txBody>
          <a:bodyPr anchor="b">
            <a:noAutofit/>
          </a:bodyPr>
          <a:lstStyle/>
          <a:p>
            <a:r>
              <a:rPr lang="en-US" sz="3200" b="1" dirty="0">
                <a:solidFill>
                  <a:srgbClr val="FFCC00"/>
                </a:solidFill>
                <a:latin typeface="Georgia" panose="02040502050405020303" pitchFamily="18" charset="0"/>
              </a:rPr>
              <a:t>Bullfrog Removal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056F951-AA65-01B8-8B65-9AC450B09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56" y="6215848"/>
            <a:ext cx="1085869" cy="61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8F1308D-459D-B6F4-4321-2AF60B858110}"/>
              </a:ext>
            </a:extLst>
          </p:cNvPr>
          <p:cNvSpPr txBox="1">
            <a:spLocks/>
          </p:cNvSpPr>
          <p:nvPr/>
        </p:nvSpPr>
        <p:spPr>
          <a:xfrm>
            <a:off x="198392" y="602536"/>
            <a:ext cx="4953000" cy="2746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</a:rPr>
              <a:t>Funded in 2021 by BIA Invasive Species Grant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</a:rPr>
              <a:t>Objectives: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arenR"/>
            </a:pPr>
            <a:r>
              <a:rPr lang="en-US" sz="2000" dirty="0">
                <a:solidFill>
                  <a:schemeClr val="bg1"/>
                </a:solidFill>
              </a:rPr>
              <a:t>Reduce bullfrog populations at Trimble Creek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arenR"/>
            </a:pPr>
            <a:r>
              <a:rPr lang="en-US" sz="2000" dirty="0">
                <a:solidFill>
                  <a:schemeClr val="bg1"/>
                </a:solidFill>
              </a:rPr>
              <a:t>Contribute to regional bullfrog control efforts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ABEC5AC-A83C-9E63-776F-60C461C05C87}"/>
              </a:ext>
            </a:extLst>
          </p:cNvPr>
          <p:cNvGrpSpPr/>
          <p:nvPr/>
        </p:nvGrpSpPr>
        <p:grpSpPr>
          <a:xfrm>
            <a:off x="5151392" y="756893"/>
            <a:ext cx="3886200" cy="4495800"/>
            <a:chOff x="4792945" y="1868232"/>
            <a:chExt cx="3971217" cy="44004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278292-3CD1-66C5-B176-E3AED89EC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92945" y="1868232"/>
              <a:ext cx="3971217" cy="3023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1E2232-A848-9B2C-C3BF-B52D1671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92946" y="4539181"/>
              <a:ext cx="3971216" cy="1729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18F9F05-FBD0-0378-BCDB-AD578266E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799404"/>
            <a:ext cx="4282984" cy="2891147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2022: </a:t>
            </a:r>
            <a:r>
              <a:rPr lang="en-US" sz="2000" dirty="0">
                <a:solidFill>
                  <a:schemeClr val="bg1"/>
                </a:solidFill>
              </a:rPr>
              <a:t>1,493 removals (adults only)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2023: </a:t>
            </a:r>
            <a:r>
              <a:rPr lang="en-US" sz="2000" dirty="0">
                <a:solidFill>
                  <a:schemeClr val="bg1"/>
                </a:solidFill>
              </a:rPr>
              <a:t>7,036 removals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2,693 adults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1,885 </a:t>
            </a:r>
            <a:r>
              <a:rPr lang="en-US" sz="2000" dirty="0" err="1">
                <a:solidFill>
                  <a:schemeClr val="bg1"/>
                </a:solidFill>
              </a:rPr>
              <a:t>metamorphs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2,458 tadpoles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2 egg masses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A23DED3-0DF2-895B-2994-D5AE1E54E9D0}"/>
              </a:ext>
            </a:extLst>
          </p:cNvPr>
          <p:cNvSpPr txBox="1">
            <a:spLocks/>
          </p:cNvSpPr>
          <p:nvPr/>
        </p:nvSpPr>
        <p:spPr>
          <a:xfrm>
            <a:off x="381000" y="3733800"/>
            <a:ext cx="4343400" cy="4501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b="1" u="sng" dirty="0">
                <a:solidFill>
                  <a:srgbClr val="FFA725"/>
                </a:solidFill>
                <a:latin typeface="+mn-lt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7974603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:\POOL\PRIVATE\Boundary Implementation\FAMP\6. Native Salmonid Conservation Program\ERADICATION Projects\DSCN1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21456"/>
            <a:ext cx="3758376" cy="2722197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C00"/>
                </a:solidFill>
                <a:latin typeface="Georgia" pitchFamily="18" charset="0"/>
              </a:rPr>
              <a:t>Brook Trout</a:t>
            </a:r>
            <a:br>
              <a:rPr lang="en-US" b="1" dirty="0">
                <a:solidFill>
                  <a:srgbClr val="FFC000"/>
                </a:solidFill>
                <a:latin typeface="Georgia" pitchFamily="18" charset="0"/>
              </a:rPr>
            </a:br>
            <a:endParaRPr lang="en-US" dirty="0">
              <a:solidFill>
                <a:srgbClr val="FFC000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86800" cy="4525963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Non-native fish are a major limiting factor to native salmonids throughout the Pend Oreille River Basin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Competition for resources and habitat, predation risks, &amp; hybridization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Extensive stocking history throughout the Basin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Pure Westslope Cutthroat Trout populations in the Basin now limited to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headwater areas, primarily above barriers</a:t>
            </a:r>
          </a:p>
        </p:txBody>
      </p:sp>
      <p:pic>
        <p:nvPicPr>
          <p:cNvPr id="1028" name="Picture 4" descr="Brook trout in the Enfield Fish Hatchery in Main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3709650" y="-14416088"/>
            <a:ext cx="5715000" cy="4572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3400" y="6601612"/>
            <a:ext cx="152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Photo: Seattle City Light</a:t>
            </a:r>
          </a:p>
        </p:txBody>
      </p:sp>
      <p:pic>
        <p:nvPicPr>
          <p:cNvPr id="1032" name="Picture 8" descr="http://www.nps.gov/romo/images/lg_stockfishglaciercreek1932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921457"/>
            <a:ext cx="3982213" cy="270790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455506" y="6601612"/>
            <a:ext cx="3904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Photo: http://www.nps.gov/romo/images/lg_stockfishglaciercreek1932_1.jpg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E5438F1-A1C7-4F45-A31D-5C12842DB9F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8317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CE9B97-D908-18B9-DCA6-7E8E94F5DA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9" b="1474"/>
          <a:stretch/>
        </p:blipFill>
        <p:spPr>
          <a:xfrm>
            <a:off x="2082418" y="457200"/>
            <a:ext cx="5204010" cy="63246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CD16A3D-DF8A-5F58-5210-B388352F44B8}"/>
              </a:ext>
            </a:extLst>
          </p:cNvPr>
          <p:cNvSpPr/>
          <p:nvPr/>
        </p:nvSpPr>
        <p:spPr>
          <a:xfrm rot="19439823">
            <a:off x="4331056" y="4067765"/>
            <a:ext cx="848206" cy="304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F06291-3508-937D-1E3A-6853C4FB5C0A}"/>
              </a:ext>
            </a:extLst>
          </p:cNvPr>
          <p:cNvSpPr/>
          <p:nvPr/>
        </p:nvSpPr>
        <p:spPr>
          <a:xfrm rot="1464189">
            <a:off x="3221299" y="5440160"/>
            <a:ext cx="562054" cy="22270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1677838-1CC5-7C0D-23C5-0C4F796DCE96}"/>
              </a:ext>
            </a:extLst>
          </p:cNvPr>
          <p:cNvSpPr/>
          <p:nvPr/>
        </p:nvSpPr>
        <p:spPr>
          <a:xfrm rot="19438846">
            <a:off x="4338558" y="3666271"/>
            <a:ext cx="821196" cy="304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1B4FB5C-E420-7CFA-1035-C2DD9D69EE02}"/>
              </a:ext>
            </a:extLst>
          </p:cNvPr>
          <p:cNvSpPr/>
          <p:nvPr/>
        </p:nvSpPr>
        <p:spPr>
          <a:xfrm rot="17863751">
            <a:off x="4170979" y="1157128"/>
            <a:ext cx="312914" cy="18013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281922A-4333-C3C6-15C1-075D2D04C154}"/>
              </a:ext>
            </a:extLst>
          </p:cNvPr>
          <p:cNvSpPr/>
          <p:nvPr/>
        </p:nvSpPr>
        <p:spPr>
          <a:xfrm rot="1474826">
            <a:off x="3035124" y="1093104"/>
            <a:ext cx="434597" cy="19022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D04E79-0070-6D44-3C61-6587E63C2545}"/>
              </a:ext>
            </a:extLst>
          </p:cNvPr>
          <p:cNvSpPr/>
          <p:nvPr/>
        </p:nvSpPr>
        <p:spPr>
          <a:xfrm rot="21136803">
            <a:off x="4257835" y="1050888"/>
            <a:ext cx="1160634" cy="53692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144001-B4DA-8892-2ED2-3EAFD12969A8}"/>
              </a:ext>
            </a:extLst>
          </p:cNvPr>
          <p:cNvSpPr txBox="1"/>
          <p:nvPr/>
        </p:nvSpPr>
        <p:spPr>
          <a:xfrm>
            <a:off x="2506029" y="5149139"/>
            <a:ext cx="123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FFFF00"/>
                </a:solidFill>
              </a:rPr>
              <a:t>Smalle</a:t>
            </a:r>
            <a:r>
              <a:rPr lang="en-US" sz="1200" b="1" dirty="0">
                <a:solidFill>
                  <a:srgbClr val="FFFF00"/>
                </a:solidFill>
              </a:rPr>
              <a:t> Creek Rotenone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7CDD8-2BE4-DBEC-1959-285327C79771}"/>
              </a:ext>
            </a:extLst>
          </p:cNvPr>
          <p:cNvSpPr txBox="1"/>
          <p:nvPr/>
        </p:nvSpPr>
        <p:spPr>
          <a:xfrm>
            <a:off x="4992310" y="4038600"/>
            <a:ext cx="123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Cee </a:t>
            </a:r>
            <a:r>
              <a:rPr lang="en-US" sz="1200" b="1" dirty="0" err="1">
                <a:solidFill>
                  <a:srgbClr val="FFFF00"/>
                </a:solidFill>
              </a:rPr>
              <a:t>Cee</a:t>
            </a:r>
            <a:r>
              <a:rPr lang="en-US" sz="1200" b="1" dirty="0">
                <a:solidFill>
                  <a:srgbClr val="FFFF00"/>
                </a:solidFill>
              </a:rPr>
              <a:t> Ah Creek Rotenone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AFDF9C-682A-FD05-32CF-C7A82573E380}"/>
              </a:ext>
            </a:extLst>
          </p:cNvPr>
          <p:cNvSpPr txBox="1"/>
          <p:nvPr/>
        </p:nvSpPr>
        <p:spPr>
          <a:xfrm>
            <a:off x="5029200" y="3465639"/>
            <a:ext cx="123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Mill Creek Suppression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7DD822-B427-316A-2C01-C4B05CB521EA}"/>
              </a:ext>
            </a:extLst>
          </p:cNvPr>
          <p:cNvSpPr txBox="1"/>
          <p:nvPr/>
        </p:nvSpPr>
        <p:spPr>
          <a:xfrm>
            <a:off x="2294341" y="842641"/>
            <a:ext cx="123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Flume Creek Rotenone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14A839-3381-53FF-88DE-8AFF4ADAA746}"/>
              </a:ext>
            </a:extLst>
          </p:cNvPr>
          <p:cNvSpPr txBox="1"/>
          <p:nvPr/>
        </p:nvSpPr>
        <p:spPr>
          <a:xfrm>
            <a:off x="5068921" y="1427594"/>
            <a:ext cx="123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Sullivan Creek Suppression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AE4A80-6C41-6705-B6E0-13CD5F499573}"/>
              </a:ext>
            </a:extLst>
          </p:cNvPr>
          <p:cNvSpPr txBox="1"/>
          <p:nvPr/>
        </p:nvSpPr>
        <p:spPr>
          <a:xfrm>
            <a:off x="3453058" y="842642"/>
            <a:ext cx="123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Highline Creek Rotenone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491248C3-8A9E-64DA-FEE9-D084506082CF}"/>
              </a:ext>
            </a:extLst>
          </p:cNvPr>
          <p:cNvSpPr txBox="1">
            <a:spLocks/>
          </p:cNvSpPr>
          <p:nvPr/>
        </p:nvSpPr>
        <p:spPr>
          <a:xfrm>
            <a:off x="723900" y="-242090"/>
            <a:ext cx="76962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r>
              <a:rPr lang="en-US" sz="3200" b="1" dirty="0">
                <a:solidFill>
                  <a:srgbClr val="FFCC00"/>
                </a:solidFill>
                <a:latin typeface="Georgia" panose="02040502050405020303" pitchFamily="18" charset="0"/>
              </a:rPr>
              <a:t>Brook Trout Removal Projects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3129280-ADB3-92A0-6855-D520D8056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56" y="6215848"/>
            <a:ext cx="1085869" cy="61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903436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18943</TotalTime>
  <Words>554</Words>
  <Application>Microsoft Office PowerPoint</Application>
  <PresentationFormat>On-screen Show (4:3)</PresentationFormat>
  <Paragraphs>93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Georgia</vt:lpstr>
      <vt:lpstr>Proxima Nova Extrabold</vt:lpstr>
      <vt:lpstr>Office Theme</vt:lpstr>
      <vt:lpstr>Kalispel Tribe AIS Efforts   </vt:lpstr>
      <vt:lpstr>Impacts to Tribes</vt:lpstr>
      <vt:lpstr>Washington Invasive Species Council Top Priority Species</vt:lpstr>
      <vt:lpstr>AIS Managed by Kalispel Tribe</vt:lpstr>
      <vt:lpstr>Flowering Rush </vt:lpstr>
      <vt:lpstr>Bullfrog</vt:lpstr>
      <vt:lpstr>Bullfrog Removal</vt:lpstr>
      <vt:lpstr>Brook Trout </vt:lpstr>
      <vt:lpstr>PowerPoint Presentation</vt:lpstr>
      <vt:lpstr>Northern Pike</vt:lpstr>
      <vt:lpstr>Project Location: Pend Oreille River, WA</vt:lpstr>
      <vt:lpstr>PowerPoint Presentation</vt:lpstr>
      <vt:lpstr>Quagga and Zebra Mussel Capacity Building with WDFW</vt:lpstr>
      <vt:lpstr>Kalispel Tribal Efforts with ISAC</vt:lpstr>
      <vt:lpstr>PowerPoint Presentation</vt:lpstr>
    </vt:vector>
  </TitlesOfParts>
  <Company>Northern Quest Resort and Casino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Name Presentation Name</dc:title>
  <dc:creator>Jake Patterson</dc:creator>
  <cp:lastModifiedBy>Joe Maroney</cp:lastModifiedBy>
  <cp:revision>849</cp:revision>
  <cp:lastPrinted>2023-03-13T20:07:58Z</cp:lastPrinted>
  <dcterms:created xsi:type="dcterms:W3CDTF">2013-04-17T19:00:15Z</dcterms:created>
  <dcterms:modified xsi:type="dcterms:W3CDTF">2024-12-09T16:22:13Z</dcterms:modified>
</cp:coreProperties>
</file>