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82" r:id="rId2"/>
    <p:sldId id="887" r:id="rId3"/>
    <p:sldId id="890" r:id="rId4"/>
    <p:sldId id="893" r:id="rId5"/>
    <p:sldId id="892" r:id="rId6"/>
    <p:sldId id="885" r:id="rId7"/>
    <p:sldId id="891" r:id="rId8"/>
    <p:sldId id="894" r:id="rId9"/>
    <p:sldId id="888" r:id="rId10"/>
    <p:sldId id="895" r:id="rId11"/>
    <p:sldId id="896" r:id="rId12"/>
    <p:sldId id="350" r:id="rId13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9500"/>
    <a:srgbClr val="FFCC00"/>
    <a:srgbClr val="FFCC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95" autoAdjust="0"/>
    <p:restoredTop sz="78514" autoAdjust="0"/>
  </p:normalViewPr>
  <p:slideViewPr>
    <p:cSldViewPr>
      <p:cViewPr varScale="1">
        <p:scale>
          <a:sx n="50" d="100"/>
          <a:sy n="50" d="100"/>
        </p:scale>
        <p:origin x="96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364" y="-102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5953" y="0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/>
          <a:lstStyle>
            <a:lvl1pPr algn="r">
              <a:defRPr sz="1200"/>
            </a:lvl1pPr>
          </a:lstStyle>
          <a:p>
            <a:fld id="{73F23B4A-ECD9-48C0-B4A9-5AD4E1BCE1BE}" type="datetimeFigureOut">
              <a:rPr lang="en-CA" smtClean="0"/>
              <a:t>2022-01-10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5953" y="8817612"/>
            <a:ext cx="3027466" cy="464503"/>
          </a:xfrm>
          <a:prstGeom prst="rect">
            <a:avLst/>
          </a:prstGeom>
        </p:spPr>
        <p:txBody>
          <a:bodyPr vert="horz" lIns="91221" tIns="45610" rIns="91221" bIns="45610" rtlCol="0" anchor="b"/>
          <a:lstStyle>
            <a:lvl1pPr algn="r">
              <a:defRPr sz="1200"/>
            </a:lvl1pPr>
          </a:lstStyle>
          <a:p>
            <a:fld id="{2E05174C-5FF9-492D-91DE-90725BD971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2382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/>
          <a:lstStyle>
            <a:lvl1pPr algn="r">
              <a:defRPr sz="1200"/>
            </a:lvl1pPr>
          </a:lstStyle>
          <a:p>
            <a:fld id="{B15BC7BC-A96D-457A-8A67-491116BB4123}" type="datetimeFigureOut">
              <a:rPr lang="en-CA" smtClean="0"/>
              <a:t>2022-01-10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3" tIns="46477" rIns="92953" bIns="46477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3" tIns="46477" rIns="92953" bIns="4647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3" tIns="46477" rIns="92953" bIns="46477" rtlCol="0" anchor="b"/>
          <a:lstStyle>
            <a:lvl1pPr algn="r">
              <a:defRPr sz="1200"/>
            </a:lvl1pPr>
          </a:lstStyle>
          <a:p>
            <a:fld id="{0D9C1DCC-FFC4-4B3D-BA17-78F7354CB95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921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044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C1DCC-FFC4-4B3D-BA17-78F7354CB950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6164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C1DCC-FFC4-4B3D-BA17-78F7354CB950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444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8EF9D-541C-4077-A6E5-87B252D19C53}" type="datetime1">
              <a:rPr lang="en-CA" smtClean="0"/>
              <a:t>2022-01-10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816-8F83-4CDE-A130-9A97B66550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8867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7139136" cy="434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4506B-C821-4A31-9B72-BE4B20E8859F}" type="datetime1">
              <a:rPr lang="en-CA" smtClean="0"/>
              <a:t>2022-01-10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816-8F83-4CDE-A130-9A97B66550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262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314602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9592" y="274639"/>
            <a:ext cx="5577408" cy="596267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B2ABD-68FC-46BD-A6AB-4FF7A8538199}" type="datetime1">
              <a:rPr lang="en-CA" smtClean="0"/>
              <a:t>2022-01-10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816-8F83-4CDE-A130-9A97B66550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367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73E28-87E8-46D3-A3CA-DB294498786E}" type="datetime1">
              <a:rPr lang="en-CA" smtClean="0"/>
              <a:t>2022-01-10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816-8F83-4CDE-A130-9A97B66550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047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364502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213285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3BEB0-E96A-4F7E-9531-37F6FCA0189E}" type="datetime1">
              <a:rPr lang="en-CA" smtClean="0"/>
              <a:t>2022-01-10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816-8F83-4CDE-A130-9A97B66550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12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99512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772816"/>
            <a:ext cx="4038600" cy="41330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B2DC-601F-475E-9E1E-9A07EC2EB525}" type="datetime1">
              <a:rPr lang="en-CA" smtClean="0"/>
              <a:t>2022-01-10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816-8F83-4CDE-A130-9A97B66550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80860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744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744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8AEEE-EEF3-4A06-B666-BA72BF6DCA1E}" type="datetime1">
              <a:rPr lang="en-CA" smtClean="0"/>
              <a:t>2022-01-10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816-8F83-4CDE-A130-9A97B66550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359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83152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38E9A-7BB1-4379-B71A-943578A4D938}" type="datetime1">
              <a:rPr lang="en-CA" smtClean="0"/>
              <a:t>2022-01-10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816-8F83-4CDE-A130-9A97B66550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1809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3AE28-2727-4514-B997-5E8E099E4135}" type="datetime1">
              <a:rPr lang="en-CA" smtClean="0"/>
              <a:t>2022-01-10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816-8F83-4CDE-A130-9A97B66550F3}" type="slidenum">
              <a:rPr lang="en-CA" smtClean="0"/>
              <a:t>‹#›</a:t>
            </a:fld>
            <a:endParaRPr lang="en-CA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708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4309318" cy="56762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514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D654-1C60-442E-A528-7543EC32DD1B}" type="datetime1">
              <a:rPr lang="en-CA" smtClean="0"/>
              <a:t>2022-01-10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816-8F83-4CDE-A130-9A97B66550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953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09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492D8-1E7F-41BB-A142-E02D58C7BF33}" type="datetime1">
              <a:rPr lang="en-CA" smtClean="0"/>
              <a:t>2022-01-10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816-8F83-4CDE-A130-9A97B66550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76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662"/>
          <a:stretch/>
        </p:blipFill>
        <p:spPr bwMode="auto">
          <a:xfrm>
            <a:off x="-23336" y="5949280"/>
            <a:ext cx="9111691" cy="91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760" y="5850226"/>
            <a:ext cx="3212599" cy="1147197"/>
          </a:xfrm>
          <a:prstGeom prst="rect">
            <a:avLst/>
          </a:prstGeom>
        </p:spPr>
      </p:pic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BA039-FC1D-467D-A796-63E566EA6BB4}" type="datetime1">
              <a:rPr lang="en-CA" smtClean="0"/>
              <a:t>2022-01-10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68816-8F83-4CDE-A130-9A97B66550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898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a.Beck@gov.bc.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860032" cy="1735484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1259632" y="2570981"/>
            <a:ext cx="6840760" cy="136207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2021/2022 ZQM Lake Monitoring update</a:t>
            </a:r>
            <a:endParaRPr lang="en-CA" b="1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F87D95-A1EB-4A25-BCCE-7FEDD9015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136" y="4031794"/>
            <a:ext cx="7772400" cy="1500187"/>
          </a:xfrm>
        </p:spPr>
        <p:txBody>
          <a:bodyPr/>
          <a:lstStyle/>
          <a:p>
            <a:pPr algn="ctr"/>
            <a:r>
              <a:rPr lang="en-CA" dirty="0"/>
              <a:t>Martina Beck, ENV</a:t>
            </a:r>
          </a:p>
          <a:p>
            <a:pPr algn="ctr"/>
            <a:r>
              <a:rPr lang="en-CA" dirty="0"/>
              <a:t>Columbia River Basin Virtual Meeting </a:t>
            </a:r>
          </a:p>
          <a:p>
            <a:pPr algn="ctr"/>
            <a:r>
              <a:rPr lang="en-CA" dirty="0"/>
              <a:t>January 11</a:t>
            </a:r>
            <a:r>
              <a:rPr lang="en-CA" baseline="30000" dirty="0"/>
              <a:t>th</a:t>
            </a:r>
            <a:r>
              <a:rPr lang="en-CA" dirty="0"/>
              <a:t> 2022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816-8F83-4CDE-A130-9A97B66550F3}" type="slidenum">
              <a:rPr lang="en-CA" smtClean="0"/>
              <a:t>1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395" y="64001"/>
            <a:ext cx="1374332" cy="178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442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373F1D-A988-48D0-ABFD-119D81869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64" y="46038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Risk of Survival: sub-watershed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E4625E-83B3-4F0B-85EF-C550BA8159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1257" y="980728"/>
            <a:ext cx="6923111" cy="496855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AB98EB-F52E-4CE5-8404-DA0943846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68816-8F83-4CDE-A130-9A97B66550F3}" type="slidenum">
              <a:rPr lang="en-CA" smtClean="0"/>
              <a:pPr>
                <a:spcAft>
                  <a:spcPts val="600"/>
                </a:spcAft>
              </a:pPr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37488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E79FCD8-C488-4E11-B509-CB8BCD177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93B9858-6105-4EBD-BED9-C2B468143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1994564"/>
          </a:xfrm>
        </p:spPr>
        <p:txBody>
          <a:bodyPr>
            <a:normAutofit fontScale="92500" lnSpcReduction="10000"/>
          </a:bodyPr>
          <a:lstStyle/>
          <a:p>
            <a:r>
              <a:rPr lang="en-US" b="0" i="0" dirty="0">
                <a:solidFill>
                  <a:srgbClr val="727272"/>
                </a:solidFill>
                <a:effectLst/>
                <a:latin typeface="proxima_novaregular"/>
              </a:rPr>
              <a:t>Applications are now open for the 2022 program grant </a:t>
            </a:r>
          </a:p>
          <a:p>
            <a:r>
              <a:rPr lang="en-US" dirty="0">
                <a:solidFill>
                  <a:srgbClr val="727272"/>
                </a:solidFill>
                <a:latin typeface="proxima_novaregular"/>
              </a:rPr>
              <a:t>D</a:t>
            </a:r>
            <a:r>
              <a:rPr lang="en-US" b="0" i="0" dirty="0">
                <a:solidFill>
                  <a:srgbClr val="727272"/>
                </a:solidFill>
                <a:effectLst/>
                <a:latin typeface="proxima_novaregular"/>
              </a:rPr>
              <a:t>eadline for applications is February 4th, 2022</a:t>
            </a:r>
            <a:endParaRPr lang="en-US" dirty="0">
              <a:solidFill>
                <a:srgbClr val="727272"/>
              </a:solidFill>
              <a:latin typeface="proxima_novaregular"/>
            </a:endParaRPr>
          </a:p>
          <a:p>
            <a:r>
              <a:rPr lang="en-US" dirty="0">
                <a:solidFill>
                  <a:srgbClr val="727272"/>
                </a:solidFill>
                <a:latin typeface="proxima_novaregular"/>
              </a:rPr>
              <a:t>Anticipating similar sampling levels as 2021 </a:t>
            </a: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9B81F-7CCB-4952-839F-DF5AED784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68816-8F83-4CDE-A130-9A97B66550F3}" type="slidenum">
              <a:rPr lang="en-CA" smtClean="0"/>
              <a:pPr>
                <a:spcAft>
                  <a:spcPts val="600"/>
                </a:spcAft>
              </a:pPr>
              <a:t>11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DE52F3-DF90-4A7A-B812-6E57D916E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6525"/>
            <a:ext cx="8229600" cy="3682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845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8840"/>
            <a:ext cx="7772400" cy="1470025"/>
          </a:xfrm>
        </p:spPr>
        <p:txBody>
          <a:bodyPr anchor="ctr">
            <a:normAutofit/>
          </a:bodyPr>
          <a:lstStyle/>
          <a:p>
            <a:r>
              <a:rPr lang="en-CA" dirty="0"/>
              <a:t>Questions?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D222E5B-4DC5-40CD-8C9E-72A578A39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>
                <a:hlinkClick r:id="rId3"/>
              </a:rPr>
              <a:t>Martina.Beck@gov.bc.ca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68816-8F83-4CDE-A130-9A97B66550F3}" type="slidenum">
              <a:rPr lang="en-CA" smtClean="0"/>
              <a:pPr>
                <a:spcAft>
                  <a:spcPts val="600"/>
                </a:spcAft>
              </a:pPr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009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AB0F-B1B5-4DDD-A887-BB4887EA3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1296" y="116632"/>
            <a:ext cx="6995120" cy="1143000"/>
          </a:xfrm>
        </p:spPr>
        <p:txBody>
          <a:bodyPr anchor="ctr">
            <a:normAutofit/>
          </a:bodyPr>
          <a:lstStyle/>
          <a:p>
            <a:r>
              <a:rPr lang="en-CA" dirty="0"/>
              <a:t>Partner Grant Program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6199E51-63DD-45B3-8B7F-253959B7B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038600" cy="413305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Grants are administered to community organizations across the province to conduct sampling</a:t>
            </a:r>
          </a:p>
          <a:p>
            <a:r>
              <a:rPr lang="en-US" dirty="0"/>
              <a:t>Program administered by third-party organization (Habitat Conservation Trust Foundation) </a:t>
            </a:r>
          </a:p>
          <a:p>
            <a:r>
              <a:rPr lang="en-US" dirty="0"/>
              <a:t>Technical review of all grant applications by Ministry staff to ensure sampling efforts occur in priority waterbodies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CE3BE-6B63-4E3D-BFA6-14DBC8D4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68816-8F83-4CDE-A130-9A97B66550F3}" type="slidenum">
              <a:rPr lang="en-CA" smtClean="0"/>
              <a:pPr>
                <a:spcAft>
                  <a:spcPts val="600"/>
                </a:spcAft>
              </a:pPr>
              <a:t>2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05F1B7-3EC2-41E9-8510-415AE971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362" y="1484057"/>
            <a:ext cx="4038600" cy="1807273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D41952-EC2E-4300-BF2E-6678F4C76B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051"/>
          <a:stretch/>
        </p:blipFill>
        <p:spPr>
          <a:xfrm>
            <a:off x="4709864" y="3488302"/>
            <a:ext cx="4038600" cy="20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22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8AB0F-B1B5-4DDD-A887-BB4887EA3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288" y="44624"/>
            <a:ext cx="6995120" cy="1143000"/>
          </a:xfrm>
        </p:spPr>
        <p:txBody>
          <a:bodyPr anchor="ctr">
            <a:normAutofit/>
          </a:bodyPr>
          <a:lstStyle/>
          <a:p>
            <a:r>
              <a:rPr lang="en-CA" dirty="0"/>
              <a:t>Partner Grant Program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6199E51-63DD-45B3-8B7F-253959B7B5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544" y="1412776"/>
            <a:ext cx="4038600" cy="4133056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Grants supported by Provincial and Federal funding (starting in 2019)</a:t>
            </a:r>
          </a:p>
          <a:p>
            <a:r>
              <a:rPr lang="en-US"/>
              <a:t>Supports plankton tow and substrate sampling following Provincial protocol</a:t>
            </a:r>
          </a:p>
          <a:p>
            <a:r>
              <a:rPr lang="en-US"/>
              <a:t>All samples sent to designated lab by the Ministry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CE3BE-6B63-4E3D-BFA6-14DBC8D4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68816-8F83-4CDE-A130-9A97B66550F3}" type="slidenum">
              <a:rPr lang="en-CA" smtClean="0"/>
              <a:pPr>
                <a:spcAft>
                  <a:spcPts val="600"/>
                </a:spcAft>
              </a:pPr>
              <a:t>3</a:t>
            </a:fld>
            <a:endParaRPr lang="en-CA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49FF2F29-8BFA-4624-90DE-FBE2769ACC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55"/>
          <a:stretch/>
        </p:blipFill>
        <p:spPr bwMode="auto">
          <a:xfrm>
            <a:off x="4860032" y="1445739"/>
            <a:ext cx="4038600" cy="4133056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44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FA18-6922-4CD3-9FA2-061C97648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4440" y="2286000"/>
            <a:ext cx="6995120" cy="1143000"/>
          </a:xfrm>
        </p:spPr>
        <p:txBody>
          <a:bodyPr/>
          <a:lstStyle/>
          <a:p>
            <a:r>
              <a:rPr lang="en-CA" dirty="0"/>
              <a:t>2021 Sampling Season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0D9A02-8526-4236-9DBB-649C8E832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816-8F83-4CDE-A130-9A97B66550F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4848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B2759-DF47-4C87-8FB1-EFE09018B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0" y="274638"/>
            <a:ext cx="6923112" cy="1143000"/>
          </a:xfrm>
        </p:spPr>
        <p:txBody>
          <a:bodyPr/>
          <a:lstStyle/>
          <a:p>
            <a:r>
              <a:rPr lang="en-CA" dirty="0"/>
              <a:t>Challenges in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A57B62-25BE-4AA0-A98A-7FD5EA8FC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816-8F83-4CDE-A130-9A97B66550F3}" type="slidenum">
              <a:rPr lang="en-CA" smtClean="0"/>
              <a:t>5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B91086-773C-43B5-BABF-C5F9CC492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1268760"/>
            <a:ext cx="3960440" cy="41362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E9782B-9E25-4432-ABD3-AA7569341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044742"/>
            <a:ext cx="5148064" cy="318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9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99512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2021 Sampling Efforts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-36512" y="1628800"/>
            <a:ext cx="4038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900 plankton tow samples collected across 75 waterbodies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All samples negative for ZQM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Samples analyzed using microscopy by designated lab 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chemeClr val="tx1"/>
                </a:solidFill>
              </a:rPr>
              <a:t>Substrate samplers in medium-low priority waterbodies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3FB4DA-9DA9-4A02-A5B1-5CA6051E6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412776"/>
            <a:ext cx="5274066" cy="4430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5C68816-8F83-4CDE-A130-9A97B66550F3}" type="slidenum">
              <a:rPr lang="en-CA" smtClean="0"/>
              <a:pPr>
                <a:spcAft>
                  <a:spcPts val="600"/>
                </a:spcAft>
              </a:pPr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3190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BBBD2-1D78-49BE-A67C-974C286BC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280" y="116632"/>
            <a:ext cx="6923112" cy="1143000"/>
          </a:xfrm>
        </p:spPr>
        <p:txBody>
          <a:bodyPr/>
          <a:lstStyle/>
          <a:p>
            <a:r>
              <a:rPr lang="en-CA" dirty="0"/>
              <a:t>Other AIS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37F95-2573-4F16-91CA-65D2661ED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1340768"/>
            <a:ext cx="4243862" cy="4349080"/>
          </a:xfrm>
        </p:spPr>
        <p:txBody>
          <a:bodyPr/>
          <a:lstStyle/>
          <a:p>
            <a:r>
              <a:rPr lang="en-CA" dirty="0"/>
              <a:t>Sample analysis also checks for other AIS such as </a:t>
            </a:r>
            <a:r>
              <a:rPr lang="en-CA" i="1" dirty="0"/>
              <a:t>Corbicula </a:t>
            </a:r>
            <a:r>
              <a:rPr lang="en-CA" i="1" dirty="0" err="1"/>
              <a:t>fluminea</a:t>
            </a:r>
            <a:r>
              <a:rPr lang="en-CA" i="1" dirty="0"/>
              <a:t> </a:t>
            </a:r>
          </a:p>
          <a:p>
            <a:r>
              <a:rPr lang="en-CA" dirty="0"/>
              <a:t>Positive samples for </a:t>
            </a:r>
            <a:r>
              <a:rPr lang="en-CA" i="1" dirty="0"/>
              <a:t>Corbicula</a:t>
            </a:r>
            <a:r>
              <a:rPr lang="en-CA" dirty="0"/>
              <a:t> in three previously confirmed waterbodies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34E77-FC97-4E9F-A5BF-88B5007E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816-8F83-4CDE-A130-9A97B66550F3}" type="slidenum">
              <a:rPr lang="en-CA" smtClean="0"/>
              <a:t>7</a:t>
            </a:fld>
            <a:endParaRPr lang="en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21209E-356D-4237-944A-78C8D6EC4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038" y="2132857"/>
            <a:ext cx="4243863" cy="3816424"/>
          </a:xfrm>
          <a:prstGeom prst="rect">
            <a:avLst/>
          </a:prstGeom>
        </p:spPr>
      </p:pic>
      <p:pic>
        <p:nvPicPr>
          <p:cNvPr id="8" name="Picture 7" descr="A picture containing invertebrate, indoor, mollusk&#10;&#10;Description automatically generated">
            <a:extLst>
              <a:ext uri="{FF2B5EF4-FFF2-40B4-BE49-F238E27FC236}">
                <a16:creationId xmlns:a16="http://schemas.microsoft.com/office/drawing/2014/main" id="{80335551-2993-44DE-B63B-6F7AB5F4B9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6176" y="442392"/>
            <a:ext cx="2606080" cy="195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3766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4BDC-41A2-48AA-B138-3CD25A66E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444" y="2286000"/>
            <a:ext cx="6923112" cy="1143000"/>
          </a:xfrm>
        </p:spPr>
        <p:txBody>
          <a:bodyPr/>
          <a:lstStyle/>
          <a:p>
            <a:r>
              <a:rPr lang="en-CA" dirty="0"/>
              <a:t>2022 Sampling Season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E5764-4FD6-4474-89E8-43E32636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68816-8F83-4CDE-A130-9A97B66550F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461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3D8A7-0173-4D0B-A5DA-1E2436675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272" y="116632"/>
            <a:ext cx="699512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CA" sz="3700" dirty="0"/>
              <a:t>Provincial Sampling Protocol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F50248-AC54-4571-B3A4-54DC4CBFE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520" y="1475656"/>
            <a:ext cx="4680520" cy="4617640"/>
          </a:xfrm>
        </p:spPr>
        <p:txBody>
          <a:bodyPr>
            <a:normAutofit/>
          </a:bodyPr>
          <a:lstStyle/>
          <a:p>
            <a:r>
              <a:rPr lang="en-US" dirty="0"/>
              <a:t>Update of priority waterbody list for plankton tow sampling using:</a:t>
            </a:r>
          </a:p>
          <a:p>
            <a:pPr lvl="1"/>
            <a:r>
              <a:rPr lang="en-US" sz="2800" dirty="0"/>
              <a:t>risk of survival (Ca and temperature) </a:t>
            </a:r>
          </a:p>
          <a:p>
            <a:pPr lvl="1"/>
            <a:r>
              <a:rPr lang="en-US" sz="2800" dirty="0"/>
              <a:t>risk of introduction (watercraft inspection data; access and recreational use)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FE644F-0601-4D8D-94A1-C2F4862370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98" r="-2" b="14176"/>
          <a:stretch/>
        </p:blipFill>
        <p:spPr>
          <a:xfrm>
            <a:off x="4925888" y="1484784"/>
            <a:ext cx="4038600" cy="4133056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CCCC8-E912-4AEF-9208-9B911FCA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68816-8F83-4CDE-A130-9A97B66550F3}" type="slidenum">
              <a:rPr lang="en-CA" smtClean="0"/>
              <a:pPr>
                <a:spcAft>
                  <a:spcPts val="600"/>
                </a:spcAft>
              </a:pPr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9407189"/>
      </p:ext>
    </p:extLst>
  </p:cSld>
  <p:clrMapOvr>
    <a:masterClrMapping/>
  </p:clrMapOvr>
</p:sld>
</file>

<file path=ppt/theme/theme1.xml><?xml version="1.0" encoding="utf-8"?>
<a:theme xmlns:a="http://schemas.openxmlformats.org/drawingml/2006/main" name="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241</Words>
  <Application>Microsoft Office PowerPoint</Application>
  <PresentationFormat>On-screen Show (4:3)</PresentationFormat>
  <Paragraphs>47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proxima_novaregular</vt:lpstr>
      <vt:lpstr>PPT template</vt:lpstr>
      <vt:lpstr>2021/2022 ZQM Lake Monitoring update</vt:lpstr>
      <vt:lpstr>Partner Grant Program</vt:lpstr>
      <vt:lpstr>Partner Grant Program</vt:lpstr>
      <vt:lpstr>2021 Sampling Season</vt:lpstr>
      <vt:lpstr>Challenges in 2021</vt:lpstr>
      <vt:lpstr>2021 Sampling Efforts</vt:lpstr>
      <vt:lpstr>Other AIS </vt:lpstr>
      <vt:lpstr>2022 Sampling Season</vt:lpstr>
      <vt:lpstr>Provincial Sampling Protocol</vt:lpstr>
      <vt:lpstr>Risk of Survival: sub-watershed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ZQM Lake Monitoring updates</dc:title>
  <dc:creator>Beck, Martina ENV:EX</dc:creator>
  <cp:lastModifiedBy>Beck, Martina ENV:EX</cp:lastModifiedBy>
  <cp:revision>18</cp:revision>
  <dcterms:created xsi:type="dcterms:W3CDTF">2020-11-27T23:25:25Z</dcterms:created>
  <dcterms:modified xsi:type="dcterms:W3CDTF">2022-01-11T00:17:43Z</dcterms:modified>
</cp:coreProperties>
</file>