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2"/>
  </p:notesMasterIdLst>
  <p:sldIdLst>
    <p:sldId id="256" r:id="rId3"/>
    <p:sldId id="257" r:id="rId4"/>
    <p:sldId id="260" r:id="rId5"/>
    <p:sldId id="261" r:id="rId6"/>
    <p:sldId id="262" r:id="rId7"/>
    <p:sldId id="263" r:id="rId8"/>
    <p:sldId id="264" r:id="rId9"/>
    <p:sldId id="270" r:id="rId10"/>
    <p:sldId id="272" r:id="rId11"/>
    <p:sldId id="275" r:id="rId12"/>
    <p:sldId id="276" r:id="rId13"/>
    <p:sldId id="277" r:id="rId14"/>
    <p:sldId id="279" r:id="rId15"/>
    <p:sldId id="280" r:id="rId16"/>
    <p:sldId id="278" r:id="rId17"/>
    <p:sldId id="265" r:id="rId18"/>
    <p:sldId id="267" r:id="rId19"/>
    <p:sldId id="269" r:id="rId20"/>
    <p:sldId id="271" r:id="rId21"/>
  </p:sldIdLst>
  <p:sldSz cx="12192000" cy="6858000"/>
  <p:notesSz cx="7102475" cy="9388475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ibre Franklin" panose="020B0604020202020204" charset="0"/>
      <p:regular r:id="rId27"/>
      <p:bold r:id="rId28"/>
      <p:italic r:id="rId29"/>
      <p:boldItalic r:id="rId30"/>
    </p:embeddedFont>
    <p:embeddedFont>
      <p:font typeface="Libre Franklin Black" panose="020B0604020202020204" charset="0"/>
      <p:bold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4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4X8Mt6/FKN1VZZIDAjKbgDvot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Stark" userId="410ecc18-7fad-409a-b7dc-101be8df88f5" providerId="ADAL" clId="{9B64D5A4-6D86-4F81-B176-492842B1E48B}"/>
    <pc:docChg chg="modSld">
      <pc:chgData name="Amy Stark" userId="410ecc18-7fad-409a-b7dc-101be8df88f5" providerId="ADAL" clId="{9B64D5A4-6D86-4F81-B176-492842B1E48B}" dt="2022-12-07T16:01:46.211" v="1" actId="20577"/>
      <pc:docMkLst>
        <pc:docMk/>
      </pc:docMkLst>
      <pc:sldChg chg="modSp">
        <pc:chgData name="Amy Stark" userId="410ecc18-7fad-409a-b7dc-101be8df88f5" providerId="ADAL" clId="{9B64D5A4-6D86-4F81-B176-492842B1E48B}" dt="2022-12-07T16:01:46.211" v="1" actId="20577"/>
        <pc:sldMkLst>
          <pc:docMk/>
          <pc:sldMk cId="0" sldId="269"/>
        </pc:sldMkLst>
        <pc:spChg chg="mod">
          <ac:chgData name="Amy Stark" userId="410ecc18-7fad-409a-b7dc-101be8df88f5" providerId="ADAL" clId="{9B64D5A4-6D86-4F81-B176-492842B1E48B}" dt="2022-12-07T16:01:46.211" v="1" actId="20577"/>
          <ac:spMkLst>
            <pc:docMk/>
            <pc:sldMk cId="0" sldId="269"/>
            <ac:spMk id="34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Government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91-4F73-882A-3A714AF8D15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491-4F73-882A-3A714AF8D15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91-4F73-882A-3A714AF8D15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491-4F73-882A-3A714AF8D159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491-4F73-882A-3A714AF8D159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91-4F73-882A-3A714AF8D159}"/>
              </c:ext>
            </c:extLst>
          </c:dPt>
          <c:dLbls>
            <c:dLbl>
              <c:idx val="0"/>
              <c:layout>
                <c:manualLayout>
                  <c:x val="2.2495367800263875E-2"/>
                  <c:y val="-1.52353597121618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2A1085F-3B80-489C-B87B-C87D05DDD1D0}" type="CATEGORYNAM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491-4F73-882A-3A714AF8D159}"/>
                </c:ext>
              </c:extLst>
            </c:dLbl>
            <c:dLbl>
              <c:idx val="1"/>
              <c:layout>
                <c:manualLayout>
                  <c:x val="9.1538575229086538E-2"/>
                  <c:y val="-0.111467220230734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4EEE9B-D0EC-460D-8333-BF6975891ABD}" type="CATEGORYNAM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29294968385688"/>
                      <c:h val="5.054359079571509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491-4F73-882A-3A714AF8D159}"/>
                </c:ext>
              </c:extLst>
            </c:dLbl>
            <c:dLbl>
              <c:idx val="2"/>
              <c:layout>
                <c:manualLayout>
                  <c:x val="-7.4090322487617433E-2"/>
                  <c:y val="-0.113458312674413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A293AD-3D17-4CE0-93A6-26F6CE521DC8}" type="CATEGORYNAM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491-4F73-882A-3A714AF8D159}"/>
                </c:ext>
              </c:extLst>
            </c:dLbl>
            <c:dLbl>
              <c:idx val="3"/>
              <c:layout>
                <c:manualLayout>
                  <c:x val="0"/>
                  <c:y val="0.143444101614783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EE6ECA-03BF-4B60-9827-DA76A6D959DC}" type="CATEGORYNAM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1491-4F73-882A-3A714AF8D159}"/>
                </c:ext>
              </c:extLst>
            </c:dLbl>
            <c:dLbl>
              <c:idx val="4"/>
              <c:layout>
                <c:manualLayout>
                  <c:x val="-4.4896469434691409E-2"/>
                  <c:y val="4.54453493209626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C4146F1-C29A-4B63-B60E-2BE8AB237333}" type="CATEGORYNAM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491-4F73-882A-3A714AF8D159}"/>
                </c:ext>
              </c:extLst>
            </c:dLbl>
            <c:dLbl>
              <c:idx val="5"/>
              <c:layout>
                <c:manualLayout>
                  <c:x val="-8.0428986810022737E-2"/>
                  <c:y val="9.36192630361927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63A8C7F-1730-4ADF-B1FA-0B4A867F2678}" type="CATEGORYNAME">
                      <a:rPr lang="en-US" sz="1000" smtClean="0">
                        <a:solidFill>
                          <a:schemeClr val="tx1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39278169902599"/>
                      <c:h val="9.203999946809217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491-4F73-882A-3A714AF8D1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Management</c:v>
                </c:pt>
                <c:pt idx="1">
                  <c:v>Policy</c:v>
                </c:pt>
                <c:pt idx="2">
                  <c:v>Serve on a national committee</c:v>
                </c:pt>
                <c:pt idx="3">
                  <c:v>Enforcement</c:v>
                </c:pt>
                <c:pt idx="4">
                  <c:v>Inspection</c:v>
                </c:pt>
                <c:pt idx="5">
                  <c:v>All other categories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23</c:v>
                </c:pt>
                <c:pt idx="2">
                  <c:v>16</c:v>
                </c:pt>
                <c:pt idx="3">
                  <c:v>11</c:v>
                </c:pt>
                <c:pt idx="4">
                  <c:v>10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91-4F73-882A-3A714AF8D15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important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Anonymity associated with online AP&amp;A auctions and sales</c:v>
                </c:pt>
                <c:pt idx="2">
                  <c:v>Declaration of package contents when shipping AP&amp;A using direct mail service</c:v>
                </c:pt>
                <c:pt idx="3">
                  <c:v>Smuggling AP&amp;A</c:v>
                </c:pt>
                <c:pt idx="4">
                  <c:v>Record-keeping of AP&amp;A bought and sold</c:v>
                </c:pt>
                <c:pt idx="5">
                  <c:v>Unwanted species found with purchased AP&amp;A</c:v>
                </c:pt>
                <c:pt idx="6">
                  <c:v>Pre-screening of AP&amp;A to determine risk invasiveness prior to import</c:v>
                </c:pt>
                <c:pt idx="7">
                  <c:v>A consistently applied approach to import and export AP&amp;A</c:v>
                </c:pt>
                <c:pt idx="8">
                  <c:v>Knowledge about AP&amp;A in trade</c:v>
                </c:pt>
                <c:pt idx="9">
                  <c:v>Ability to find lists of allowable, or restricted, AP&amp;A by state</c:v>
                </c:pt>
                <c:pt idx="10">
                  <c:v>Ease of buying and selling AP&amp;A online</c:v>
                </c:pt>
                <c:pt idx="11">
                  <c:v>Labeling of AP&amp;A for sale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96-4829-B295-2921AE9C84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important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Anonymity associated with online AP&amp;A auctions and sales</c:v>
                </c:pt>
                <c:pt idx="2">
                  <c:v>Declaration of package contents when shipping AP&amp;A using direct mail service</c:v>
                </c:pt>
                <c:pt idx="3">
                  <c:v>Smuggling AP&amp;A</c:v>
                </c:pt>
                <c:pt idx="4">
                  <c:v>Record-keeping of AP&amp;A bought and sold</c:v>
                </c:pt>
                <c:pt idx="5">
                  <c:v>Unwanted species found with purchased AP&amp;A</c:v>
                </c:pt>
                <c:pt idx="6">
                  <c:v>Pre-screening of AP&amp;A to determine risk invasiveness prior to import</c:v>
                </c:pt>
                <c:pt idx="7">
                  <c:v>A consistently applied approach to import and export AP&amp;A</c:v>
                </c:pt>
                <c:pt idx="8">
                  <c:v>Knowledge about AP&amp;A in trade</c:v>
                </c:pt>
                <c:pt idx="9">
                  <c:v>Ability to find lists of allowable, or restricted, AP&amp;A by state</c:v>
                </c:pt>
                <c:pt idx="10">
                  <c:v>Ease of buying and selling AP&amp;A online</c:v>
                </c:pt>
                <c:pt idx="11">
                  <c:v>Labeling of AP&amp;A for sale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1">
                  <c:v>11</c:v>
                </c:pt>
                <c:pt idx="2">
                  <c:v>10</c:v>
                </c:pt>
                <c:pt idx="3">
                  <c:v>6</c:v>
                </c:pt>
                <c:pt idx="4">
                  <c:v>8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96-4829-B295-2921AE9C84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Important or Very Important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Anonymity associated with online AP&amp;A auctions and sales</c:v>
                </c:pt>
                <c:pt idx="2">
                  <c:v>Declaration of package contents when shipping AP&amp;A using direct mail service</c:v>
                </c:pt>
                <c:pt idx="3">
                  <c:v>Smuggling AP&amp;A</c:v>
                </c:pt>
                <c:pt idx="4">
                  <c:v>Record-keeping of AP&amp;A bought and sold</c:v>
                </c:pt>
                <c:pt idx="5">
                  <c:v>Unwanted species found with purchased AP&amp;A</c:v>
                </c:pt>
                <c:pt idx="6">
                  <c:v>Pre-screening of AP&amp;A to determine risk invasiveness prior to import</c:v>
                </c:pt>
                <c:pt idx="7">
                  <c:v>A consistently applied approach to import and export AP&amp;A</c:v>
                </c:pt>
                <c:pt idx="8">
                  <c:v>Knowledge about AP&amp;A in trade</c:v>
                </c:pt>
                <c:pt idx="9">
                  <c:v>Ability to find lists of allowable, or restricted, AP&amp;A by state</c:v>
                </c:pt>
                <c:pt idx="10">
                  <c:v>Ease of buying and selling AP&amp;A online</c:v>
                </c:pt>
                <c:pt idx="11">
                  <c:v>Labeling of AP&amp;A for sale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1">
                  <c:v>41</c:v>
                </c:pt>
                <c:pt idx="2">
                  <c:v>45</c:v>
                </c:pt>
                <c:pt idx="3">
                  <c:v>47</c:v>
                </c:pt>
                <c:pt idx="4">
                  <c:v>48</c:v>
                </c:pt>
                <c:pt idx="5">
                  <c:v>54</c:v>
                </c:pt>
                <c:pt idx="6">
                  <c:v>54</c:v>
                </c:pt>
                <c:pt idx="7">
                  <c:v>54</c:v>
                </c:pt>
                <c:pt idx="8">
                  <c:v>55</c:v>
                </c:pt>
                <c:pt idx="9">
                  <c:v>55</c:v>
                </c:pt>
                <c:pt idx="10">
                  <c:v>55</c:v>
                </c:pt>
                <c:pt idx="1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96-4829-B295-2921AE9C84B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 don't know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Anonymity associated with online AP&amp;A auctions and sales</c:v>
                </c:pt>
                <c:pt idx="2">
                  <c:v>Declaration of package contents when shipping AP&amp;A using direct mail service</c:v>
                </c:pt>
                <c:pt idx="3">
                  <c:v>Smuggling AP&amp;A</c:v>
                </c:pt>
                <c:pt idx="4">
                  <c:v>Record-keeping of AP&amp;A bought and sold</c:v>
                </c:pt>
                <c:pt idx="5">
                  <c:v>Unwanted species found with purchased AP&amp;A</c:v>
                </c:pt>
                <c:pt idx="6">
                  <c:v>Pre-screening of AP&amp;A to determine risk invasiveness prior to import</c:v>
                </c:pt>
                <c:pt idx="7">
                  <c:v>A consistently applied approach to import and export AP&amp;A</c:v>
                </c:pt>
                <c:pt idx="8">
                  <c:v>Knowledge about AP&amp;A in trade</c:v>
                </c:pt>
                <c:pt idx="9">
                  <c:v>Ability to find lists of allowable, or restricted, AP&amp;A by state</c:v>
                </c:pt>
                <c:pt idx="10">
                  <c:v>Ease of buying and selling AP&amp;A online</c:v>
                </c:pt>
                <c:pt idx="11">
                  <c:v>Labeling of AP&amp;A for sale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1">
                  <c:v>4</c:v>
                </c:pt>
                <c:pt idx="2">
                  <c:v>2</c:v>
                </c:pt>
                <c:pt idx="3">
                  <c:v>5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96-4829-B295-2921AE9C84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100"/>
        <c:axId val="1129943296"/>
        <c:axId val="1129942312"/>
      </c:barChart>
      <c:catAx>
        <c:axId val="1129943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9942312"/>
        <c:crosses val="autoZero"/>
        <c:auto val="1"/>
        <c:lblAlgn val="ctr"/>
        <c:lblOffset val="100"/>
        <c:noMultiLvlLbl val="0"/>
      </c:catAx>
      <c:valAx>
        <c:axId val="11299423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2994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important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Record-keeping of AP&amp;A bought and sold</c:v>
                </c:pt>
                <c:pt idx="2">
                  <c:v>Pre-screening of AP&amp;A to determine risk invasiveness prior to import</c:v>
                </c:pt>
                <c:pt idx="3">
                  <c:v>Unwanted species found with purchased AP&amp;A</c:v>
                </c:pt>
                <c:pt idx="4">
                  <c:v>Anonymity associated with online AP&amp;A auctions and sales</c:v>
                </c:pt>
                <c:pt idx="5">
                  <c:v>Declaration of package contents when shipping AP&amp;A using direct mail service</c:v>
                </c:pt>
                <c:pt idx="6">
                  <c:v>Labeling of AP&amp;A for sale</c:v>
                </c:pt>
                <c:pt idx="7">
                  <c:v>Ease of buying and selling AP&amp;A online</c:v>
                </c:pt>
                <c:pt idx="8">
                  <c:v>Smuggling AP&amp;A</c:v>
                </c:pt>
                <c:pt idx="9">
                  <c:v>A consistently applied approach to import and export AP&amp;A</c:v>
                </c:pt>
                <c:pt idx="10">
                  <c:v>Knowledge about AP&amp;A in trade</c:v>
                </c:pt>
                <c:pt idx="11">
                  <c:v>Ability to find lists of allowable, or restricted, AP&amp;A by state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1">
                  <c:v>4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96-4829-B295-2921AE9C84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Somewhat important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Record-keeping of AP&amp;A bought and sold</c:v>
                </c:pt>
                <c:pt idx="2">
                  <c:v>Pre-screening of AP&amp;A to determine risk invasiveness prior to import</c:v>
                </c:pt>
                <c:pt idx="3">
                  <c:v>Unwanted species found with purchased AP&amp;A</c:v>
                </c:pt>
                <c:pt idx="4">
                  <c:v>Anonymity associated with online AP&amp;A auctions and sales</c:v>
                </c:pt>
                <c:pt idx="5">
                  <c:v>Declaration of package contents when shipping AP&amp;A using direct mail service</c:v>
                </c:pt>
                <c:pt idx="6">
                  <c:v>Labeling of AP&amp;A for sale</c:v>
                </c:pt>
                <c:pt idx="7">
                  <c:v>Ease of buying and selling AP&amp;A online</c:v>
                </c:pt>
                <c:pt idx="8">
                  <c:v>Smuggling AP&amp;A</c:v>
                </c:pt>
                <c:pt idx="9">
                  <c:v>A consistently applied approach to import and export AP&amp;A</c:v>
                </c:pt>
                <c:pt idx="10">
                  <c:v>Knowledge about AP&amp;A in trade</c:v>
                </c:pt>
                <c:pt idx="11">
                  <c:v>Ability to find lists of allowable, or restricted, AP&amp;A by state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1">
                  <c:v>3</c:v>
                </c:pt>
                <c:pt idx="2">
                  <c:v>6</c:v>
                </c:pt>
                <c:pt idx="3">
                  <c:v>5</c:v>
                </c:pt>
                <c:pt idx="4">
                  <c:v>3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96-4829-B295-2921AE9C84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Important or Very Important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Record-keeping of AP&amp;A bought and sold</c:v>
                </c:pt>
                <c:pt idx="2">
                  <c:v>Pre-screening of AP&amp;A to determine risk invasiveness prior to import</c:v>
                </c:pt>
                <c:pt idx="3">
                  <c:v>Unwanted species found with purchased AP&amp;A</c:v>
                </c:pt>
                <c:pt idx="4">
                  <c:v>Anonymity associated with online AP&amp;A auctions and sales</c:v>
                </c:pt>
                <c:pt idx="5">
                  <c:v>Declaration of package contents when shipping AP&amp;A using direct mail service</c:v>
                </c:pt>
                <c:pt idx="6">
                  <c:v>Labeling of AP&amp;A for sale</c:v>
                </c:pt>
                <c:pt idx="7">
                  <c:v>Ease of buying and selling AP&amp;A online</c:v>
                </c:pt>
                <c:pt idx="8">
                  <c:v>Smuggling AP&amp;A</c:v>
                </c:pt>
                <c:pt idx="9">
                  <c:v>A consistently applied approach to import and export AP&amp;A</c:v>
                </c:pt>
                <c:pt idx="10">
                  <c:v>Knowledge about AP&amp;A in trade</c:v>
                </c:pt>
                <c:pt idx="11">
                  <c:v>Ability to find lists of allowable, or restricted, AP&amp;A by state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1">
                  <c:v>11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13</c:v>
                </c:pt>
                <c:pt idx="6">
                  <c:v>13</c:v>
                </c:pt>
                <c:pt idx="7">
                  <c:v>14</c:v>
                </c:pt>
                <c:pt idx="8">
                  <c:v>16</c:v>
                </c:pt>
                <c:pt idx="9">
                  <c:v>16</c:v>
                </c:pt>
                <c:pt idx="10">
                  <c:v>16</c:v>
                </c:pt>
                <c:pt idx="1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96-4829-B295-2921AE9C84BF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I don't know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1">
                  <c:v>Record-keeping of AP&amp;A bought and sold</c:v>
                </c:pt>
                <c:pt idx="2">
                  <c:v>Pre-screening of AP&amp;A to determine risk invasiveness prior to import</c:v>
                </c:pt>
                <c:pt idx="3">
                  <c:v>Unwanted species found with purchased AP&amp;A</c:v>
                </c:pt>
                <c:pt idx="4">
                  <c:v>Anonymity associated with online AP&amp;A auctions and sales</c:v>
                </c:pt>
                <c:pt idx="5">
                  <c:v>Declaration of package contents when shipping AP&amp;A using direct mail service</c:v>
                </c:pt>
                <c:pt idx="6">
                  <c:v>Labeling of AP&amp;A for sale</c:v>
                </c:pt>
                <c:pt idx="7">
                  <c:v>Ease of buying and selling AP&amp;A online</c:v>
                </c:pt>
                <c:pt idx="8">
                  <c:v>Smuggling AP&amp;A</c:v>
                </c:pt>
                <c:pt idx="9">
                  <c:v>A consistently applied approach to import and export AP&amp;A</c:v>
                </c:pt>
                <c:pt idx="10">
                  <c:v>Knowledge about AP&amp;A in trade</c:v>
                </c:pt>
                <c:pt idx="11">
                  <c:v>Ability to find lists of allowable, or restricted, AP&amp;A by state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96-4829-B295-2921AE9C84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82"/>
        <c:overlap val="100"/>
        <c:axId val="1129943296"/>
        <c:axId val="1129942312"/>
      </c:barChart>
      <c:catAx>
        <c:axId val="1129943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9942312"/>
        <c:crosses val="autoZero"/>
        <c:auto val="1"/>
        <c:lblAlgn val="ctr"/>
        <c:lblOffset val="100"/>
        <c:noMultiLvlLbl val="0"/>
      </c:catAx>
      <c:valAx>
        <c:axId val="11299423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2994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09" name="Google Shape;3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4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7" name="Google Shape;3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57" name="Google Shape;3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/>
              <a:t>I propose that this is couched slightly differently. I think we outline that these areas all contribute to a commerce landscape that is promoting invasive species spread. All of the items are good examples. Maybe it is “Current Challenges” the information put here should look like the website challenges.</a:t>
            </a:r>
            <a:endParaRPr/>
          </a:p>
        </p:txBody>
      </p:sp>
      <p:sp>
        <p:nvSpPr>
          <p:cNvPr id="178" name="Google Shape;178;p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6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Reducing the sale of restricted aquatic species and lessening their introduction.</a:t>
            </a:r>
            <a:br>
              <a:rPr lang="en-US">
                <a:latin typeface="Libre Franklin"/>
                <a:ea typeface="Libre Franklin"/>
                <a:cs typeface="Libre Franklin"/>
                <a:sym typeface="Libre Franklin"/>
              </a:rPr>
            </a:br>
            <a:endParaRPr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indent="0"/>
            <a:r>
              <a:rPr lang="en-US">
                <a:latin typeface="Libre Franklin"/>
                <a:ea typeface="Libre Franklin"/>
                <a:cs typeface="Libre Franklin"/>
                <a:sym typeface="Libre Franklin"/>
              </a:rPr>
              <a:t>High-quality, critical, core habitats will have fewer restricted aquatic invasive species introduced.</a:t>
            </a:r>
            <a:endParaRPr/>
          </a:p>
        </p:txBody>
      </p:sp>
      <p:sp>
        <p:nvSpPr>
          <p:cNvPr id="204" name="Google Shape;204;p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25" name="Google Shape;2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58" name="Google Shape;2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5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48" name="Google Shape;34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0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72" name="Google Shape;272;p1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47094" rIns="94213" bIns="47094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16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18"/>
          <p:cNvSpPr>
            <a:spLocks noGrp="1"/>
          </p:cNvSpPr>
          <p:nvPr>
            <p:ph type="pic" idx="2"/>
          </p:nvPr>
        </p:nvSpPr>
        <p:spPr>
          <a:xfrm>
            <a:off x="1912130" y="2256871"/>
            <a:ext cx="3337842" cy="3337842"/>
          </a:xfrm>
          <a:prstGeom prst="rect">
            <a:avLst/>
          </a:prstGeom>
          <a:solidFill>
            <a:srgbClr val="4B4A4C"/>
          </a:solidFill>
          <a:ln>
            <a:noFill/>
          </a:ln>
        </p:spPr>
      </p:sp>
      <p:sp>
        <p:nvSpPr>
          <p:cNvPr id="21" name="Google Shape;21;p18"/>
          <p:cNvSpPr>
            <a:spLocks noGrp="1"/>
          </p:cNvSpPr>
          <p:nvPr>
            <p:ph type="pic" idx="3"/>
          </p:nvPr>
        </p:nvSpPr>
        <p:spPr>
          <a:xfrm>
            <a:off x="682754" y="1459618"/>
            <a:ext cx="1944214" cy="1944214"/>
          </a:xfrm>
          <a:prstGeom prst="rect">
            <a:avLst/>
          </a:prstGeom>
          <a:solidFill>
            <a:srgbClr val="AEABAB"/>
          </a:solidFill>
          <a:ln>
            <a:noFill/>
          </a:ln>
        </p:spPr>
      </p:sp>
      <p:sp>
        <p:nvSpPr>
          <p:cNvPr id="22" name="Google Shape;22;p18"/>
          <p:cNvSpPr>
            <a:spLocks noGrp="1"/>
          </p:cNvSpPr>
          <p:nvPr>
            <p:ph type="pic" idx="4"/>
          </p:nvPr>
        </p:nvSpPr>
        <p:spPr>
          <a:xfrm>
            <a:off x="8267962" y="1254362"/>
            <a:ext cx="1235172" cy="1235172"/>
          </a:xfrm>
          <a:prstGeom prst="rect">
            <a:avLst/>
          </a:prstGeom>
          <a:solidFill>
            <a:srgbClr val="AEABAB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24"/>
          <p:cNvSpPr>
            <a:spLocks noGrp="1"/>
          </p:cNvSpPr>
          <p:nvPr>
            <p:ph type="pic" idx="2"/>
          </p:nvPr>
        </p:nvSpPr>
        <p:spPr>
          <a:xfrm>
            <a:off x="7638493" y="2456893"/>
            <a:ext cx="1944213" cy="1944214"/>
          </a:xfrm>
          <a:prstGeom prst="rect">
            <a:avLst/>
          </a:prstGeom>
          <a:solidFill>
            <a:srgbClr val="A9013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19"/>
          <p:cNvSpPr>
            <a:spLocks noGrp="1"/>
          </p:cNvSpPr>
          <p:nvPr>
            <p:ph type="pic" idx="2"/>
          </p:nvPr>
        </p:nvSpPr>
        <p:spPr>
          <a:xfrm>
            <a:off x="7638493" y="2456893"/>
            <a:ext cx="1944213" cy="1944214"/>
          </a:xfrm>
          <a:prstGeom prst="rect">
            <a:avLst/>
          </a:prstGeom>
          <a:solidFill>
            <a:srgbClr val="A90138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22"/>
          <p:cNvSpPr>
            <a:spLocks noGrp="1"/>
          </p:cNvSpPr>
          <p:nvPr>
            <p:ph type="pic" idx="2"/>
          </p:nvPr>
        </p:nvSpPr>
        <p:spPr>
          <a:xfrm>
            <a:off x="4836865" y="1830441"/>
            <a:ext cx="2275063" cy="2275064"/>
          </a:xfrm>
          <a:prstGeom prst="rect">
            <a:avLst/>
          </a:prstGeom>
          <a:solidFill>
            <a:srgbClr val="A90138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>
            <a:spLocks noGrp="1"/>
          </p:cNvSpPr>
          <p:nvPr>
            <p:ph type="pic" idx="2"/>
          </p:nvPr>
        </p:nvSpPr>
        <p:spPr>
          <a:xfrm>
            <a:off x="600266" y="427772"/>
            <a:ext cx="5135683" cy="5135681"/>
          </a:xfrm>
          <a:prstGeom prst="rect">
            <a:avLst/>
          </a:prstGeom>
          <a:solidFill>
            <a:srgbClr val="A2A0A3"/>
          </a:solidFill>
          <a:ln>
            <a:noFill/>
          </a:ln>
        </p:spPr>
      </p:sp>
      <p:sp>
        <p:nvSpPr>
          <p:cNvPr id="37" name="Google Shape;37;p23"/>
          <p:cNvSpPr>
            <a:spLocks noGrp="1"/>
          </p:cNvSpPr>
          <p:nvPr>
            <p:ph type="pic" idx="3"/>
          </p:nvPr>
        </p:nvSpPr>
        <p:spPr>
          <a:xfrm>
            <a:off x="2079088" y="2225573"/>
            <a:ext cx="1906933" cy="1906933"/>
          </a:xfrm>
          <a:prstGeom prst="flowChartAlternateProcess">
            <a:avLst/>
          </a:prstGeom>
          <a:noFill/>
          <a:ln>
            <a:noFill/>
          </a:ln>
        </p:spPr>
      </p:sp>
      <p:sp>
        <p:nvSpPr>
          <p:cNvPr id="38" name="Google Shape;38;p23"/>
          <p:cNvSpPr>
            <a:spLocks noGrp="1"/>
          </p:cNvSpPr>
          <p:nvPr>
            <p:ph type="pic" idx="4"/>
          </p:nvPr>
        </p:nvSpPr>
        <p:spPr>
          <a:xfrm>
            <a:off x="5142533" y="2225573"/>
            <a:ext cx="1906933" cy="1906933"/>
          </a:xfrm>
          <a:prstGeom prst="flowChartAlternateProcess">
            <a:avLst/>
          </a:prstGeom>
          <a:noFill/>
          <a:ln>
            <a:noFill/>
          </a:ln>
        </p:spPr>
      </p:sp>
      <p:sp>
        <p:nvSpPr>
          <p:cNvPr id="39" name="Google Shape;39;p23"/>
          <p:cNvSpPr>
            <a:spLocks noGrp="1"/>
          </p:cNvSpPr>
          <p:nvPr>
            <p:ph type="pic" idx="5"/>
          </p:nvPr>
        </p:nvSpPr>
        <p:spPr>
          <a:xfrm>
            <a:off x="8205978" y="2225573"/>
            <a:ext cx="1906933" cy="1906933"/>
          </a:xfrm>
          <a:prstGeom prst="flowChartAlternateProcess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D9D9E"/>
              </a:buClr>
              <a:buSzPts val="2400"/>
              <a:buNone/>
              <a:defRPr sz="2400">
                <a:solidFill>
                  <a:srgbClr val="9D9D9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2000"/>
              <a:buNone/>
              <a:defRPr sz="2000">
                <a:solidFill>
                  <a:srgbClr val="9D9D9E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1800"/>
              <a:buNone/>
              <a:defRPr sz="1800">
                <a:solidFill>
                  <a:srgbClr val="9D9D9E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1600"/>
              <a:buNone/>
              <a:defRPr sz="1600">
                <a:solidFill>
                  <a:srgbClr val="9D9D9E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1600"/>
              <a:buNone/>
              <a:defRPr sz="1600">
                <a:solidFill>
                  <a:srgbClr val="9D9D9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1600"/>
              <a:buNone/>
              <a:defRPr sz="1600">
                <a:solidFill>
                  <a:srgbClr val="9D9D9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1600"/>
              <a:buNone/>
              <a:defRPr sz="1600">
                <a:solidFill>
                  <a:srgbClr val="9D9D9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1600"/>
              <a:buNone/>
              <a:defRPr sz="1600">
                <a:solidFill>
                  <a:srgbClr val="9D9D9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D9D9E"/>
              </a:buClr>
              <a:buSzPts val="1600"/>
              <a:buNone/>
              <a:defRPr sz="1600">
                <a:solidFill>
                  <a:srgbClr val="9D9D9E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D9D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aisincommerce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m.jotform.com/222904672784161" TargetMode="External"/><Relationship Id="rId4" Type="http://schemas.openxmlformats.org/officeDocument/2006/relationships/hyperlink" Target="https://form.jotform.com/22282893914205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" descr="A picture containing food, vegetable, green, pe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6750" r="16750"/>
          <a:stretch/>
        </p:blipFill>
        <p:spPr>
          <a:xfrm>
            <a:off x="7551446" y="3385242"/>
            <a:ext cx="1978623" cy="1978623"/>
          </a:xfrm>
          <a:custGeom>
            <a:avLst/>
            <a:gdLst/>
            <a:ahLst/>
            <a:cxnLst/>
            <a:rect l="l" t="t" r="r" b="b"/>
            <a:pathLst>
              <a:path w="1944213" h="1944214" extrusionOk="0">
                <a:moveTo>
                  <a:pt x="959316" y="23"/>
                </a:moveTo>
                <a:cubicBezTo>
                  <a:pt x="1024299" y="-832"/>
                  <a:pt x="1089609" y="23103"/>
                  <a:pt x="1139842" y="72031"/>
                </a:cubicBezTo>
                <a:lnTo>
                  <a:pt x="1867458" y="780749"/>
                </a:lnTo>
                <a:cubicBezTo>
                  <a:pt x="1967924" y="878605"/>
                  <a:pt x="1970039" y="1039378"/>
                  <a:pt x="1872183" y="1139843"/>
                </a:cubicBezTo>
                <a:lnTo>
                  <a:pt x="1163465" y="1867459"/>
                </a:lnTo>
                <a:cubicBezTo>
                  <a:pt x="1065609" y="1967925"/>
                  <a:pt x="904837" y="1970040"/>
                  <a:pt x="804371" y="1872184"/>
                </a:cubicBezTo>
                <a:lnTo>
                  <a:pt x="76755" y="1163466"/>
                </a:lnTo>
                <a:cubicBezTo>
                  <a:pt x="-23710" y="1065610"/>
                  <a:pt x="-25826" y="904838"/>
                  <a:pt x="72031" y="804372"/>
                </a:cubicBezTo>
                <a:lnTo>
                  <a:pt x="780748" y="76756"/>
                </a:lnTo>
                <a:cubicBezTo>
                  <a:pt x="829676" y="26523"/>
                  <a:pt x="894333" y="878"/>
                  <a:pt x="959316" y="23"/>
                </a:cubicBezTo>
                <a:close/>
              </a:path>
            </a:pathLst>
          </a:custGeom>
          <a:solidFill>
            <a:srgbClr val="A90138"/>
          </a:solidFill>
          <a:ln>
            <a:noFill/>
          </a:ln>
        </p:spPr>
      </p:pic>
      <p:sp>
        <p:nvSpPr>
          <p:cNvPr id="119" name="Google Shape;119;p1"/>
          <p:cNvSpPr/>
          <p:nvPr/>
        </p:nvSpPr>
        <p:spPr>
          <a:xfrm rot="8054771" flipH="1">
            <a:off x="3019017" y="-1824856"/>
            <a:ext cx="3458565" cy="3544936"/>
          </a:xfrm>
          <a:custGeom>
            <a:avLst/>
            <a:gdLst/>
            <a:ahLst/>
            <a:cxnLst/>
            <a:rect l="l" t="t" r="r" b="b"/>
            <a:pathLst>
              <a:path w="3458565" h="3544936" extrusionOk="0">
                <a:moveTo>
                  <a:pt x="5701" y="3544936"/>
                </a:moveTo>
                <a:lnTo>
                  <a:pt x="3458565" y="0"/>
                </a:lnTo>
                <a:lnTo>
                  <a:pt x="697692" y="0"/>
                </a:lnTo>
                <a:cubicBezTo>
                  <a:pt x="312367" y="0"/>
                  <a:pt x="0" y="312367"/>
                  <a:pt x="0" y="697692"/>
                </a:cubicBezTo>
                <a:lnTo>
                  <a:pt x="0" y="3488379"/>
                </a:ln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/>
          <p:nvPr/>
        </p:nvSpPr>
        <p:spPr>
          <a:xfrm rot="8051413" flipH="1">
            <a:off x="7999021" y="4162025"/>
            <a:ext cx="4139929" cy="3931695"/>
          </a:xfrm>
          <a:custGeom>
            <a:avLst/>
            <a:gdLst/>
            <a:ahLst/>
            <a:cxnLst/>
            <a:rect l="l" t="t" r="r" b="b"/>
            <a:pathLst>
              <a:path w="4137215" h="3929117" extrusionOk="0">
                <a:moveTo>
                  <a:pt x="3932866" y="3724768"/>
                </a:moveTo>
                <a:cubicBezTo>
                  <a:pt x="4059123" y="3598510"/>
                  <a:pt x="4137215" y="3424087"/>
                  <a:pt x="4137215" y="3231425"/>
                </a:cubicBezTo>
                <a:lnTo>
                  <a:pt x="4137215" y="724619"/>
                </a:lnTo>
                <a:lnTo>
                  <a:pt x="3393273" y="0"/>
                </a:lnTo>
                <a:lnTo>
                  <a:pt x="0" y="3483756"/>
                </a:lnTo>
                <a:lnTo>
                  <a:pt x="5972" y="3502998"/>
                </a:lnTo>
                <a:cubicBezTo>
                  <a:pt x="111888" y="3753410"/>
                  <a:pt x="359842" y="3929117"/>
                  <a:pt x="648836" y="3929117"/>
                </a:cubicBezTo>
                <a:lnTo>
                  <a:pt x="3439523" y="3929117"/>
                </a:lnTo>
                <a:cubicBezTo>
                  <a:pt x="3632186" y="3929117"/>
                  <a:pt x="3806609" y="3851025"/>
                  <a:pt x="3932866" y="3724768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"/>
          <p:cNvSpPr/>
          <p:nvPr/>
        </p:nvSpPr>
        <p:spPr>
          <a:xfrm rot="8054771" flipH="1">
            <a:off x="178485" y="3370210"/>
            <a:ext cx="4731461" cy="5519127"/>
          </a:xfrm>
          <a:custGeom>
            <a:avLst/>
            <a:gdLst/>
            <a:ahLst/>
            <a:cxnLst/>
            <a:rect l="l" t="t" r="r" b="b"/>
            <a:pathLst>
              <a:path w="4731461" h="5519127" extrusionOk="0">
                <a:moveTo>
                  <a:pt x="4461340" y="5249006"/>
                </a:moveTo>
                <a:cubicBezTo>
                  <a:pt x="4628234" y="5082111"/>
                  <a:pt x="4731461" y="4851548"/>
                  <a:pt x="4731461" y="4596876"/>
                </a:cubicBezTo>
                <a:lnTo>
                  <a:pt x="4731461" y="907985"/>
                </a:lnTo>
                <a:cubicBezTo>
                  <a:pt x="4731461" y="462308"/>
                  <a:pt x="4415330" y="90467"/>
                  <a:pt x="3995075" y="4471"/>
                </a:cubicBezTo>
                <a:lnTo>
                  <a:pt x="3950729" y="0"/>
                </a:lnTo>
                <a:lnTo>
                  <a:pt x="0" y="4056079"/>
                </a:lnTo>
                <a:lnTo>
                  <a:pt x="1502061" y="5519127"/>
                </a:lnTo>
                <a:lnTo>
                  <a:pt x="3809210" y="5519127"/>
                </a:lnTo>
                <a:cubicBezTo>
                  <a:pt x="4063882" y="5519127"/>
                  <a:pt x="4294445" y="5415900"/>
                  <a:pt x="4461340" y="5249006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"/>
          <p:cNvSpPr/>
          <p:nvPr/>
        </p:nvSpPr>
        <p:spPr>
          <a:xfrm rot="8054771" flipH="1">
            <a:off x="-1859892" y="44132"/>
            <a:ext cx="7166742" cy="7067809"/>
          </a:xfrm>
          <a:custGeom>
            <a:avLst/>
            <a:gdLst/>
            <a:ahLst/>
            <a:cxnLst/>
            <a:rect l="l" t="t" r="r" b="b"/>
            <a:pathLst>
              <a:path w="7166742" h="7067809" extrusionOk="0">
                <a:moveTo>
                  <a:pt x="5196152" y="7067809"/>
                </a:moveTo>
                <a:lnTo>
                  <a:pt x="7166742" y="5044672"/>
                </a:lnTo>
                <a:lnTo>
                  <a:pt x="7166742" y="1177992"/>
                </a:lnTo>
                <a:cubicBezTo>
                  <a:pt x="7166742" y="527405"/>
                  <a:pt x="6639337" y="0"/>
                  <a:pt x="5988750" y="0"/>
                </a:cubicBezTo>
                <a:lnTo>
                  <a:pt x="2385905" y="0"/>
                </a:lnTo>
                <a:lnTo>
                  <a:pt x="0" y="2449526"/>
                </a:lnTo>
                <a:lnTo>
                  <a:pt x="4741431" y="7067809"/>
                </a:lnTo>
                <a:close/>
              </a:path>
            </a:pathLst>
          </a:custGeom>
          <a:solidFill>
            <a:srgbClr val="DBD9D6"/>
          </a:solidFill>
          <a:ln>
            <a:noFill/>
          </a:ln>
          <a:effectLst>
            <a:outerShdw blurRad="381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"/>
          <p:cNvSpPr/>
          <p:nvPr/>
        </p:nvSpPr>
        <p:spPr>
          <a:xfrm rot="8054771" flipH="1">
            <a:off x="1795815" y="3368308"/>
            <a:ext cx="2428266" cy="242826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"/>
          <p:cNvSpPr/>
          <p:nvPr/>
        </p:nvSpPr>
        <p:spPr>
          <a:xfrm rot="8054771" flipH="1">
            <a:off x="10492118" y="5272692"/>
            <a:ext cx="1076069" cy="1076069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1"/>
          <p:cNvGrpSpPr/>
          <p:nvPr/>
        </p:nvGrpSpPr>
        <p:grpSpPr>
          <a:xfrm>
            <a:off x="-1657098" y="287597"/>
            <a:ext cx="6650691" cy="6650691"/>
            <a:chOff x="-1657098" y="287597"/>
            <a:chExt cx="6650691" cy="6650691"/>
          </a:xfrm>
        </p:grpSpPr>
        <p:sp>
          <p:nvSpPr>
            <p:cNvPr id="126" name="Google Shape;126;p1"/>
            <p:cNvSpPr/>
            <p:nvPr/>
          </p:nvSpPr>
          <p:spPr>
            <a:xfrm rot="-2745229">
              <a:off x="-464503" y="1464468"/>
              <a:ext cx="4296952" cy="429695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 rot="-2745229">
              <a:off x="-683330" y="1261365"/>
              <a:ext cx="4703156" cy="4703156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"/>
          <p:cNvSpPr/>
          <p:nvPr/>
        </p:nvSpPr>
        <p:spPr>
          <a:xfrm rot="8054771" flipH="1">
            <a:off x="9482455" y="4346841"/>
            <a:ext cx="1178602" cy="117860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3403965" y="396046"/>
            <a:ext cx="953595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Aquatic Invasive Species </a:t>
            </a:r>
            <a:br>
              <a:rPr lang="en-US" sz="48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</a:br>
            <a:r>
              <a:rPr lang="en-US" sz="48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in Commerce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"/>
          <p:cNvSpPr/>
          <p:nvPr/>
        </p:nvSpPr>
        <p:spPr>
          <a:xfrm>
            <a:off x="6096000" y="1937925"/>
            <a:ext cx="500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Developing Solutions to Mitigate Risks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"/>
          <p:cNvSpPr/>
          <p:nvPr/>
        </p:nvSpPr>
        <p:spPr>
          <a:xfrm rot="8054771" flipH="1">
            <a:off x="3435830" y="1205169"/>
            <a:ext cx="988117" cy="98811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"/>
          <p:cNvSpPr/>
          <p:nvPr/>
        </p:nvSpPr>
        <p:spPr>
          <a:xfrm rot="-2745229">
            <a:off x="-771916" y="-772342"/>
            <a:ext cx="2819281" cy="270915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" name="Google Shape;133;p1"/>
          <p:cNvGrpSpPr/>
          <p:nvPr/>
        </p:nvGrpSpPr>
        <p:grpSpPr>
          <a:xfrm>
            <a:off x="8113516" y="4623736"/>
            <a:ext cx="2036655" cy="2036721"/>
            <a:chOff x="8113516" y="4623736"/>
            <a:chExt cx="2036655" cy="2036721"/>
          </a:xfrm>
        </p:grpSpPr>
        <p:sp>
          <p:nvSpPr>
            <p:cNvPr id="134" name="Google Shape;134;p1"/>
            <p:cNvSpPr/>
            <p:nvPr/>
          </p:nvSpPr>
          <p:spPr>
            <a:xfrm rot="8054771" flipH="1">
              <a:off x="8702215" y="5212467"/>
              <a:ext cx="859259" cy="859259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 rot="-2745229">
              <a:off x="8410818" y="4922841"/>
              <a:ext cx="1442051" cy="1438510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6" name="Google Shape;136;p1"/>
          <p:cNvPicPr preferRelativeResize="0"/>
          <p:nvPr/>
        </p:nvPicPr>
        <p:blipFill rotWithShape="1">
          <a:blip r:embed="rId4">
            <a:alphaModFix/>
          </a:blip>
          <a:srcRect l="16184" r="16184"/>
          <a:stretch/>
        </p:blipFill>
        <p:spPr>
          <a:xfrm>
            <a:off x="-540860" y="1403843"/>
            <a:ext cx="4418224" cy="4418226"/>
          </a:xfrm>
          <a:custGeom>
            <a:avLst/>
            <a:gdLst/>
            <a:ahLst/>
            <a:cxnLst/>
            <a:rect l="l" t="t" r="r" b="b"/>
            <a:pathLst>
              <a:path w="1944213" h="1944214" extrusionOk="0">
                <a:moveTo>
                  <a:pt x="959316" y="23"/>
                </a:moveTo>
                <a:cubicBezTo>
                  <a:pt x="1024299" y="-832"/>
                  <a:pt x="1089609" y="23103"/>
                  <a:pt x="1139842" y="72031"/>
                </a:cubicBezTo>
                <a:lnTo>
                  <a:pt x="1867458" y="780749"/>
                </a:lnTo>
                <a:cubicBezTo>
                  <a:pt x="1967924" y="878605"/>
                  <a:pt x="1970039" y="1039378"/>
                  <a:pt x="1872183" y="1139843"/>
                </a:cubicBezTo>
                <a:lnTo>
                  <a:pt x="1163465" y="1867459"/>
                </a:lnTo>
                <a:cubicBezTo>
                  <a:pt x="1065609" y="1967925"/>
                  <a:pt x="904837" y="1970040"/>
                  <a:pt x="804371" y="1872184"/>
                </a:cubicBezTo>
                <a:lnTo>
                  <a:pt x="76755" y="1163466"/>
                </a:lnTo>
                <a:cubicBezTo>
                  <a:pt x="-23710" y="1065610"/>
                  <a:pt x="-25826" y="904838"/>
                  <a:pt x="72031" y="804372"/>
                </a:cubicBezTo>
                <a:lnTo>
                  <a:pt x="780748" y="76756"/>
                </a:lnTo>
                <a:cubicBezTo>
                  <a:pt x="829676" y="26523"/>
                  <a:pt x="894333" y="878"/>
                  <a:pt x="959316" y="23"/>
                </a:cubicBezTo>
                <a:close/>
              </a:path>
            </a:pathLst>
          </a:custGeom>
          <a:solidFill>
            <a:srgbClr val="A90138"/>
          </a:solidFill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 rot="8054771" flipH="1">
            <a:off x="-479027" y="-348180"/>
            <a:ext cx="2411970" cy="2047322"/>
          </a:xfrm>
          <a:custGeom>
            <a:avLst/>
            <a:gdLst/>
            <a:ahLst/>
            <a:cxnLst/>
            <a:rect l="l" t="t" r="r" b="b"/>
            <a:pathLst>
              <a:path w="2411970" h="2047322" extrusionOk="0">
                <a:moveTo>
                  <a:pt x="2411970" y="768286"/>
                </a:moveTo>
                <a:lnTo>
                  <a:pt x="2411970" y="402003"/>
                </a:lnTo>
                <a:cubicBezTo>
                  <a:pt x="2411970" y="179983"/>
                  <a:pt x="2231987" y="0"/>
                  <a:pt x="2009967" y="0"/>
                </a:cubicBezTo>
                <a:lnTo>
                  <a:pt x="402003" y="0"/>
                </a:lnTo>
                <a:cubicBezTo>
                  <a:pt x="179983" y="0"/>
                  <a:pt x="0" y="179983"/>
                  <a:pt x="0" y="402003"/>
                </a:cubicBezTo>
                <a:lnTo>
                  <a:pt x="0" y="911456"/>
                </a:lnTo>
                <a:lnTo>
                  <a:pt x="1166154" y="2047322"/>
                </a:lnTo>
                <a:close/>
              </a:path>
            </a:pathLst>
          </a:custGeom>
          <a:solidFill>
            <a:srgbClr val="E7E6E2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A2A0A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"/>
          <p:cNvSpPr/>
          <p:nvPr/>
        </p:nvSpPr>
        <p:spPr>
          <a:xfrm rot="-2745229">
            <a:off x="3559356" y="2112596"/>
            <a:ext cx="3047841" cy="3040357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"/>
          <p:cNvSpPr/>
          <p:nvPr/>
        </p:nvSpPr>
        <p:spPr>
          <a:xfrm rot="-2745115">
            <a:off x="3705705" y="2266915"/>
            <a:ext cx="2731859" cy="273185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1"/>
          <p:cNvPicPr preferRelativeResize="0"/>
          <p:nvPr/>
        </p:nvPicPr>
        <p:blipFill rotWithShape="1">
          <a:blip r:embed="rId5">
            <a:alphaModFix/>
          </a:blip>
          <a:srcRect t="9854" b="9853"/>
          <a:stretch/>
        </p:blipFill>
        <p:spPr>
          <a:xfrm rot="-2699980">
            <a:off x="3986842" y="2532890"/>
            <a:ext cx="2192868" cy="219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"/>
          <p:cNvSpPr/>
          <p:nvPr/>
        </p:nvSpPr>
        <p:spPr>
          <a:xfrm>
            <a:off x="60300" y="6488657"/>
            <a:ext cx="121317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Leah Elwell, Conservation Collaborations, LLC </a:t>
            </a:r>
            <a:r>
              <a:rPr lang="en-US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US" sz="13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Stephanie Otts, National Sea Grant Law Center </a:t>
            </a:r>
            <a:r>
              <a:rPr lang="en-US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lang="en-US" sz="13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Lisa DeBruyckere, Creative Resource Strategies, LLC</a:t>
            </a:r>
            <a:endParaRPr sz="1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9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9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9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69DE6-4562-B1E3-64F8-9A135694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26" y="67284"/>
            <a:ext cx="10515600" cy="684258"/>
          </a:xfrm>
        </p:spPr>
        <p:txBody>
          <a:bodyPr>
            <a:normAutofit/>
          </a:bodyPr>
          <a:lstStyle/>
          <a:p>
            <a:r>
              <a:rPr lang="en-US" sz="3200" dirty="0"/>
              <a:t>Ranking relative to contribution to spread of AIS in Commerce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B409430-7D22-5777-0A29-3C6E8021D4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084636"/>
              </p:ext>
            </p:extLst>
          </p:nvPr>
        </p:nvGraphicFramePr>
        <p:xfrm>
          <a:off x="348343" y="719666"/>
          <a:ext cx="11699966" cy="5934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838252-F558-F5D7-CCDE-C1263E8CF6C5}"/>
              </a:ext>
            </a:extLst>
          </p:cNvPr>
          <p:cNvCxnSpPr/>
          <p:nvPr/>
        </p:nvCxnSpPr>
        <p:spPr>
          <a:xfrm>
            <a:off x="348343" y="3902091"/>
            <a:ext cx="1172173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001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9A188-1D61-10DC-D016-9FBD3DEC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en-US" dirty="0"/>
              <a:t>Willingness of Agency Staff to Serve on Focus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92F93-DAEA-1E8B-17A2-7A82BEAB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6943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Information and Education – 24 individuals</a:t>
            </a:r>
          </a:p>
          <a:p>
            <a:r>
              <a:rPr lang="en-US" dirty="0"/>
              <a:t>Species Lists – 22 individuals</a:t>
            </a:r>
          </a:p>
          <a:p>
            <a:r>
              <a:rPr lang="en-US" dirty="0"/>
              <a:t>Labeling and Packaging – 9 individuals</a:t>
            </a:r>
          </a:p>
          <a:p>
            <a:r>
              <a:rPr lang="en-US" dirty="0"/>
              <a:t>Monitoring – 13 individuals</a:t>
            </a:r>
          </a:p>
          <a:p>
            <a:r>
              <a:rPr lang="en-US" dirty="0"/>
              <a:t>Collaboration – 22 individuals</a:t>
            </a:r>
          </a:p>
          <a:p>
            <a:r>
              <a:rPr lang="en-US" dirty="0"/>
              <a:t>Voluntary Industry Standards – 7 individuals</a:t>
            </a:r>
          </a:p>
          <a:p>
            <a:r>
              <a:rPr lang="en-US" dirty="0"/>
              <a:t>Record keeping – 9 individuals</a:t>
            </a:r>
          </a:p>
          <a:p>
            <a:r>
              <a:rPr lang="en-US" dirty="0"/>
              <a:t>E-commerce – 18 individuals</a:t>
            </a:r>
          </a:p>
          <a:p>
            <a:r>
              <a:rPr lang="en-US" dirty="0"/>
              <a:t>Regulations – 21 individuals</a:t>
            </a:r>
          </a:p>
          <a:p>
            <a:r>
              <a:rPr lang="en-US" dirty="0"/>
              <a:t>Enforcement – 9 individuals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5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EE03F-CD1E-83E1-997D-76F0046FA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Buyer/Seller Survey Results to Date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00B6F-28E1-80AD-3FFF-29500AECA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167" y="2670048"/>
            <a:ext cx="4406471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 submissions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supplement/compare/contrast survey results with other recent hobbyist/seller aquatic plant and animal surveys</a:t>
            </a:r>
          </a:p>
          <a:p>
            <a:pPr marL="228600" indent="0">
              <a:buNone/>
            </a:pPr>
            <a:endParaRPr lang="en-US" sz="2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20476A1-FC70-91F0-695F-90B576B7F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6" r="12354" b="18956"/>
          <a:stretch/>
        </p:blipFill>
        <p:spPr>
          <a:xfrm>
            <a:off x="4604633" y="1642437"/>
            <a:ext cx="7391424" cy="45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36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69DE6-4562-B1E3-64F8-9A135694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526" y="67284"/>
            <a:ext cx="10515600" cy="684258"/>
          </a:xfrm>
        </p:spPr>
        <p:txBody>
          <a:bodyPr>
            <a:normAutofit/>
          </a:bodyPr>
          <a:lstStyle/>
          <a:p>
            <a:r>
              <a:rPr lang="en-US" sz="3200" dirty="0"/>
              <a:t>Ranking relative to contribution to spread of AIS in Commerce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B409430-7D22-5777-0A29-3C6E8021D4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716735"/>
              </p:ext>
            </p:extLst>
          </p:nvPr>
        </p:nvGraphicFramePr>
        <p:xfrm>
          <a:off x="348343" y="719666"/>
          <a:ext cx="11699966" cy="5934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211F96-6F4F-2167-D6DA-13BCE0338178}"/>
              </a:ext>
            </a:extLst>
          </p:cNvPr>
          <p:cNvCxnSpPr/>
          <p:nvPr/>
        </p:nvCxnSpPr>
        <p:spPr>
          <a:xfrm>
            <a:off x="293365" y="3060330"/>
            <a:ext cx="1172173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09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9A188-1D61-10DC-D016-9FBD3DEC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Willingness to Serve on Focus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92F93-DAEA-1E8B-17A2-7A82BEAB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6943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Information and Education – 12 individuals</a:t>
            </a:r>
          </a:p>
          <a:p>
            <a:r>
              <a:rPr lang="en-US" dirty="0"/>
              <a:t>Species Lists – 12 individuals</a:t>
            </a:r>
          </a:p>
          <a:p>
            <a:r>
              <a:rPr lang="en-US" dirty="0"/>
              <a:t>Labeling and Packaging – 8 individuals</a:t>
            </a:r>
          </a:p>
          <a:p>
            <a:r>
              <a:rPr lang="en-US" dirty="0"/>
              <a:t>Monitoring –9 individuals</a:t>
            </a:r>
          </a:p>
          <a:p>
            <a:r>
              <a:rPr lang="en-US" dirty="0"/>
              <a:t>Collaboration – 9 individuals</a:t>
            </a:r>
          </a:p>
          <a:p>
            <a:r>
              <a:rPr lang="en-US" dirty="0"/>
              <a:t>Voluntary Industry Standards – 12 individuals</a:t>
            </a:r>
          </a:p>
          <a:p>
            <a:r>
              <a:rPr lang="en-US" dirty="0"/>
              <a:t>Record keeping – 6 individuals</a:t>
            </a:r>
          </a:p>
          <a:p>
            <a:r>
              <a:rPr lang="en-US" dirty="0"/>
              <a:t>E-commerce – 10 individuals</a:t>
            </a:r>
          </a:p>
          <a:p>
            <a:r>
              <a:rPr lang="en-US" dirty="0"/>
              <a:t>Regulations – 11 individuals</a:t>
            </a:r>
          </a:p>
          <a:p>
            <a:r>
              <a:rPr lang="en-US" dirty="0"/>
              <a:t>Enforcement – 10 individuals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64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8B2DF1-71CA-A9AD-0799-73F973AA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52" y="172844"/>
            <a:ext cx="10515600" cy="566367"/>
          </a:xfrm>
        </p:spPr>
        <p:txBody>
          <a:bodyPr>
            <a:normAutofit fontScale="90000"/>
          </a:bodyPr>
          <a:lstStyle/>
          <a:p>
            <a:r>
              <a:rPr lang="en-US" dirty="0"/>
              <a:t>Survey Comment Examples</a:t>
            </a:r>
          </a:p>
        </p:txBody>
      </p:sp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E397633-49B5-FA3D-91EB-26A02D60B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777"/>
            <a:ext cx="12192000" cy="304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7282BD-7B6E-95FC-933F-2698717D49E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490776" y="1679545"/>
            <a:ext cx="8710634" cy="174945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“The largest problem is lack of education.”</a:t>
            </a:r>
          </a:p>
          <a:p>
            <a:r>
              <a:rPr lang="en-US" dirty="0"/>
              <a:t>“ . . . The difficulty in finding lists of prohibited animals and plants is one thing that needs fixing. All of this information needs to be clear and easy to find.”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2AA07B-4EB1-B163-FB96-5403B73B8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5286" y="1067245"/>
            <a:ext cx="3339107" cy="586544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Buyers/Sellers</a:t>
            </a:r>
            <a:r>
              <a:rPr lang="en-US" dirty="0"/>
              <a:t>	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BD58C27D-C869-E1B2-A3A3-7FD4BEFF3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1777"/>
            <a:ext cx="12192000" cy="29262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28594E1-F1B2-D7DF-223F-F97CA21B942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5009324" y="3941053"/>
            <a:ext cx="1811030" cy="56743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Agency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C17C9D-C8C9-80A3-D988-39FFC082E66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2569853" y="4517760"/>
            <a:ext cx="9450109" cy="2221066"/>
          </a:xfrm>
        </p:spPr>
        <p:txBody>
          <a:bodyPr>
            <a:normAutofit/>
          </a:bodyPr>
          <a:lstStyle/>
          <a:p>
            <a:r>
              <a:rPr lang="en-US" sz="1600" dirty="0"/>
              <a:t>“Patchwork of regulations across Great Lakes/United States . . .contributes significantly to the introduction and spread of AIS.”</a:t>
            </a:r>
          </a:p>
          <a:p>
            <a:r>
              <a:rPr lang="en-US" sz="1600" dirty="0"/>
              <a:t>“Businesses and hobbyists need clearer information about:</a:t>
            </a:r>
          </a:p>
          <a:p>
            <a:pPr lvl="1"/>
            <a:r>
              <a:rPr lang="en-US" sz="1600" dirty="0"/>
              <a:t>What species are illegal to sell and possess . . . </a:t>
            </a:r>
          </a:p>
          <a:p>
            <a:pPr lvl="1"/>
            <a:r>
              <a:rPr lang="en-US" sz="1600" dirty="0"/>
              <a:t>Best practices for disposal, euthanasia, re-homing and other alternatives to release, as well as dealing with hitchhikers.</a:t>
            </a:r>
          </a:p>
          <a:p>
            <a:pPr lvl="1"/>
            <a:r>
              <a:rPr lang="en-US" sz="1600" dirty="0"/>
              <a:t>Options for low-risk and native alternatives to invasive species.”</a:t>
            </a:r>
          </a:p>
        </p:txBody>
      </p:sp>
    </p:spTree>
    <p:extLst>
      <p:ext uri="{BB962C8B-B14F-4D97-AF65-F5344CB8AC3E}">
        <p14:creationId xmlns:p14="http://schemas.microsoft.com/office/powerpoint/2010/main" val="2817743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0"/>
          <p:cNvSpPr/>
          <p:nvPr/>
        </p:nvSpPr>
        <p:spPr>
          <a:xfrm rot="8054771" flipH="1">
            <a:off x="3019017" y="-1824856"/>
            <a:ext cx="3458565" cy="3544936"/>
          </a:xfrm>
          <a:custGeom>
            <a:avLst/>
            <a:gdLst/>
            <a:ahLst/>
            <a:cxnLst/>
            <a:rect l="l" t="t" r="r" b="b"/>
            <a:pathLst>
              <a:path w="3458565" h="3544936" extrusionOk="0">
                <a:moveTo>
                  <a:pt x="5701" y="3544936"/>
                </a:moveTo>
                <a:lnTo>
                  <a:pt x="3458565" y="0"/>
                </a:lnTo>
                <a:lnTo>
                  <a:pt x="697692" y="0"/>
                </a:lnTo>
                <a:cubicBezTo>
                  <a:pt x="312367" y="0"/>
                  <a:pt x="0" y="312367"/>
                  <a:pt x="0" y="697692"/>
                </a:cubicBezTo>
                <a:lnTo>
                  <a:pt x="0" y="3488379"/>
                </a:ln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0"/>
          <p:cNvSpPr/>
          <p:nvPr/>
        </p:nvSpPr>
        <p:spPr>
          <a:xfrm rot="8054771" flipH="1">
            <a:off x="7821361" y="4509707"/>
            <a:ext cx="4137215" cy="3929117"/>
          </a:xfrm>
          <a:custGeom>
            <a:avLst/>
            <a:gdLst/>
            <a:ahLst/>
            <a:cxnLst/>
            <a:rect l="l" t="t" r="r" b="b"/>
            <a:pathLst>
              <a:path w="4137215" h="3929117" extrusionOk="0">
                <a:moveTo>
                  <a:pt x="3932866" y="3724768"/>
                </a:moveTo>
                <a:cubicBezTo>
                  <a:pt x="4059123" y="3598510"/>
                  <a:pt x="4137215" y="3424087"/>
                  <a:pt x="4137215" y="3231425"/>
                </a:cubicBezTo>
                <a:lnTo>
                  <a:pt x="4137215" y="724619"/>
                </a:lnTo>
                <a:lnTo>
                  <a:pt x="3393273" y="0"/>
                </a:lnTo>
                <a:lnTo>
                  <a:pt x="0" y="3483756"/>
                </a:lnTo>
                <a:lnTo>
                  <a:pt x="5972" y="3502998"/>
                </a:lnTo>
                <a:cubicBezTo>
                  <a:pt x="111888" y="3753410"/>
                  <a:pt x="359842" y="3929117"/>
                  <a:pt x="648836" y="3929117"/>
                </a:cubicBezTo>
                <a:lnTo>
                  <a:pt x="3439523" y="3929117"/>
                </a:lnTo>
                <a:cubicBezTo>
                  <a:pt x="3632186" y="3929117"/>
                  <a:pt x="3806609" y="3851025"/>
                  <a:pt x="3932866" y="3724768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0"/>
          <p:cNvSpPr/>
          <p:nvPr/>
        </p:nvSpPr>
        <p:spPr>
          <a:xfrm>
            <a:off x="457347" y="210649"/>
            <a:ext cx="500661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B. Address Regulatory Gaps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0"/>
          <p:cNvSpPr/>
          <p:nvPr/>
        </p:nvSpPr>
        <p:spPr>
          <a:xfrm rot="8054771" flipH="1">
            <a:off x="10096461" y="720811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0"/>
          <p:cNvSpPr/>
          <p:nvPr/>
        </p:nvSpPr>
        <p:spPr>
          <a:xfrm rot="8054771" flipH="1">
            <a:off x="10741800" y="1250580"/>
            <a:ext cx="529461" cy="5294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0"/>
          <p:cNvSpPr/>
          <p:nvPr/>
        </p:nvSpPr>
        <p:spPr>
          <a:xfrm rot="8054771" flipH="1">
            <a:off x="11029180" y="562289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0"/>
          <p:cNvSpPr/>
          <p:nvPr/>
        </p:nvSpPr>
        <p:spPr>
          <a:xfrm rot="-2745229" flipH="1">
            <a:off x="6679080" y="5603953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0"/>
          <p:cNvSpPr/>
          <p:nvPr/>
        </p:nvSpPr>
        <p:spPr>
          <a:xfrm rot="-2745229" flipH="1">
            <a:off x="6116311" y="5156753"/>
            <a:ext cx="529461" cy="5294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0"/>
          <p:cNvSpPr/>
          <p:nvPr/>
        </p:nvSpPr>
        <p:spPr>
          <a:xfrm rot="-2745229" flipH="1">
            <a:off x="5746361" y="5762475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3" name="Google Shape;283;p10"/>
          <p:cNvGrpSpPr/>
          <p:nvPr/>
        </p:nvGrpSpPr>
        <p:grpSpPr>
          <a:xfrm>
            <a:off x="5397935" y="82300"/>
            <a:ext cx="6693400" cy="6693400"/>
            <a:chOff x="5382780" y="95348"/>
            <a:chExt cx="6693400" cy="6693400"/>
          </a:xfrm>
        </p:grpSpPr>
        <p:sp>
          <p:nvSpPr>
            <p:cNvPr id="284" name="Google Shape;284;p10"/>
            <p:cNvSpPr/>
            <p:nvPr/>
          </p:nvSpPr>
          <p:spPr>
            <a:xfrm rot="-2745229">
              <a:off x="6583033" y="1279776"/>
              <a:ext cx="4324545" cy="43245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 rot="-2745229">
              <a:off x="6362801" y="1075369"/>
              <a:ext cx="4733358" cy="4733358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" name="Google Shape;286;p10"/>
          <p:cNvSpPr txBox="1"/>
          <p:nvPr/>
        </p:nvSpPr>
        <p:spPr>
          <a:xfrm>
            <a:off x="480847" y="2057345"/>
            <a:ext cx="50067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 research to identify barriers to application and enforcement of state AIS laws to commerce pathways</a:t>
            </a:r>
            <a:b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 models for success stories and potential legal reform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regulatory best practices? For example: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Invoice requirements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Auditing requirements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0" descr="Diagram, venn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1649" y="0"/>
            <a:ext cx="61062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1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/>
          <p:nvPr/>
        </p:nvSpPr>
        <p:spPr>
          <a:xfrm rot="8054771" flipH="1">
            <a:off x="134962" y="3364739"/>
            <a:ext cx="4731461" cy="5519127"/>
          </a:xfrm>
          <a:custGeom>
            <a:avLst/>
            <a:gdLst/>
            <a:ahLst/>
            <a:cxnLst/>
            <a:rect l="l" t="t" r="r" b="b"/>
            <a:pathLst>
              <a:path w="4731461" h="5519127" extrusionOk="0">
                <a:moveTo>
                  <a:pt x="4461340" y="5249006"/>
                </a:moveTo>
                <a:cubicBezTo>
                  <a:pt x="4628234" y="5082111"/>
                  <a:pt x="4731461" y="4851548"/>
                  <a:pt x="4731461" y="4596876"/>
                </a:cubicBezTo>
                <a:lnTo>
                  <a:pt x="4731461" y="907985"/>
                </a:lnTo>
                <a:cubicBezTo>
                  <a:pt x="4731461" y="462308"/>
                  <a:pt x="4415330" y="90467"/>
                  <a:pt x="3995075" y="4471"/>
                </a:cubicBezTo>
                <a:lnTo>
                  <a:pt x="3950729" y="0"/>
                </a:lnTo>
                <a:lnTo>
                  <a:pt x="0" y="4056079"/>
                </a:lnTo>
                <a:lnTo>
                  <a:pt x="1502061" y="5519127"/>
                </a:lnTo>
                <a:lnTo>
                  <a:pt x="3809210" y="5519127"/>
                </a:lnTo>
                <a:cubicBezTo>
                  <a:pt x="4063882" y="5519127"/>
                  <a:pt x="4294445" y="5415900"/>
                  <a:pt x="4461340" y="5249006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2"/>
          <p:cNvSpPr/>
          <p:nvPr/>
        </p:nvSpPr>
        <p:spPr>
          <a:xfrm rot="8054771" flipH="1">
            <a:off x="2989045" y="-2038128"/>
            <a:ext cx="3458565" cy="3544936"/>
          </a:xfrm>
          <a:custGeom>
            <a:avLst/>
            <a:gdLst/>
            <a:ahLst/>
            <a:cxnLst/>
            <a:rect l="l" t="t" r="r" b="b"/>
            <a:pathLst>
              <a:path w="3458565" h="3544936" extrusionOk="0">
                <a:moveTo>
                  <a:pt x="5701" y="3544936"/>
                </a:moveTo>
                <a:lnTo>
                  <a:pt x="3458565" y="0"/>
                </a:lnTo>
                <a:lnTo>
                  <a:pt x="697692" y="0"/>
                </a:lnTo>
                <a:cubicBezTo>
                  <a:pt x="312367" y="0"/>
                  <a:pt x="0" y="312367"/>
                  <a:pt x="0" y="697692"/>
                </a:cubicBezTo>
                <a:lnTo>
                  <a:pt x="0" y="3488379"/>
                </a:ln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2"/>
          <p:cNvSpPr/>
          <p:nvPr/>
        </p:nvSpPr>
        <p:spPr>
          <a:xfrm rot="8054771" flipH="1">
            <a:off x="7821361" y="4509707"/>
            <a:ext cx="4137215" cy="3929117"/>
          </a:xfrm>
          <a:custGeom>
            <a:avLst/>
            <a:gdLst/>
            <a:ahLst/>
            <a:cxnLst/>
            <a:rect l="l" t="t" r="r" b="b"/>
            <a:pathLst>
              <a:path w="4137215" h="3929117" extrusionOk="0">
                <a:moveTo>
                  <a:pt x="3932866" y="3724768"/>
                </a:moveTo>
                <a:cubicBezTo>
                  <a:pt x="4059123" y="3598510"/>
                  <a:pt x="4137215" y="3424087"/>
                  <a:pt x="4137215" y="3231425"/>
                </a:cubicBezTo>
                <a:lnTo>
                  <a:pt x="4137215" y="724619"/>
                </a:lnTo>
                <a:lnTo>
                  <a:pt x="3393273" y="0"/>
                </a:lnTo>
                <a:lnTo>
                  <a:pt x="0" y="3483756"/>
                </a:lnTo>
                <a:lnTo>
                  <a:pt x="5972" y="3502998"/>
                </a:lnTo>
                <a:cubicBezTo>
                  <a:pt x="111888" y="3753410"/>
                  <a:pt x="359842" y="3929117"/>
                  <a:pt x="648836" y="3929117"/>
                </a:cubicBezTo>
                <a:lnTo>
                  <a:pt x="3439523" y="3929117"/>
                </a:lnTo>
                <a:cubicBezTo>
                  <a:pt x="3632186" y="3929117"/>
                  <a:pt x="3806609" y="3851025"/>
                  <a:pt x="3932866" y="3724768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12"/>
          <p:cNvSpPr/>
          <p:nvPr/>
        </p:nvSpPr>
        <p:spPr>
          <a:xfrm rot="8054771" flipH="1">
            <a:off x="10096461" y="720811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2"/>
          <p:cNvSpPr/>
          <p:nvPr/>
        </p:nvSpPr>
        <p:spPr>
          <a:xfrm rot="8054771" flipH="1">
            <a:off x="10741800" y="1250580"/>
            <a:ext cx="529461" cy="5294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2"/>
          <p:cNvSpPr/>
          <p:nvPr/>
        </p:nvSpPr>
        <p:spPr>
          <a:xfrm rot="8054771" flipH="1">
            <a:off x="11029180" y="562289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2"/>
          <p:cNvSpPr/>
          <p:nvPr/>
        </p:nvSpPr>
        <p:spPr>
          <a:xfrm rot="-2745229" flipH="1">
            <a:off x="6679080" y="5603953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2"/>
          <p:cNvSpPr/>
          <p:nvPr/>
        </p:nvSpPr>
        <p:spPr>
          <a:xfrm rot="-2745229" flipH="1">
            <a:off x="6116311" y="5156753"/>
            <a:ext cx="529461" cy="5294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2"/>
          <p:cNvSpPr/>
          <p:nvPr/>
        </p:nvSpPr>
        <p:spPr>
          <a:xfrm rot="-2745229" flipH="1">
            <a:off x="5746361" y="5762475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2"/>
          <p:cNvSpPr txBox="1"/>
          <p:nvPr/>
        </p:nvSpPr>
        <p:spPr>
          <a:xfrm>
            <a:off x="115825" y="1247725"/>
            <a:ext cx="5379900" cy="56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  <a:t>Develop and maintain online primer/toolkits for sellers and buyers illustrating best management practices.</a:t>
            </a:r>
            <a:b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3231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  <a:t>Provide toolkit for state agencies.</a:t>
            </a:r>
            <a:b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3231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  <a:t>Provide easy access to restricted species in each state.</a:t>
            </a:r>
            <a:b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3231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  <a:t>Provide outreach materials to states.</a:t>
            </a:r>
            <a:b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3231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23133"/>
                </a:solidFill>
                <a:latin typeface="Calibri"/>
                <a:ea typeface="Calibri"/>
                <a:cs typeface="Calibri"/>
                <a:sym typeface="Calibri"/>
              </a:rPr>
              <a:t>Create one-stop shop for buyers and sellers to access information that interrupts the chain of transmission of AIS in Ecommerce.</a:t>
            </a:r>
            <a:endParaRPr sz="1600" b="0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21" name="Google Shape;321;p12"/>
          <p:cNvGrpSpPr/>
          <p:nvPr/>
        </p:nvGrpSpPr>
        <p:grpSpPr>
          <a:xfrm>
            <a:off x="5382780" y="95348"/>
            <a:ext cx="6693400" cy="6693400"/>
            <a:chOff x="5382780" y="95348"/>
            <a:chExt cx="6693400" cy="6693400"/>
          </a:xfrm>
        </p:grpSpPr>
        <p:sp>
          <p:nvSpPr>
            <p:cNvPr id="322" name="Google Shape;322;p12"/>
            <p:cNvSpPr/>
            <p:nvPr/>
          </p:nvSpPr>
          <p:spPr>
            <a:xfrm rot="-2745229">
              <a:off x="6583033" y="1279776"/>
              <a:ext cx="4324545" cy="43245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 rot="-2745229">
              <a:off x="6362801" y="1075369"/>
              <a:ext cx="4733358" cy="4733358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4" name="Google Shape;324;p12"/>
          <p:cNvPicPr preferRelativeResize="0"/>
          <p:nvPr/>
        </p:nvPicPr>
        <p:blipFill rotWithShape="1">
          <a:blip r:embed="rId3">
            <a:alphaModFix/>
          </a:blip>
          <a:srcRect l="27977" t="-21827" r="-6326" b="-9388"/>
          <a:stretch/>
        </p:blipFill>
        <p:spPr>
          <a:xfrm>
            <a:off x="6249929" y="1301670"/>
            <a:ext cx="5084171" cy="4368710"/>
          </a:xfrm>
          <a:custGeom>
            <a:avLst/>
            <a:gdLst/>
            <a:ahLst/>
            <a:cxnLst/>
            <a:rect l="l" t="t" r="r" b="b"/>
            <a:pathLst>
              <a:path w="5135683" h="5135681" extrusionOk="0">
                <a:moveTo>
                  <a:pt x="2534055" y="59"/>
                </a:moveTo>
                <a:cubicBezTo>
                  <a:pt x="2705709" y="-2200"/>
                  <a:pt x="2878227" y="61025"/>
                  <a:pt x="3010919" y="190270"/>
                </a:cubicBezTo>
                <a:lnTo>
                  <a:pt x="4932933" y="2062363"/>
                </a:lnTo>
                <a:cubicBezTo>
                  <a:pt x="5198316" y="2320852"/>
                  <a:pt x="5203903" y="2745537"/>
                  <a:pt x="4945414" y="3010918"/>
                </a:cubicBezTo>
                <a:lnTo>
                  <a:pt x="3073319" y="4932931"/>
                </a:lnTo>
                <a:cubicBezTo>
                  <a:pt x="2814831" y="5198314"/>
                  <a:pt x="2390148" y="5203901"/>
                  <a:pt x="2124764" y="4945412"/>
                </a:cubicBezTo>
                <a:lnTo>
                  <a:pt x="202750" y="3073319"/>
                </a:lnTo>
                <a:cubicBezTo>
                  <a:pt x="-62630" y="2814830"/>
                  <a:pt x="-68220" y="2390147"/>
                  <a:pt x="190272" y="2124764"/>
                </a:cubicBezTo>
                <a:lnTo>
                  <a:pt x="2062364" y="202751"/>
                </a:lnTo>
                <a:cubicBezTo>
                  <a:pt x="2191608" y="70059"/>
                  <a:pt x="2362401" y="2317"/>
                  <a:pt x="2534055" y="59"/>
                </a:cubicBezTo>
                <a:close/>
              </a:path>
            </a:pathLst>
          </a:custGeom>
          <a:solidFill>
            <a:srgbClr val="A2A0A3"/>
          </a:solidFill>
          <a:ln>
            <a:noFill/>
          </a:ln>
        </p:spPr>
      </p:pic>
      <p:sp>
        <p:nvSpPr>
          <p:cNvPr id="325" name="Google Shape;325;p12"/>
          <p:cNvSpPr/>
          <p:nvPr/>
        </p:nvSpPr>
        <p:spPr>
          <a:xfrm>
            <a:off x="506496" y="394991"/>
            <a:ext cx="8423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C. Conduct Effective Outreach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14" descr="Colourful pins linked with threads"/>
          <p:cNvPicPr preferRelativeResize="0"/>
          <p:nvPr/>
        </p:nvPicPr>
        <p:blipFill rotWithShape="1">
          <a:blip r:embed="rId3">
            <a:alphaModFix/>
          </a:blip>
          <a:srcRect t="7695" r="23585" b="139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4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646366">
                  <a:alpha val="0"/>
                </a:srgbClr>
              </a:gs>
              <a:gs pos="33000">
                <a:srgbClr val="646366">
                  <a:alpha val="63529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4"/>
          <p:cNvSpPr txBox="1"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/>
              <a:t>Milestones</a:t>
            </a:r>
            <a:endParaRPr/>
          </a:p>
        </p:txBody>
      </p:sp>
      <p:sp>
        <p:nvSpPr>
          <p:cNvPr id="343" name="Google Shape;343;p14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4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4"/>
          <p:cNvSpPr txBox="1"/>
          <p:nvPr/>
        </p:nvSpPr>
        <p:spPr>
          <a:xfrm>
            <a:off x="4592432" y="2248938"/>
            <a:ext cx="7473304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December 2022 – Conduct surveys and compile results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January 2023 – Assessment of supply chain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March 2023 – Conduct focus groups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April 2023 – Develop Action Plan Draft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September 2023 – Define Regulatory Framework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May 2024 – Finalize Action Plan, Toolkits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3" name="Rectangle 3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4" name="Picture 363" descr="Goldfish in a fish bowl">
            <a:extLst>
              <a:ext uri="{FF2B5EF4-FFF2-40B4-BE49-F238E27FC236}">
                <a16:creationId xmlns:a16="http://schemas.microsoft.com/office/drawing/2014/main" id="{A6E95686-784D-5BE2-5B5D-E019EF417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03" b="2743"/>
          <a:stretch/>
        </p:blipFill>
        <p:spPr>
          <a:xfrm>
            <a:off x="-83975" y="0"/>
            <a:ext cx="9669642" cy="6857990"/>
          </a:xfrm>
          <a:prstGeom prst="rect">
            <a:avLst/>
          </a:prstGeom>
        </p:spPr>
      </p:pic>
      <p:sp>
        <p:nvSpPr>
          <p:cNvPr id="375" name="Rectangle 37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B063F-65F7-E6AB-7CB9-A809C1F2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1539" y="219847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362" name="Google Shape;362;p16"/>
          <p:cNvSpPr txBox="1"/>
          <p:nvPr/>
        </p:nvSpPr>
        <p:spPr>
          <a:xfrm>
            <a:off x="8366762" y="2701770"/>
            <a:ext cx="3822189" cy="374276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endParaRPr lang="en-US" sz="2000" b="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6000"/>
            </a:pPr>
            <a:r>
              <a:rPr lang="en-US" sz="2000" b="0" i="0" u="sng" strike="noStrike" kern="1200" cap="none" dirty="0">
                <a:solidFill>
                  <a:srgbClr val="0066FF"/>
                </a:solidFill>
                <a:latin typeface="+mn-lt"/>
                <a:ea typeface="+mn-ea"/>
                <a:cs typeface="+mn-cs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www.aisincommerce.org</a:t>
            </a:r>
            <a:endParaRPr lang="en-US" sz="2000" b="0" i="0" u="none" strike="noStrike" kern="1200" cap="none" dirty="0">
              <a:solidFill>
                <a:srgbClr val="0066FF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endParaRPr lang="en-US" sz="2000" b="0" i="0" u="none" strike="noStrike" kern="1200" cap="none" dirty="0">
              <a:solidFill>
                <a:schemeClr val="tx1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"/>
          <p:cNvPicPr preferRelativeResize="0"/>
          <p:nvPr/>
        </p:nvPicPr>
        <p:blipFill rotWithShape="1">
          <a:blip r:embed="rId3">
            <a:alphaModFix/>
          </a:blip>
          <a:srcRect t="21441" b="3560"/>
          <a:stretch/>
        </p:blipFill>
        <p:spPr>
          <a:xfrm>
            <a:off x="1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"/>
          <p:cNvSpPr/>
          <p:nvPr/>
        </p:nvSpPr>
        <p:spPr>
          <a:xfrm>
            <a:off x="4977582" y="839535"/>
            <a:ext cx="6781602" cy="5027349"/>
          </a:xfrm>
          <a:custGeom>
            <a:avLst/>
            <a:gdLst/>
            <a:ahLst/>
            <a:cxnLst/>
            <a:rect l="l" t="t" r="r" b="b"/>
            <a:pathLst>
              <a:path w="6781602" h="5027349" extrusionOk="0">
                <a:moveTo>
                  <a:pt x="5796655" y="1003496"/>
                </a:moveTo>
                <a:cubicBezTo>
                  <a:pt x="5796655" y="1003496"/>
                  <a:pt x="5796655" y="1003496"/>
                  <a:pt x="6383378" y="1003496"/>
                </a:cubicBezTo>
                <a:cubicBezTo>
                  <a:pt x="6421395" y="1003496"/>
                  <a:pt x="6455609" y="1023697"/>
                  <a:pt x="6474618" y="1056522"/>
                </a:cubicBezTo>
                <a:cubicBezTo>
                  <a:pt x="6474618" y="1056522"/>
                  <a:pt x="6474618" y="1056522"/>
                  <a:pt x="6767346" y="1562802"/>
                </a:cubicBezTo>
                <a:cubicBezTo>
                  <a:pt x="6786354" y="1594366"/>
                  <a:pt x="6786354" y="1634767"/>
                  <a:pt x="6767346" y="1666330"/>
                </a:cubicBezTo>
                <a:cubicBezTo>
                  <a:pt x="6767346" y="1666330"/>
                  <a:pt x="6767346" y="1666330"/>
                  <a:pt x="6474618" y="2172610"/>
                </a:cubicBezTo>
                <a:cubicBezTo>
                  <a:pt x="6455609" y="2205437"/>
                  <a:pt x="6421395" y="2225637"/>
                  <a:pt x="6383378" y="2225637"/>
                </a:cubicBezTo>
                <a:cubicBezTo>
                  <a:pt x="6383378" y="2225637"/>
                  <a:pt x="6383378" y="2225637"/>
                  <a:pt x="5796655" y="2225637"/>
                </a:cubicBezTo>
                <a:cubicBezTo>
                  <a:pt x="5759904" y="2225637"/>
                  <a:pt x="5724423" y="2205437"/>
                  <a:pt x="5706680" y="2172610"/>
                </a:cubicBezTo>
                <a:cubicBezTo>
                  <a:pt x="5706680" y="2172610"/>
                  <a:pt x="5706680" y="2172610"/>
                  <a:pt x="5412686" y="1666330"/>
                </a:cubicBezTo>
                <a:cubicBezTo>
                  <a:pt x="5393677" y="1634767"/>
                  <a:pt x="5393677" y="1594366"/>
                  <a:pt x="5412686" y="1562802"/>
                </a:cubicBezTo>
                <a:cubicBezTo>
                  <a:pt x="5412686" y="1562802"/>
                  <a:pt x="5412686" y="1562802"/>
                  <a:pt x="5706680" y="1056522"/>
                </a:cubicBezTo>
                <a:cubicBezTo>
                  <a:pt x="5724423" y="1023697"/>
                  <a:pt x="5759904" y="1003496"/>
                  <a:pt x="5796655" y="1003496"/>
                </a:cubicBezTo>
                <a:close/>
                <a:moveTo>
                  <a:pt x="1638118" y="0"/>
                </a:moveTo>
                <a:cubicBezTo>
                  <a:pt x="1638118" y="0"/>
                  <a:pt x="1638118" y="0"/>
                  <a:pt x="4051638" y="0"/>
                </a:cubicBezTo>
                <a:cubicBezTo>
                  <a:pt x="4208022" y="0"/>
                  <a:pt x="4348769" y="83096"/>
                  <a:pt x="4426960" y="218128"/>
                </a:cubicBezTo>
                <a:cubicBezTo>
                  <a:pt x="4426960" y="218128"/>
                  <a:pt x="4426960" y="218128"/>
                  <a:pt x="5631113" y="2300740"/>
                </a:cubicBezTo>
                <a:cubicBezTo>
                  <a:pt x="5709306" y="2430577"/>
                  <a:pt x="5709306" y="2596771"/>
                  <a:pt x="5631113" y="2726611"/>
                </a:cubicBezTo>
                <a:cubicBezTo>
                  <a:pt x="5631113" y="2726611"/>
                  <a:pt x="5631113" y="2726611"/>
                  <a:pt x="5184003" y="3499898"/>
                </a:cubicBezTo>
                <a:lnTo>
                  <a:pt x="5179849" y="3507081"/>
                </a:lnTo>
                <a:lnTo>
                  <a:pt x="5161054" y="3493907"/>
                </a:lnTo>
                <a:cubicBezTo>
                  <a:pt x="5133118" y="3478526"/>
                  <a:pt x="5101988" y="3469060"/>
                  <a:pt x="5074850" y="3469060"/>
                </a:cubicBezTo>
                <a:cubicBezTo>
                  <a:pt x="5074850" y="3469060"/>
                  <a:pt x="5074850" y="3469060"/>
                  <a:pt x="4002084" y="3469060"/>
                </a:cubicBezTo>
                <a:cubicBezTo>
                  <a:pt x="3944615" y="3469060"/>
                  <a:pt x="3874374" y="3506922"/>
                  <a:pt x="3848833" y="3554248"/>
                </a:cubicBezTo>
                <a:cubicBezTo>
                  <a:pt x="3848833" y="3554248"/>
                  <a:pt x="3848833" y="3554248"/>
                  <a:pt x="3312449" y="4472382"/>
                </a:cubicBezTo>
                <a:cubicBezTo>
                  <a:pt x="3283714" y="4522863"/>
                  <a:pt x="3283714" y="4598585"/>
                  <a:pt x="3312449" y="4649068"/>
                </a:cubicBezTo>
                <a:cubicBezTo>
                  <a:pt x="3312449" y="4649068"/>
                  <a:pt x="3312449" y="4649068"/>
                  <a:pt x="3486748" y="4947416"/>
                </a:cubicBezTo>
                <a:lnTo>
                  <a:pt x="3533445" y="5027349"/>
                </a:lnTo>
                <a:lnTo>
                  <a:pt x="3462401" y="5027349"/>
                </a:lnTo>
                <a:cubicBezTo>
                  <a:pt x="3108857" y="5027349"/>
                  <a:pt x="2543189" y="5027349"/>
                  <a:pt x="1638118" y="5027349"/>
                </a:cubicBezTo>
                <a:cubicBezTo>
                  <a:pt x="1486947" y="5027349"/>
                  <a:pt x="1340989" y="4944252"/>
                  <a:pt x="1268010" y="4809219"/>
                </a:cubicBezTo>
                <a:cubicBezTo>
                  <a:pt x="1268010" y="4809219"/>
                  <a:pt x="1268010" y="4809219"/>
                  <a:pt x="58645" y="2726611"/>
                </a:cubicBezTo>
                <a:cubicBezTo>
                  <a:pt x="-19548" y="2596771"/>
                  <a:pt x="-19548" y="2430577"/>
                  <a:pt x="58645" y="2300740"/>
                </a:cubicBezTo>
                <a:cubicBezTo>
                  <a:pt x="58645" y="2300740"/>
                  <a:pt x="58645" y="2300740"/>
                  <a:pt x="1268010" y="218128"/>
                </a:cubicBezTo>
                <a:cubicBezTo>
                  <a:pt x="1340989" y="83096"/>
                  <a:pt x="1486947" y="0"/>
                  <a:pt x="163811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6278075" y="2130276"/>
            <a:ext cx="32163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3600">
                <a:solidFill>
                  <a:schemeClr val="lt1"/>
                </a:solidFill>
              </a:rPr>
              <a:t>Project supported by the U.S. Department of the Interior</a:t>
            </a:r>
            <a:br>
              <a:rPr lang="en-US" sz="3600">
                <a:solidFill>
                  <a:schemeClr val="lt1"/>
                </a:solidFill>
              </a:rPr>
            </a:b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8268480" y="4308594"/>
            <a:ext cx="2492744" cy="2183328"/>
          </a:xfrm>
          <a:custGeom>
            <a:avLst/>
            <a:gdLst/>
            <a:ahLst/>
            <a:cxnLst/>
            <a:rect l="l" t="t" r="r" b="b"/>
            <a:pathLst>
              <a:path w="2991693" h="2651787" extrusionOk="0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" descr="undefin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8364" y="2900314"/>
            <a:ext cx="3895712" cy="3881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2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/>
          <p:nvPr/>
        </p:nvSpPr>
        <p:spPr>
          <a:xfrm rot="8054771" flipH="1">
            <a:off x="134962" y="3364739"/>
            <a:ext cx="4731461" cy="5519127"/>
          </a:xfrm>
          <a:custGeom>
            <a:avLst/>
            <a:gdLst/>
            <a:ahLst/>
            <a:cxnLst/>
            <a:rect l="l" t="t" r="r" b="b"/>
            <a:pathLst>
              <a:path w="4731461" h="5519127" extrusionOk="0">
                <a:moveTo>
                  <a:pt x="4461340" y="5249006"/>
                </a:moveTo>
                <a:cubicBezTo>
                  <a:pt x="4628234" y="5082111"/>
                  <a:pt x="4731461" y="4851548"/>
                  <a:pt x="4731461" y="4596876"/>
                </a:cubicBezTo>
                <a:lnTo>
                  <a:pt x="4731461" y="907985"/>
                </a:lnTo>
                <a:cubicBezTo>
                  <a:pt x="4731461" y="462308"/>
                  <a:pt x="4415330" y="90467"/>
                  <a:pt x="3995075" y="4471"/>
                </a:cubicBezTo>
                <a:lnTo>
                  <a:pt x="3950729" y="0"/>
                </a:lnTo>
                <a:lnTo>
                  <a:pt x="0" y="4056079"/>
                </a:lnTo>
                <a:lnTo>
                  <a:pt x="1502061" y="5519127"/>
                </a:lnTo>
                <a:lnTo>
                  <a:pt x="3809210" y="5519127"/>
                </a:lnTo>
                <a:cubicBezTo>
                  <a:pt x="4063882" y="5519127"/>
                  <a:pt x="4294445" y="5415900"/>
                  <a:pt x="4461340" y="5249006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/>
          <p:nvPr/>
        </p:nvSpPr>
        <p:spPr>
          <a:xfrm rot="8054771" flipH="1">
            <a:off x="3019017" y="-1824856"/>
            <a:ext cx="3458565" cy="3544936"/>
          </a:xfrm>
          <a:custGeom>
            <a:avLst/>
            <a:gdLst/>
            <a:ahLst/>
            <a:cxnLst/>
            <a:rect l="l" t="t" r="r" b="b"/>
            <a:pathLst>
              <a:path w="3458565" h="3544936" extrusionOk="0">
                <a:moveTo>
                  <a:pt x="5701" y="3544936"/>
                </a:moveTo>
                <a:lnTo>
                  <a:pt x="3458565" y="0"/>
                </a:lnTo>
                <a:lnTo>
                  <a:pt x="697692" y="0"/>
                </a:lnTo>
                <a:cubicBezTo>
                  <a:pt x="312367" y="0"/>
                  <a:pt x="0" y="312367"/>
                  <a:pt x="0" y="697692"/>
                </a:cubicBezTo>
                <a:lnTo>
                  <a:pt x="0" y="3488379"/>
                </a:ln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/>
          <p:nvPr/>
        </p:nvSpPr>
        <p:spPr>
          <a:xfrm rot="8054771" flipH="1">
            <a:off x="7821361" y="4509707"/>
            <a:ext cx="4137215" cy="3929117"/>
          </a:xfrm>
          <a:custGeom>
            <a:avLst/>
            <a:gdLst/>
            <a:ahLst/>
            <a:cxnLst/>
            <a:rect l="l" t="t" r="r" b="b"/>
            <a:pathLst>
              <a:path w="4137215" h="3929117" extrusionOk="0">
                <a:moveTo>
                  <a:pt x="3932866" y="3724768"/>
                </a:moveTo>
                <a:cubicBezTo>
                  <a:pt x="4059123" y="3598510"/>
                  <a:pt x="4137215" y="3424087"/>
                  <a:pt x="4137215" y="3231425"/>
                </a:cubicBezTo>
                <a:lnTo>
                  <a:pt x="4137215" y="724619"/>
                </a:lnTo>
                <a:lnTo>
                  <a:pt x="3393273" y="0"/>
                </a:lnTo>
                <a:lnTo>
                  <a:pt x="0" y="3483756"/>
                </a:lnTo>
                <a:lnTo>
                  <a:pt x="5972" y="3502998"/>
                </a:lnTo>
                <a:cubicBezTo>
                  <a:pt x="111888" y="3753410"/>
                  <a:pt x="359842" y="3929117"/>
                  <a:pt x="648836" y="3929117"/>
                </a:cubicBezTo>
                <a:lnTo>
                  <a:pt x="3439523" y="3929117"/>
                </a:lnTo>
                <a:cubicBezTo>
                  <a:pt x="3632186" y="3929117"/>
                  <a:pt x="3806609" y="3851025"/>
                  <a:pt x="3932866" y="3724768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/>
          <p:nvPr/>
        </p:nvSpPr>
        <p:spPr>
          <a:xfrm rot="8054771" flipH="1">
            <a:off x="772899" y="1924811"/>
            <a:ext cx="2138654" cy="21386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/>
          <p:nvPr/>
        </p:nvSpPr>
        <p:spPr>
          <a:xfrm rot="8054771" flipH="1">
            <a:off x="6447787" y="1924811"/>
            <a:ext cx="2138654" cy="21386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5"/>
          <p:cNvSpPr/>
          <p:nvPr/>
        </p:nvSpPr>
        <p:spPr>
          <a:xfrm rot="8054771" flipH="1">
            <a:off x="9285232" y="1924810"/>
            <a:ext cx="2138654" cy="21386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1573265" y="204551"/>
            <a:ext cx="9045469" cy="8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477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 Current Challenges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5"/>
          <p:cNvSpPr/>
          <p:nvPr/>
        </p:nvSpPr>
        <p:spPr>
          <a:xfrm rot="8054771" flipH="1">
            <a:off x="11067078" y="1341665"/>
            <a:ext cx="667993" cy="66799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/>
          <p:nvPr/>
        </p:nvSpPr>
        <p:spPr>
          <a:xfrm rot="8054771" flipH="1">
            <a:off x="10257542" y="640103"/>
            <a:ext cx="833654" cy="833654"/>
          </a:xfrm>
          <a:prstGeom prst="roundRect">
            <a:avLst>
              <a:gd name="adj" fmla="val 16667"/>
            </a:avLst>
          </a:prstGeom>
          <a:solidFill>
            <a:srgbClr val="9893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5"/>
          <p:cNvSpPr/>
          <p:nvPr/>
        </p:nvSpPr>
        <p:spPr>
          <a:xfrm rot="8054771" flipH="1">
            <a:off x="11221776" y="317813"/>
            <a:ext cx="596127" cy="596127"/>
          </a:xfrm>
          <a:prstGeom prst="roundRect">
            <a:avLst>
              <a:gd name="adj" fmla="val 16667"/>
            </a:avLst>
          </a:prstGeom>
          <a:solidFill>
            <a:srgbClr val="E7E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5"/>
          <p:cNvSpPr/>
          <p:nvPr/>
        </p:nvSpPr>
        <p:spPr>
          <a:xfrm rot="8054771" flipH="1">
            <a:off x="3610343" y="1924810"/>
            <a:ext cx="2138654" cy="213865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"/>
          <p:cNvSpPr txBox="1"/>
          <p:nvPr/>
        </p:nvSpPr>
        <p:spPr>
          <a:xfrm>
            <a:off x="594694" y="4521227"/>
            <a:ext cx="2495064" cy="211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Labeling</a:t>
            </a:r>
            <a:b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 sz="1600" b="1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Mislabeling or individual specimens w/in large shipments not labeled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Mixed lot species in informal auctions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Accurate records not kept, or housed in difficult to access locations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5"/>
          <p:cNvSpPr txBox="1"/>
          <p:nvPr/>
        </p:nvSpPr>
        <p:spPr>
          <a:xfrm>
            <a:off x="3171950" y="4520083"/>
            <a:ext cx="2923056" cy="224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Regulations/Incentives</a:t>
            </a:r>
            <a:br>
              <a:rPr lang="en-US" sz="1500" b="1" i="0" u="none" strike="noStrike" cap="none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</a:br>
            <a:endParaRPr sz="1600" b="1" i="0" u="none" strike="noStrike" cap="none" dirty="0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No comprehensive approach to importation of plants and animals in North America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Inadequate pre-screening to determine invasive potential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Reliance on self-regulation by </a:t>
            </a:r>
            <a:r>
              <a:rPr lang="en-US" sz="1500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supply chain providers</a:t>
            </a:r>
            <a:r>
              <a:rPr lang="en-US" sz="1500" b="0" i="0" u="none" strike="noStrike" cap="none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Lists of regulated species not easy to access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5"/>
          <p:cNvSpPr txBox="1"/>
          <p:nvPr/>
        </p:nvSpPr>
        <p:spPr>
          <a:xfrm>
            <a:off x="6353725" y="4506275"/>
            <a:ext cx="2804400" cy="23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8115"/>
              <a:buFont typeface="Arial"/>
              <a:buNone/>
            </a:pPr>
            <a:r>
              <a:rPr lang="en-US" sz="2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Shipping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031" b="1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84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245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Long-distance dispersal enhanced with mail services.</a:t>
            </a:r>
            <a:endParaRPr sz="2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4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245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Regulations circumnavigated via trans shipping</a:t>
            </a:r>
            <a:endParaRPr sz="2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4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245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Declaration of package contents not required with direct mail services</a:t>
            </a:r>
            <a:endParaRPr sz="24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495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245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Unwanted species hitchhiking on plant and animal material.</a:t>
            </a:r>
            <a:endParaRPr sz="1600" b="0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4" name="Google Shape;194;p5"/>
          <p:cNvSpPr txBox="1"/>
          <p:nvPr/>
        </p:nvSpPr>
        <p:spPr>
          <a:xfrm>
            <a:off x="9258084" y="4521227"/>
            <a:ext cx="2342014" cy="211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Online marketplaces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600" b="1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Increase in Ecommerce results in sale of species not commonly sold in pet stores.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Minimum barriers to entry in retail markets.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133"/>
              </a:buClr>
              <a:buSzPct val="100000"/>
              <a:buFont typeface="Arial"/>
              <a:buChar char="•"/>
            </a:pPr>
            <a:r>
              <a:rPr lang="en-US" sz="15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Anonymity associated with online auctions.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"/>
          <p:cNvSpPr/>
          <p:nvPr/>
        </p:nvSpPr>
        <p:spPr>
          <a:xfrm rot="8054771" flipH="1">
            <a:off x="546435" y="1044871"/>
            <a:ext cx="833654" cy="833654"/>
          </a:xfrm>
          <a:prstGeom prst="roundRect">
            <a:avLst>
              <a:gd name="adj" fmla="val 16667"/>
            </a:avLst>
          </a:prstGeom>
          <a:solidFill>
            <a:srgbClr val="9893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/>
          <p:nvPr/>
        </p:nvSpPr>
        <p:spPr>
          <a:xfrm rot="8054771" flipH="1">
            <a:off x="1593395" y="708084"/>
            <a:ext cx="596127" cy="596127"/>
          </a:xfrm>
          <a:prstGeom prst="roundRect">
            <a:avLst>
              <a:gd name="adj" fmla="val 16667"/>
            </a:avLst>
          </a:prstGeom>
          <a:solidFill>
            <a:srgbClr val="E7E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5"/>
          <p:cNvPicPr preferRelativeResize="0"/>
          <p:nvPr/>
        </p:nvPicPr>
        <p:blipFill rotWithShape="1">
          <a:blip r:embed="rId3">
            <a:alphaModFix/>
          </a:blip>
          <a:srcRect l="16649" r="16649"/>
          <a:stretch/>
        </p:blipFill>
        <p:spPr>
          <a:xfrm>
            <a:off x="704695" y="1856607"/>
            <a:ext cx="2275062" cy="2275063"/>
          </a:xfrm>
          <a:custGeom>
            <a:avLst/>
            <a:gdLst/>
            <a:ahLst/>
            <a:cxnLst/>
            <a:rect l="l" t="t" r="r" b="b"/>
            <a:pathLst>
              <a:path w="1944213" h="1944214" extrusionOk="0">
                <a:moveTo>
                  <a:pt x="959316" y="23"/>
                </a:moveTo>
                <a:cubicBezTo>
                  <a:pt x="1024299" y="-832"/>
                  <a:pt x="1089609" y="23103"/>
                  <a:pt x="1139842" y="72031"/>
                </a:cubicBezTo>
                <a:lnTo>
                  <a:pt x="1867458" y="780749"/>
                </a:lnTo>
                <a:cubicBezTo>
                  <a:pt x="1967924" y="878605"/>
                  <a:pt x="1970039" y="1039378"/>
                  <a:pt x="1872183" y="1139843"/>
                </a:cubicBezTo>
                <a:lnTo>
                  <a:pt x="1163465" y="1867459"/>
                </a:lnTo>
                <a:cubicBezTo>
                  <a:pt x="1065609" y="1967925"/>
                  <a:pt x="904837" y="1970040"/>
                  <a:pt x="804371" y="1872184"/>
                </a:cubicBezTo>
                <a:lnTo>
                  <a:pt x="76755" y="1163466"/>
                </a:lnTo>
                <a:cubicBezTo>
                  <a:pt x="-23710" y="1065610"/>
                  <a:pt x="-25826" y="904838"/>
                  <a:pt x="72031" y="804372"/>
                </a:cubicBezTo>
                <a:lnTo>
                  <a:pt x="780748" y="76756"/>
                </a:lnTo>
                <a:cubicBezTo>
                  <a:pt x="829676" y="26523"/>
                  <a:pt x="894333" y="878"/>
                  <a:pt x="959316" y="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4">
            <a:alphaModFix/>
          </a:blip>
          <a:srcRect l="16667" r="16666"/>
          <a:stretch/>
        </p:blipFill>
        <p:spPr>
          <a:xfrm>
            <a:off x="3542139" y="1856605"/>
            <a:ext cx="2275063" cy="2275064"/>
          </a:xfrm>
          <a:custGeom>
            <a:avLst/>
            <a:gdLst/>
            <a:ahLst/>
            <a:cxnLst/>
            <a:rect l="l" t="t" r="r" b="b"/>
            <a:pathLst>
              <a:path w="1944213" h="1944214" extrusionOk="0">
                <a:moveTo>
                  <a:pt x="959316" y="23"/>
                </a:moveTo>
                <a:cubicBezTo>
                  <a:pt x="1024299" y="-832"/>
                  <a:pt x="1089609" y="23103"/>
                  <a:pt x="1139842" y="72031"/>
                </a:cubicBezTo>
                <a:lnTo>
                  <a:pt x="1867458" y="780749"/>
                </a:lnTo>
                <a:cubicBezTo>
                  <a:pt x="1967924" y="878605"/>
                  <a:pt x="1970039" y="1039378"/>
                  <a:pt x="1872183" y="1139843"/>
                </a:cubicBezTo>
                <a:lnTo>
                  <a:pt x="1163465" y="1867459"/>
                </a:lnTo>
                <a:cubicBezTo>
                  <a:pt x="1065609" y="1967925"/>
                  <a:pt x="904837" y="1970040"/>
                  <a:pt x="804371" y="1872184"/>
                </a:cubicBezTo>
                <a:lnTo>
                  <a:pt x="76755" y="1163466"/>
                </a:lnTo>
                <a:cubicBezTo>
                  <a:pt x="-23710" y="1065610"/>
                  <a:pt x="-25826" y="904838"/>
                  <a:pt x="72031" y="804372"/>
                </a:cubicBezTo>
                <a:lnTo>
                  <a:pt x="780748" y="76756"/>
                </a:lnTo>
                <a:cubicBezTo>
                  <a:pt x="829676" y="26523"/>
                  <a:pt x="894333" y="878"/>
                  <a:pt x="959316" y="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pic>
      <p:pic>
        <p:nvPicPr>
          <p:cNvPr id="199" name="Google Shape;199;p5"/>
          <p:cNvPicPr preferRelativeResize="0"/>
          <p:nvPr/>
        </p:nvPicPr>
        <p:blipFill rotWithShape="1">
          <a:blip r:embed="rId5">
            <a:alphaModFix/>
          </a:blip>
          <a:srcRect l="16658" r="16658"/>
          <a:stretch/>
        </p:blipFill>
        <p:spPr>
          <a:xfrm>
            <a:off x="6379583" y="1856606"/>
            <a:ext cx="2275063" cy="2275064"/>
          </a:xfrm>
          <a:custGeom>
            <a:avLst/>
            <a:gdLst/>
            <a:ahLst/>
            <a:cxnLst/>
            <a:rect l="l" t="t" r="r" b="b"/>
            <a:pathLst>
              <a:path w="1944213" h="1944214" extrusionOk="0">
                <a:moveTo>
                  <a:pt x="959316" y="23"/>
                </a:moveTo>
                <a:cubicBezTo>
                  <a:pt x="1024299" y="-832"/>
                  <a:pt x="1089609" y="23103"/>
                  <a:pt x="1139842" y="72031"/>
                </a:cubicBezTo>
                <a:lnTo>
                  <a:pt x="1867458" y="780749"/>
                </a:lnTo>
                <a:cubicBezTo>
                  <a:pt x="1967924" y="878605"/>
                  <a:pt x="1970039" y="1039378"/>
                  <a:pt x="1872183" y="1139843"/>
                </a:cubicBezTo>
                <a:lnTo>
                  <a:pt x="1163465" y="1867459"/>
                </a:lnTo>
                <a:cubicBezTo>
                  <a:pt x="1065609" y="1967925"/>
                  <a:pt x="904837" y="1970040"/>
                  <a:pt x="804371" y="1872184"/>
                </a:cubicBezTo>
                <a:lnTo>
                  <a:pt x="76755" y="1163466"/>
                </a:lnTo>
                <a:cubicBezTo>
                  <a:pt x="-23710" y="1065610"/>
                  <a:pt x="-25826" y="904838"/>
                  <a:pt x="72031" y="804372"/>
                </a:cubicBezTo>
                <a:lnTo>
                  <a:pt x="780748" y="76756"/>
                </a:lnTo>
                <a:cubicBezTo>
                  <a:pt x="829676" y="26523"/>
                  <a:pt x="894333" y="878"/>
                  <a:pt x="959316" y="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pic>
      <p:pic>
        <p:nvPicPr>
          <p:cNvPr id="200" name="Google Shape;200;p5"/>
          <p:cNvPicPr preferRelativeResize="0"/>
          <p:nvPr/>
        </p:nvPicPr>
        <p:blipFill rotWithShape="1">
          <a:blip r:embed="rId6">
            <a:alphaModFix/>
          </a:blip>
          <a:srcRect l="16649" r="16649"/>
          <a:stretch/>
        </p:blipFill>
        <p:spPr>
          <a:xfrm>
            <a:off x="9211694" y="1851271"/>
            <a:ext cx="2285731" cy="2285732"/>
          </a:xfrm>
          <a:custGeom>
            <a:avLst/>
            <a:gdLst/>
            <a:ahLst/>
            <a:cxnLst/>
            <a:rect l="l" t="t" r="r" b="b"/>
            <a:pathLst>
              <a:path w="1944213" h="1944214" extrusionOk="0">
                <a:moveTo>
                  <a:pt x="959316" y="23"/>
                </a:moveTo>
                <a:cubicBezTo>
                  <a:pt x="1024299" y="-832"/>
                  <a:pt x="1089609" y="23103"/>
                  <a:pt x="1139842" y="72031"/>
                </a:cubicBezTo>
                <a:lnTo>
                  <a:pt x="1867458" y="780749"/>
                </a:lnTo>
                <a:cubicBezTo>
                  <a:pt x="1967924" y="878605"/>
                  <a:pt x="1970039" y="1039378"/>
                  <a:pt x="1872183" y="1139843"/>
                </a:cubicBezTo>
                <a:lnTo>
                  <a:pt x="1163465" y="1867459"/>
                </a:lnTo>
                <a:cubicBezTo>
                  <a:pt x="1065609" y="1967925"/>
                  <a:pt x="904837" y="1970040"/>
                  <a:pt x="804371" y="1872184"/>
                </a:cubicBezTo>
                <a:lnTo>
                  <a:pt x="76755" y="1163466"/>
                </a:lnTo>
                <a:cubicBezTo>
                  <a:pt x="-23710" y="1065610"/>
                  <a:pt x="-25826" y="904838"/>
                  <a:pt x="72031" y="804372"/>
                </a:cubicBezTo>
                <a:lnTo>
                  <a:pt x="780748" y="76756"/>
                </a:lnTo>
                <a:cubicBezTo>
                  <a:pt x="829676" y="26523"/>
                  <a:pt x="894333" y="878"/>
                  <a:pt x="959316" y="2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5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6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6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/>
          <p:cNvSpPr/>
          <p:nvPr/>
        </p:nvSpPr>
        <p:spPr>
          <a:xfrm rot="8054771" flipH="1">
            <a:off x="134962" y="3364739"/>
            <a:ext cx="4731461" cy="5519127"/>
          </a:xfrm>
          <a:custGeom>
            <a:avLst/>
            <a:gdLst/>
            <a:ahLst/>
            <a:cxnLst/>
            <a:rect l="l" t="t" r="r" b="b"/>
            <a:pathLst>
              <a:path w="4731461" h="5519127" extrusionOk="0">
                <a:moveTo>
                  <a:pt x="4461340" y="5249006"/>
                </a:moveTo>
                <a:cubicBezTo>
                  <a:pt x="4628234" y="5082111"/>
                  <a:pt x="4731461" y="4851548"/>
                  <a:pt x="4731461" y="4596876"/>
                </a:cubicBezTo>
                <a:lnTo>
                  <a:pt x="4731461" y="907985"/>
                </a:lnTo>
                <a:cubicBezTo>
                  <a:pt x="4731461" y="462308"/>
                  <a:pt x="4415330" y="90467"/>
                  <a:pt x="3995075" y="4471"/>
                </a:cubicBezTo>
                <a:lnTo>
                  <a:pt x="3950729" y="0"/>
                </a:lnTo>
                <a:lnTo>
                  <a:pt x="0" y="4056079"/>
                </a:lnTo>
                <a:lnTo>
                  <a:pt x="1502061" y="5519127"/>
                </a:lnTo>
                <a:lnTo>
                  <a:pt x="3809210" y="5519127"/>
                </a:lnTo>
                <a:cubicBezTo>
                  <a:pt x="4063882" y="5519127"/>
                  <a:pt x="4294445" y="5415900"/>
                  <a:pt x="4461340" y="5249006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6"/>
          <p:cNvSpPr/>
          <p:nvPr/>
        </p:nvSpPr>
        <p:spPr>
          <a:xfrm rot="8054771" flipH="1">
            <a:off x="3019017" y="-1824856"/>
            <a:ext cx="3458565" cy="3544936"/>
          </a:xfrm>
          <a:custGeom>
            <a:avLst/>
            <a:gdLst/>
            <a:ahLst/>
            <a:cxnLst/>
            <a:rect l="l" t="t" r="r" b="b"/>
            <a:pathLst>
              <a:path w="3458565" h="3544936" extrusionOk="0">
                <a:moveTo>
                  <a:pt x="5701" y="3544936"/>
                </a:moveTo>
                <a:lnTo>
                  <a:pt x="3458565" y="0"/>
                </a:lnTo>
                <a:lnTo>
                  <a:pt x="697692" y="0"/>
                </a:lnTo>
                <a:cubicBezTo>
                  <a:pt x="312367" y="0"/>
                  <a:pt x="0" y="312367"/>
                  <a:pt x="0" y="697692"/>
                </a:cubicBezTo>
                <a:lnTo>
                  <a:pt x="0" y="3488379"/>
                </a:ln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 rot="8054771" flipH="1">
            <a:off x="7821361" y="4509707"/>
            <a:ext cx="4137215" cy="3929117"/>
          </a:xfrm>
          <a:custGeom>
            <a:avLst/>
            <a:gdLst/>
            <a:ahLst/>
            <a:cxnLst/>
            <a:rect l="l" t="t" r="r" b="b"/>
            <a:pathLst>
              <a:path w="4137215" h="3929117" extrusionOk="0">
                <a:moveTo>
                  <a:pt x="3932866" y="3724768"/>
                </a:moveTo>
                <a:cubicBezTo>
                  <a:pt x="4059123" y="3598510"/>
                  <a:pt x="4137215" y="3424087"/>
                  <a:pt x="4137215" y="3231425"/>
                </a:cubicBezTo>
                <a:lnTo>
                  <a:pt x="4137215" y="724619"/>
                </a:lnTo>
                <a:lnTo>
                  <a:pt x="3393273" y="0"/>
                </a:lnTo>
                <a:lnTo>
                  <a:pt x="0" y="3483756"/>
                </a:lnTo>
                <a:lnTo>
                  <a:pt x="5972" y="3502998"/>
                </a:lnTo>
                <a:cubicBezTo>
                  <a:pt x="111888" y="3753410"/>
                  <a:pt x="359842" y="3929117"/>
                  <a:pt x="648836" y="3929117"/>
                </a:cubicBezTo>
                <a:lnTo>
                  <a:pt x="3439523" y="3929117"/>
                </a:lnTo>
                <a:cubicBezTo>
                  <a:pt x="3632186" y="3929117"/>
                  <a:pt x="3806609" y="3851025"/>
                  <a:pt x="3932866" y="3724768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/>
          <p:nvPr/>
        </p:nvSpPr>
        <p:spPr>
          <a:xfrm rot="8054771" flipH="1">
            <a:off x="1294851" y="5041305"/>
            <a:ext cx="667993" cy="667993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 rot="8054771" flipH="1">
            <a:off x="9829351" y="1909343"/>
            <a:ext cx="833654" cy="833654"/>
          </a:xfrm>
          <a:prstGeom prst="roundRect">
            <a:avLst>
              <a:gd name="adj" fmla="val 16667"/>
            </a:avLst>
          </a:prstGeom>
          <a:solidFill>
            <a:srgbClr val="9893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 rot="8054771" flipH="1">
            <a:off x="1112751" y="4013827"/>
            <a:ext cx="596127" cy="596127"/>
          </a:xfrm>
          <a:prstGeom prst="roundRect">
            <a:avLst>
              <a:gd name="adj" fmla="val 16667"/>
            </a:avLst>
          </a:prstGeom>
          <a:solidFill>
            <a:srgbClr val="E7E6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 rot="-2745229">
            <a:off x="7649349" y="2901466"/>
            <a:ext cx="2615745" cy="2615745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 rot="8054771" flipH="1">
            <a:off x="1209411" y="2194518"/>
            <a:ext cx="1523609" cy="15236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 rot="8054771" flipH="1">
            <a:off x="2386617" y="588417"/>
            <a:ext cx="1615927" cy="1615927"/>
          </a:xfrm>
          <a:prstGeom prst="roundRect">
            <a:avLst>
              <a:gd name="adj" fmla="val 16667"/>
            </a:avLst>
          </a:prstGeom>
          <a:solidFill>
            <a:srgbClr val="9893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"/>
          <p:cNvSpPr/>
          <p:nvPr/>
        </p:nvSpPr>
        <p:spPr>
          <a:xfrm rot="8054771" flipH="1">
            <a:off x="10471903" y="4656158"/>
            <a:ext cx="1076069" cy="1076069"/>
          </a:xfrm>
          <a:prstGeom prst="roundRect">
            <a:avLst>
              <a:gd name="adj" fmla="val 16667"/>
            </a:avLst>
          </a:prstGeom>
          <a:solidFill>
            <a:srgbClr val="9893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6"/>
          <p:cNvSpPr/>
          <p:nvPr/>
        </p:nvSpPr>
        <p:spPr>
          <a:xfrm rot="8054771" flipH="1">
            <a:off x="8216896" y="1047913"/>
            <a:ext cx="967959" cy="9679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/>
          <p:nvPr/>
        </p:nvSpPr>
        <p:spPr>
          <a:xfrm rot="8054771" flipH="1">
            <a:off x="2103966" y="4129861"/>
            <a:ext cx="1090208" cy="1090208"/>
          </a:xfrm>
          <a:prstGeom prst="roundRect">
            <a:avLst>
              <a:gd name="adj" fmla="val 16667"/>
            </a:avLst>
          </a:prstGeom>
          <a:solidFill>
            <a:srgbClr val="98938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" name="Google Shape;219;p6"/>
          <p:cNvGrpSpPr/>
          <p:nvPr/>
        </p:nvGrpSpPr>
        <p:grpSpPr>
          <a:xfrm>
            <a:off x="2770653" y="103654"/>
            <a:ext cx="6650691" cy="6650691"/>
            <a:chOff x="2770653" y="103654"/>
            <a:chExt cx="6650691" cy="6650691"/>
          </a:xfrm>
        </p:grpSpPr>
        <p:sp>
          <p:nvSpPr>
            <p:cNvPr id="220" name="Google Shape;220;p6"/>
            <p:cNvSpPr/>
            <p:nvPr/>
          </p:nvSpPr>
          <p:spPr>
            <a:xfrm rot="-2745229">
              <a:off x="3963248" y="1280525"/>
              <a:ext cx="4296952" cy="429695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 rot="-2745229">
              <a:off x="3744421" y="1077422"/>
              <a:ext cx="4703156" cy="4703156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6"/>
            <p:cNvSpPr txBox="1"/>
            <p:nvPr/>
          </p:nvSpPr>
          <p:spPr>
            <a:xfrm>
              <a:off x="4262272" y="1449338"/>
              <a:ext cx="3699000" cy="415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004663"/>
                  </a:solidFill>
                  <a:latin typeface="Calibri"/>
                  <a:ea typeface="Calibri"/>
                  <a:cs typeface="Calibri"/>
                  <a:sym typeface="Calibri"/>
                </a:rPr>
                <a:t>Goal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4663"/>
                  </a:solidFill>
                  <a:latin typeface="Calibri"/>
                  <a:ea typeface="Calibri"/>
                  <a:cs typeface="Calibri"/>
                  <a:sym typeface="Calibri"/>
                </a:rPr>
                <a:t>Develop and implement measures that prevent the introduction, or spread, of aquatic invasive species through commerce using science-based, landscape-level prevention measures implemented across </a:t>
              </a:r>
              <a:br>
                <a:rPr lang="en-US" sz="2400" b="0" i="0" u="none" strike="noStrike" cap="none">
                  <a:solidFill>
                    <a:srgbClr val="004663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>
                  <a:solidFill>
                    <a:srgbClr val="004663"/>
                  </a:solidFill>
                  <a:latin typeface="Calibri"/>
                  <a:ea typeface="Calibri"/>
                  <a:cs typeface="Calibri"/>
                  <a:sym typeface="Calibri"/>
                </a:rPr>
                <a:t>North America.</a:t>
              </a:r>
              <a:endParaRPr sz="3200" b="0" i="0" u="none" strike="noStrike" cap="none">
                <a:solidFill>
                  <a:srgbClr val="00466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7"/>
          <p:cNvSpPr txBox="1"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Project Scope</a:t>
            </a:r>
            <a:endParaRPr/>
          </a:p>
        </p:txBody>
      </p:sp>
      <p:pic>
        <p:nvPicPr>
          <p:cNvPr id="229" name="Google Shape;229;p7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5188" y="32237"/>
            <a:ext cx="4140943" cy="679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/>
          <p:nvPr/>
        </p:nvSpPr>
        <p:spPr>
          <a:xfrm rot="8054771" flipH="1">
            <a:off x="134962" y="3364739"/>
            <a:ext cx="4731461" cy="5519127"/>
          </a:xfrm>
          <a:custGeom>
            <a:avLst/>
            <a:gdLst/>
            <a:ahLst/>
            <a:cxnLst/>
            <a:rect l="l" t="t" r="r" b="b"/>
            <a:pathLst>
              <a:path w="4731461" h="5519127" extrusionOk="0">
                <a:moveTo>
                  <a:pt x="4461340" y="5249006"/>
                </a:moveTo>
                <a:cubicBezTo>
                  <a:pt x="4628234" y="5082111"/>
                  <a:pt x="4731461" y="4851548"/>
                  <a:pt x="4731461" y="4596876"/>
                </a:cubicBezTo>
                <a:lnTo>
                  <a:pt x="4731461" y="907985"/>
                </a:lnTo>
                <a:cubicBezTo>
                  <a:pt x="4731461" y="462308"/>
                  <a:pt x="4415330" y="90467"/>
                  <a:pt x="3995075" y="4471"/>
                </a:cubicBezTo>
                <a:lnTo>
                  <a:pt x="3950729" y="0"/>
                </a:lnTo>
                <a:lnTo>
                  <a:pt x="0" y="4056079"/>
                </a:lnTo>
                <a:lnTo>
                  <a:pt x="1502061" y="5519127"/>
                </a:lnTo>
                <a:lnTo>
                  <a:pt x="3809210" y="5519127"/>
                </a:lnTo>
                <a:cubicBezTo>
                  <a:pt x="4063882" y="5519127"/>
                  <a:pt x="4294445" y="5415900"/>
                  <a:pt x="4461340" y="5249006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8"/>
          <p:cNvSpPr/>
          <p:nvPr/>
        </p:nvSpPr>
        <p:spPr>
          <a:xfrm rot="8054771" flipH="1">
            <a:off x="3019017" y="-1824856"/>
            <a:ext cx="3458565" cy="3544936"/>
          </a:xfrm>
          <a:custGeom>
            <a:avLst/>
            <a:gdLst/>
            <a:ahLst/>
            <a:cxnLst/>
            <a:rect l="l" t="t" r="r" b="b"/>
            <a:pathLst>
              <a:path w="3458565" h="3544936" extrusionOk="0">
                <a:moveTo>
                  <a:pt x="5701" y="3544936"/>
                </a:moveTo>
                <a:lnTo>
                  <a:pt x="3458565" y="0"/>
                </a:lnTo>
                <a:lnTo>
                  <a:pt x="697692" y="0"/>
                </a:lnTo>
                <a:cubicBezTo>
                  <a:pt x="312367" y="0"/>
                  <a:pt x="0" y="312367"/>
                  <a:pt x="0" y="697692"/>
                </a:cubicBezTo>
                <a:lnTo>
                  <a:pt x="0" y="3488379"/>
                </a:ln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8"/>
          <p:cNvSpPr/>
          <p:nvPr/>
        </p:nvSpPr>
        <p:spPr>
          <a:xfrm rot="8054771" flipH="1">
            <a:off x="7821361" y="4509707"/>
            <a:ext cx="4137215" cy="3929117"/>
          </a:xfrm>
          <a:custGeom>
            <a:avLst/>
            <a:gdLst/>
            <a:ahLst/>
            <a:cxnLst/>
            <a:rect l="l" t="t" r="r" b="b"/>
            <a:pathLst>
              <a:path w="4137215" h="3929117" extrusionOk="0">
                <a:moveTo>
                  <a:pt x="3932866" y="3724768"/>
                </a:moveTo>
                <a:cubicBezTo>
                  <a:pt x="4059123" y="3598510"/>
                  <a:pt x="4137215" y="3424087"/>
                  <a:pt x="4137215" y="3231425"/>
                </a:cubicBezTo>
                <a:lnTo>
                  <a:pt x="4137215" y="724619"/>
                </a:lnTo>
                <a:lnTo>
                  <a:pt x="3393273" y="0"/>
                </a:lnTo>
                <a:lnTo>
                  <a:pt x="0" y="3483756"/>
                </a:lnTo>
                <a:lnTo>
                  <a:pt x="5972" y="3502998"/>
                </a:lnTo>
                <a:cubicBezTo>
                  <a:pt x="111888" y="3753410"/>
                  <a:pt x="359842" y="3929117"/>
                  <a:pt x="648836" y="3929117"/>
                </a:cubicBezTo>
                <a:lnTo>
                  <a:pt x="3439523" y="3929117"/>
                </a:lnTo>
                <a:cubicBezTo>
                  <a:pt x="3632186" y="3929117"/>
                  <a:pt x="3806609" y="3851025"/>
                  <a:pt x="3932866" y="3724768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8"/>
          <p:cNvSpPr/>
          <p:nvPr/>
        </p:nvSpPr>
        <p:spPr>
          <a:xfrm>
            <a:off x="477490" y="95545"/>
            <a:ext cx="6037911" cy="858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77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 txBox="1"/>
          <p:nvPr/>
        </p:nvSpPr>
        <p:spPr>
          <a:xfrm>
            <a:off x="1527130" y="2367051"/>
            <a:ext cx="402745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Convene industry and agency partners </a:t>
            </a:r>
            <a:r>
              <a:rPr lang="en-US" sz="16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develop a suite of potential solutions that address the key weaknesses in the aquatic plant and animal commerce chain.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/>
          <p:cNvSpPr txBox="1"/>
          <p:nvPr/>
        </p:nvSpPr>
        <p:spPr>
          <a:xfrm>
            <a:off x="1528755" y="3788060"/>
            <a:ext cx="3697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Develop model best management practices </a:t>
            </a:r>
            <a:r>
              <a:rPr lang="en-US" sz="16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and voluntary codes of conduct as well as </a:t>
            </a:r>
            <a: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regulations</a:t>
            </a:r>
            <a:r>
              <a:rPr lang="en-US" sz="16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 to prevent the sale of restricted species in North America via commerce.</a:t>
            </a:r>
            <a:endParaRPr sz="1600" b="0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0" name="Google Shape;240;p8"/>
          <p:cNvSpPr/>
          <p:nvPr/>
        </p:nvSpPr>
        <p:spPr>
          <a:xfrm rot="8054771" flipH="1">
            <a:off x="10096461" y="720811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8"/>
          <p:cNvSpPr/>
          <p:nvPr/>
        </p:nvSpPr>
        <p:spPr>
          <a:xfrm rot="8054771" flipH="1">
            <a:off x="10741800" y="1250580"/>
            <a:ext cx="529461" cy="5294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8"/>
          <p:cNvSpPr/>
          <p:nvPr/>
        </p:nvSpPr>
        <p:spPr>
          <a:xfrm rot="8054771" flipH="1">
            <a:off x="11029180" y="562289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-2745229" flipH="1">
            <a:off x="6679080" y="5603953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-2745229" flipH="1">
            <a:off x="6116311" y="5156753"/>
            <a:ext cx="529461" cy="5294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-2745229" flipH="1">
            <a:off x="5746361" y="5762475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 txBox="1"/>
          <p:nvPr/>
        </p:nvSpPr>
        <p:spPr>
          <a:xfrm>
            <a:off x="1527125" y="5214975"/>
            <a:ext cx="4307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Ensure buyers and sellers have increased awareness</a:t>
            </a:r>
            <a:r>
              <a:rPr lang="en-US" sz="16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understanding, and appreciation of their roles and responsibilities in preventing the sale and introduction of aquatic invasive species by developing toolkits for these audiences.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8" descr="Scales of justic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456" y="4008949"/>
            <a:ext cx="881640" cy="8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 descr="Mining tools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25" y="5505030"/>
            <a:ext cx="855700" cy="8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 descr="Handshake out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808" y="2457428"/>
            <a:ext cx="937097" cy="9370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8"/>
          <p:cNvGrpSpPr/>
          <p:nvPr/>
        </p:nvGrpSpPr>
        <p:grpSpPr>
          <a:xfrm>
            <a:off x="5382780" y="95348"/>
            <a:ext cx="6693400" cy="6693400"/>
            <a:chOff x="5382780" y="95348"/>
            <a:chExt cx="6693400" cy="6693400"/>
          </a:xfrm>
        </p:grpSpPr>
        <p:sp>
          <p:nvSpPr>
            <p:cNvPr id="251" name="Google Shape;251;p8"/>
            <p:cNvSpPr/>
            <p:nvPr/>
          </p:nvSpPr>
          <p:spPr>
            <a:xfrm rot="-2745229">
              <a:off x="6583033" y="1279776"/>
              <a:ext cx="4324545" cy="43245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 rot="-2745229">
              <a:off x="6362801" y="1075369"/>
              <a:ext cx="4733358" cy="4733358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3" name="Google Shape;253;p8"/>
          <p:cNvPicPr preferRelativeResize="0"/>
          <p:nvPr/>
        </p:nvPicPr>
        <p:blipFill rotWithShape="1">
          <a:blip r:embed="rId6">
            <a:alphaModFix/>
          </a:blip>
          <a:srcRect l="20853" r="20851"/>
          <a:stretch/>
        </p:blipFill>
        <p:spPr>
          <a:xfrm>
            <a:off x="6161638" y="874207"/>
            <a:ext cx="5135683" cy="5135681"/>
          </a:xfrm>
          <a:custGeom>
            <a:avLst/>
            <a:gdLst/>
            <a:ahLst/>
            <a:cxnLst/>
            <a:rect l="l" t="t" r="r" b="b"/>
            <a:pathLst>
              <a:path w="5135683" h="5135681" extrusionOk="0">
                <a:moveTo>
                  <a:pt x="2534055" y="59"/>
                </a:moveTo>
                <a:cubicBezTo>
                  <a:pt x="2705709" y="-2200"/>
                  <a:pt x="2878227" y="61025"/>
                  <a:pt x="3010919" y="190270"/>
                </a:cubicBezTo>
                <a:lnTo>
                  <a:pt x="4932933" y="2062363"/>
                </a:lnTo>
                <a:cubicBezTo>
                  <a:pt x="5198316" y="2320852"/>
                  <a:pt x="5203903" y="2745537"/>
                  <a:pt x="4945414" y="3010918"/>
                </a:cubicBezTo>
                <a:lnTo>
                  <a:pt x="3073319" y="4932931"/>
                </a:lnTo>
                <a:cubicBezTo>
                  <a:pt x="2814831" y="5198314"/>
                  <a:pt x="2390148" y="5203901"/>
                  <a:pt x="2124764" y="4945412"/>
                </a:cubicBezTo>
                <a:lnTo>
                  <a:pt x="202750" y="3073319"/>
                </a:lnTo>
                <a:cubicBezTo>
                  <a:pt x="-62630" y="2814830"/>
                  <a:pt x="-68220" y="2390147"/>
                  <a:pt x="190272" y="2124764"/>
                </a:cubicBezTo>
                <a:lnTo>
                  <a:pt x="2062364" y="202751"/>
                </a:lnTo>
                <a:cubicBezTo>
                  <a:pt x="2191608" y="70059"/>
                  <a:pt x="2362401" y="2317"/>
                  <a:pt x="2534055" y="59"/>
                </a:cubicBezTo>
                <a:close/>
              </a:path>
            </a:pathLst>
          </a:custGeom>
          <a:solidFill>
            <a:srgbClr val="A2A0A3"/>
          </a:solidFill>
          <a:ln>
            <a:noFill/>
          </a:ln>
        </p:spPr>
      </p:pic>
      <p:sp>
        <p:nvSpPr>
          <p:cNvPr id="254" name="Google Shape;254;p8"/>
          <p:cNvSpPr txBox="1"/>
          <p:nvPr/>
        </p:nvSpPr>
        <p:spPr>
          <a:xfrm>
            <a:off x="1528760" y="975074"/>
            <a:ext cx="539660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Assess the aquatic species supply chain </a:t>
            </a:r>
            <a:r>
              <a:rPr lang="en-US" sz="1600" b="0" i="0" u="none" strike="noStrike" cap="none">
                <a:solidFill>
                  <a:srgbClr val="32313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to better characterize those components that a) contribute significantly to the buying and selling of aquatic invasive species and b) can be addressed through regulations, incentives, and other tools. </a:t>
            </a:r>
            <a:endParaRPr sz="1600" b="0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32313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55" name="Google Shape;255;p8" descr="Books on shelf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292" y="1174784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9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6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6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6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6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"/>
          <p:cNvSpPr/>
          <p:nvPr/>
        </p:nvSpPr>
        <p:spPr>
          <a:xfrm rot="8054771" flipH="1">
            <a:off x="491900" y="3067349"/>
            <a:ext cx="4731461" cy="5519127"/>
          </a:xfrm>
          <a:custGeom>
            <a:avLst/>
            <a:gdLst/>
            <a:ahLst/>
            <a:cxnLst/>
            <a:rect l="l" t="t" r="r" b="b"/>
            <a:pathLst>
              <a:path w="4731461" h="5519127" extrusionOk="0">
                <a:moveTo>
                  <a:pt x="4461340" y="5249006"/>
                </a:moveTo>
                <a:cubicBezTo>
                  <a:pt x="4628234" y="5082111"/>
                  <a:pt x="4731461" y="4851548"/>
                  <a:pt x="4731461" y="4596876"/>
                </a:cubicBezTo>
                <a:lnTo>
                  <a:pt x="4731461" y="907985"/>
                </a:lnTo>
                <a:cubicBezTo>
                  <a:pt x="4731461" y="462308"/>
                  <a:pt x="4415330" y="90467"/>
                  <a:pt x="3995075" y="4471"/>
                </a:cubicBezTo>
                <a:lnTo>
                  <a:pt x="3950729" y="0"/>
                </a:lnTo>
                <a:lnTo>
                  <a:pt x="0" y="4056079"/>
                </a:lnTo>
                <a:lnTo>
                  <a:pt x="1502061" y="5519127"/>
                </a:lnTo>
                <a:lnTo>
                  <a:pt x="3809210" y="5519127"/>
                </a:lnTo>
                <a:cubicBezTo>
                  <a:pt x="4063882" y="5519127"/>
                  <a:pt x="4294445" y="5415900"/>
                  <a:pt x="4461340" y="5249006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9"/>
          <p:cNvSpPr/>
          <p:nvPr/>
        </p:nvSpPr>
        <p:spPr>
          <a:xfrm rot="8054771" flipH="1">
            <a:off x="3019017" y="-1824856"/>
            <a:ext cx="3458565" cy="3544936"/>
          </a:xfrm>
          <a:custGeom>
            <a:avLst/>
            <a:gdLst/>
            <a:ahLst/>
            <a:cxnLst/>
            <a:rect l="l" t="t" r="r" b="b"/>
            <a:pathLst>
              <a:path w="3458565" h="3544936" extrusionOk="0">
                <a:moveTo>
                  <a:pt x="5701" y="3544936"/>
                </a:moveTo>
                <a:lnTo>
                  <a:pt x="3458565" y="0"/>
                </a:lnTo>
                <a:lnTo>
                  <a:pt x="697692" y="0"/>
                </a:lnTo>
                <a:cubicBezTo>
                  <a:pt x="312367" y="0"/>
                  <a:pt x="0" y="312367"/>
                  <a:pt x="0" y="697692"/>
                </a:cubicBezTo>
                <a:lnTo>
                  <a:pt x="0" y="3488379"/>
                </a:ln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9"/>
          <p:cNvSpPr/>
          <p:nvPr/>
        </p:nvSpPr>
        <p:spPr>
          <a:xfrm rot="8054771" flipH="1">
            <a:off x="7821361" y="4509707"/>
            <a:ext cx="4137215" cy="3929117"/>
          </a:xfrm>
          <a:custGeom>
            <a:avLst/>
            <a:gdLst/>
            <a:ahLst/>
            <a:cxnLst/>
            <a:rect l="l" t="t" r="r" b="b"/>
            <a:pathLst>
              <a:path w="4137215" h="3929117" extrusionOk="0">
                <a:moveTo>
                  <a:pt x="3932866" y="3724768"/>
                </a:moveTo>
                <a:cubicBezTo>
                  <a:pt x="4059123" y="3598510"/>
                  <a:pt x="4137215" y="3424087"/>
                  <a:pt x="4137215" y="3231425"/>
                </a:cubicBezTo>
                <a:lnTo>
                  <a:pt x="4137215" y="724619"/>
                </a:lnTo>
                <a:lnTo>
                  <a:pt x="3393273" y="0"/>
                </a:lnTo>
                <a:lnTo>
                  <a:pt x="0" y="3483756"/>
                </a:lnTo>
                <a:lnTo>
                  <a:pt x="5972" y="3502998"/>
                </a:lnTo>
                <a:cubicBezTo>
                  <a:pt x="111888" y="3753410"/>
                  <a:pt x="359842" y="3929117"/>
                  <a:pt x="648836" y="3929117"/>
                </a:cubicBezTo>
                <a:lnTo>
                  <a:pt x="3439523" y="3929117"/>
                </a:lnTo>
                <a:cubicBezTo>
                  <a:pt x="3632186" y="3929117"/>
                  <a:pt x="3806609" y="3851025"/>
                  <a:pt x="3932866" y="3724768"/>
                </a:cubicBezTo>
                <a:close/>
              </a:path>
            </a:pathLst>
          </a:custGeom>
          <a:solidFill>
            <a:srgbClr val="DBD9D6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9"/>
          <p:cNvSpPr/>
          <p:nvPr/>
        </p:nvSpPr>
        <p:spPr>
          <a:xfrm>
            <a:off x="489715" y="572304"/>
            <a:ext cx="1133701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A. Convene Partners to Develop Action Pl</a:t>
            </a:r>
            <a:r>
              <a:rPr lang="en-US" sz="4400" b="0" i="0" u="none" strike="noStrike" cap="none">
                <a:solidFill>
                  <a:srgbClr val="323133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/>
          <p:cNvSpPr/>
          <p:nvPr/>
        </p:nvSpPr>
        <p:spPr>
          <a:xfrm rot="-1437807" flipH="1">
            <a:off x="6320258" y="5288610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3231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9"/>
          <p:cNvSpPr/>
          <p:nvPr/>
        </p:nvSpPr>
        <p:spPr>
          <a:xfrm rot="-1437831" flipH="1">
            <a:off x="5824128" y="4798093"/>
            <a:ext cx="529461" cy="5294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9"/>
          <p:cNvSpPr/>
          <p:nvPr/>
        </p:nvSpPr>
        <p:spPr>
          <a:xfrm rot="-1419294" flipH="1">
            <a:off x="5746361" y="5762475"/>
            <a:ext cx="612030" cy="612030"/>
          </a:xfrm>
          <a:prstGeom prst="roundRect">
            <a:avLst>
              <a:gd name="adj" fmla="val 16667"/>
            </a:avLst>
          </a:prstGeom>
          <a:solidFill>
            <a:srgbClr val="A901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489715" y="1362961"/>
            <a:ext cx="1112720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Draw from review of supply chain landscape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 targeted stakeholder surveys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Conduct targeted stakeholder focus-groups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Gather key stakeholders to generate action plan that contains timelines and responsible parties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9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823" y="3430241"/>
            <a:ext cx="9980046" cy="3058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9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5" descr="Clipboar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80000">
            <a:off x="7656429" y="1112569"/>
            <a:ext cx="4740698" cy="475292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5"/>
          <p:cNvSpPr txBox="1">
            <a:spLocks noGrp="1"/>
          </p:cNvSpPr>
          <p:nvPr>
            <p:ph type="title"/>
          </p:nvPr>
        </p:nvSpPr>
        <p:spPr>
          <a:xfrm>
            <a:off x="801526" y="676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Buyer/Seller and Agency Surveys</a:t>
            </a:r>
            <a:endParaRPr dirty="0"/>
          </a:p>
        </p:txBody>
      </p:sp>
      <p:sp>
        <p:nvSpPr>
          <p:cNvPr id="352" name="Google Shape;352;p15"/>
          <p:cNvSpPr txBox="1">
            <a:spLocks noGrp="1"/>
          </p:cNvSpPr>
          <p:nvPr>
            <p:ph type="body" idx="1"/>
          </p:nvPr>
        </p:nvSpPr>
        <p:spPr>
          <a:xfrm>
            <a:off x="874874" y="1096224"/>
            <a:ext cx="728423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Buyers, sellers, and agency employees are participating in surveys to: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dirty="0"/>
              <a:t>Help assess the aquatic invasive species in commerce issue;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dirty="0"/>
              <a:t>Identify key gaps and challenges that contribute to the introduction and spread of aquatic plants and animals in commerce; and 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dirty="0"/>
              <a:t>Express interest in participating in a focus group to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develop specific strategies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that address key gaps and challenges.</a:t>
            </a:r>
            <a:endParaRPr dirty="0"/>
          </a:p>
        </p:txBody>
      </p:sp>
      <p:sp>
        <p:nvSpPr>
          <p:cNvPr id="353" name="Google Shape;353;p15"/>
          <p:cNvSpPr txBox="1"/>
          <p:nvPr/>
        </p:nvSpPr>
        <p:spPr>
          <a:xfrm>
            <a:off x="989700" y="5742225"/>
            <a:ext cx="10275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Buyers and Sellers Survey:   </a:t>
            </a:r>
            <a:r>
              <a:rPr lang="en-US" sz="2500" b="0" i="0" u="sng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https://form.jotform.com/222828939142059</a:t>
            </a:r>
            <a:endParaRPr sz="2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5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Agency Staff Survey: </a:t>
            </a:r>
            <a:r>
              <a:rPr lang="en-US" sz="2500" b="0" i="0" u="sng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https://form.jotform.com/222904672784161</a:t>
            </a:r>
            <a:endParaRPr sz="25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5"/>
          <p:cNvSpPr txBox="1"/>
          <p:nvPr/>
        </p:nvSpPr>
        <p:spPr>
          <a:xfrm>
            <a:off x="8767379" y="2998425"/>
            <a:ext cx="2518800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DEADLINE TO COMPLETE SURVEYS:</a:t>
            </a:r>
            <a:endParaRPr sz="2100" b="1" dirty="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Calibri"/>
                <a:ea typeface="Calibri"/>
                <a:cs typeface="Calibri"/>
                <a:sym typeface="Calibri"/>
              </a:rPr>
              <a:t>December 15, 2022</a:t>
            </a:r>
            <a:endParaRPr sz="2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AFB6AAE-8468-2456-F582-98DAE43CA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" t="2118" r="5260" b="6293"/>
          <a:stretch/>
        </p:blipFill>
        <p:spPr>
          <a:xfrm>
            <a:off x="5336848" y="471948"/>
            <a:ext cx="6478425" cy="6281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E7F19-8C2A-B942-22AC-D36EB62A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45" y="-84791"/>
            <a:ext cx="10515600" cy="1325563"/>
          </a:xfrm>
        </p:spPr>
        <p:txBody>
          <a:bodyPr/>
          <a:lstStyle/>
          <a:p>
            <a:r>
              <a:rPr lang="en-US" dirty="0"/>
              <a:t>Agency Survey Results To Date</a:t>
            </a:r>
          </a:p>
        </p:txBody>
      </p:sp>
      <p:sp>
        <p:nvSpPr>
          <p:cNvPr id="5" name="Google Shape;352;p15">
            <a:extLst>
              <a:ext uri="{FF2B5EF4-FFF2-40B4-BE49-F238E27FC236}">
                <a16:creationId xmlns:a16="http://schemas.microsoft.com/office/drawing/2014/main" id="{4EC18C62-A8CC-EF00-66F7-D881E5F36E31}"/>
              </a:ext>
            </a:extLst>
          </p:cNvPr>
          <p:cNvSpPr txBox="1">
            <a:spLocks/>
          </p:cNvSpPr>
          <p:nvPr/>
        </p:nvSpPr>
        <p:spPr>
          <a:xfrm>
            <a:off x="641728" y="1344052"/>
            <a:ext cx="4422286" cy="74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dirty="0"/>
              <a:t>58 respondents: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dirty="0"/>
              <a:t>	3 Canadian provinces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dirty="0"/>
              <a:t>	23 states and DC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8FC558-A87A-B9F5-440C-B20AABA22B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0497194"/>
              </p:ext>
            </p:extLst>
          </p:nvPr>
        </p:nvGraphicFramePr>
        <p:xfrm>
          <a:off x="984802" y="2597921"/>
          <a:ext cx="5604006" cy="3872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641A713-4F75-A73B-A74E-447B1C800E48}"/>
              </a:ext>
            </a:extLst>
          </p:cNvPr>
          <p:cNvSpPr txBox="1"/>
          <p:nvPr/>
        </p:nvSpPr>
        <p:spPr>
          <a:xfrm>
            <a:off x="5564777" y="4198589"/>
            <a:ext cx="531223" cy="5312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46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2022 colors">
      <a:dk1>
        <a:srgbClr val="646366"/>
      </a:dk1>
      <a:lt1>
        <a:srgbClr val="FFFFFF"/>
      </a:lt1>
      <a:dk2>
        <a:srgbClr val="44546A"/>
      </a:dk2>
      <a:lt2>
        <a:srgbClr val="E7E6E6"/>
      </a:lt2>
      <a:accent1>
        <a:srgbClr val="646366"/>
      </a:accent1>
      <a:accent2>
        <a:srgbClr val="C5C2BB"/>
      </a:accent2>
      <a:accent3>
        <a:srgbClr val="CDD000"/>
      </a:accent3>
      <a:accent4>
        <a:srgbClr val="E2024B"/>
      </a:accent4>
      <a:accent5>
        <a:srgbClr val="005E84"/>
      </a:accent5>
      <a:accent6>
        <a:srgbClr val="D68E0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2022 colors">
      <a:dk1>
        <a:srgbClr val="646366"/>
      </a:dk1>
      <a:lt1>
        <a:srgbClr val="FFFFFF"/>
      </a:lt1>
      <a:dk2>
        <a:srgbClr val="44546A"/>
      </a:dk2>
      <a:lt2>
        <a:srgbClr val="E7E6E6"/>
      </a:lt2>
      <a:accent1>
        <a:srgbClr val="646366"/>
      </a:accent1>
      <a:accent2>
        <a:srgbClr val="C5C2BB"/>
      </a:accent2>
      <a:accent3>
        <a:srgbClr val="CDD000"/>
      </a:accent3>
      <a:accent4>
        <a:srgbClr val="E2024B"/>
      </a:accent4>
      <a:accent5>
        <a:srgbClr val="005E84"/>
      </a:accent5>
      <a:accent6>
        <a:srgbClr val="D68E0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1052</Words>
  <Application>Microsoft Office PowerPoint</Application>
  <PresentationFormat>Widescreen</PresentationFormat>
  <Paragraphs>122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Libre Franklin</vt:lpstr>
      <vt:lpstr>Libre Franklin Black</vt:lpstr>
      <vt:lpstr>Calibri</vt:lpstr>
      <vt:lpstr>Arial</vt:lpstr>
      <vt:lpstr>Office Theme</vt:lpstr>
      <vt:lpstr>Office Theme</vt:lpstr>
      <vt:lpstr>PowerPoint Presentation</vt:lpstr>
      <vt:lpstr>Project supported by the U.S. Department of the Interior </vt:lpstr>
      <vt:lpstr>PowerPoint Presentation</vt:lpstr>
      <vt:lpstr>PowerPoint Presentation</vt:lpstr>
      <vt:lpstr>Project Scope</vt:lpstr>
      <vt:lpstr>PowerPoint Presentation</vt:lpstr>
      <vt:lpstr>PowerPoint Presentation</vt:lpstr>
      <vt:lpstr>Buyer/Seller and Agency Surveys</vt:lpstr>
      <vt:lpstr>Agency Survey Results To Date</vt:lpstr>
      <vt:lpstr>Ranking relative to contribution to spread of AIS in Commerce</vt:lpstr>
      <vt:lpstr>Willingness of Agency Staff to Serve on Focus Group</vt:lpstr>
      <vt:lpstr>Buyer/Seller Survey Results to Date</vt:lpstr>
      <vt:lpstr>Ranking relative to contribution to spread of AIS in Commerce</vt:lpstr>
      <vt:lpstr>Willingness to Serve on Focus Group</vt:lpstr>
      <vt:lpstr>Survey Comment Examples</vt:lpstr>
      <vt:lpstr>PowerPoint Presentation</vt:lpstr>
      <vt:lpstr>PowerPoint Presentation</vt:lpstr>
      <vt:lpstr>Milestones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Anisa Patel</dc:creator>
  <cp:lastModifiedBy>Amy Stark</cp:lastModifiedBy>
  <cp:revision>8</cp:revision>
  <cp:lastPrinted>2022-10-26T21:11:17Z</cp:lastPrinted>
  <dcterms:created xsi:type="dcterms:W3CDTF">2018-07-10T14:50:39Z</dcterms:created>
  <dcterms:modified xsi:type="dcterms:W3CDTF">2022-12-07T16:02:02Z</dcterms:modified>
</cp:coreProperties>
</file>