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3" r:id="rId1"/>
  </p:sldMasterIdLst>
  <p:notesMasterIdLst>
    <p:notesMasterId r:id="rId8"/>
  </p:notesMasterIdLst>
  <p:sldIdLst>
    <p:sldId id="278" r:id="rId2"/>
    <p:sldId id="862" r:id="rId3"/>
    <p:sldId id="861" r:id="rId4"/>
    <p:sldId id="866" r:id="rId5"/>
    <p:sldId id="930" r:id="rId6"/>
    <p:sldId id="34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05" autoAdjust="0"/>
  </p:normalViewPr>
  <p:slideViewPr>
    <p:cSldViewPr snapToGrid="0">
      <p:cViewPr varScale="1">
        <p:scale>
          <a:sx n="76" d="100"/>
          <a:sy n="76" d="100"/>
        </p:scale>
        <p:origin x="78" y="126"/>
      </p:cViewPr>
      <p:guideLst/>
    </p:cSldViewPr>
  </p:slideViewPr>
  <p:notesTextViewPr>
    <p:cViewPr>
      <p:scale>
        <a:sx n="1" d="1"/>
        <a:sy n="1" d="1"/>
      </p:scale>
      <p:origin x="0" y="-177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25168-0409-48E2-9ECA-49614AFFA0A4}"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364B0-FEF7-4FBB-80D5-B131D6AE89B8}" type="slidenum">
              <a:rPr lang="en-US" smtClean="0"/>
              <a:t>‹#›</a:t>
            </a:fld>
            <a:endParaRPr lang="en-US"/>
          </a:p>
        </p:txBody>
      </p:sp>
    </p:spTree>
    <p:extLst>
      <p:ext uri="{BB962C8B-B14F-4D97-AF65-F5344CB8AC3E}">
        <p14:creationId xmlns:p14="http://schemas.microsoft.com/office/powerpoint/2010/main" val="61669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364B0-FEF7-4FBB-80D5-B131D6AE89B8}" type="slidenum">
              <a:rPr lang="en-US" smtClean="0"/>
              <a:t>1</a:t>
            </a:fld>
            <a:endParaRPr lang="en-US"/>
          </a:p>
        </p:txBody>
      </p:sp>
    </p:spTree>
    <p:extLst>
      <p:ext uri="{BB962C8B-B14F-4D97-AF65-F5344CB8AC3E}">
        <p14:creationId xmlns:p14="http://schemas.microsoft.com/office/powerpoint/2010/main" val="365174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A4A4A"/>
                </a:solidFill>
                <a:effectLst/>
                <a:latin typeface="Source Sans Pro" panose="020B0503030403020204" pitchFamily="34" charset="0"/>
              </a:rPr>
              <a:t>We manage a network of 40 fisheries field stations in Idaho, Oregon and Washington. These fisheries prove more than 50 million steelhead and salmon each year to support the Pacific Salmon Treaty and $2.8 billion in commercial, recreational, and Tribal harvest.</a:t>
            </a:r>
          </a:p>
          <a:p>
            <a:pPr algn="l"/>
            <a:r>
              <a:rPr lang="en-US" b="0" i="0" dirty="0">
                <a:solidFill>
                  <a:srgbClr val="4A4A4A"/>
                </a:solidFill>
                <a:effectLst/>
                <a:latin typeface="Source Sans Pro" panose="020B0503030403020204" pitchFamily="34" charset="0"/>
              </a:rPr>
              <a:t>Stewardship of our land and water resources in the Pacific Northwest is deeply interwoven with the culture, heritage, and historical practices of Native American Tribes. There are 46 federally recognized Tribes in our region, many with treaty rights to manage and harvest fish and wildlife resources. Many of our hatcheries are co-managed with tribes. - Abernathy Fish Technology Center - </a:t>
            </a:r>
          </a:p>
          <a:p>
            <a:endParaRPr lang="en-US" dirty="0"/>
          </a:p>
        </p:txBody>
      </p:sp>
      <p:sp>
        <p:nvSpPr>
          <p:cNvPr id="4" name="Slide Number Placeholder 3"/>
          <p:cNvSpPr>
            <a:spLocks noGrp="1"/>
          </p:cNvSpPr>
          <p:nvPr>
            <p:ph type="sldNum" sz="quarter" idx="5"/>
          </p:nvPr>
        </p:nvSpPr>
        <p:spPr/>
        <p:txBody>
          <a:bodyPr/>
          <a:lstStyle/>
          <a:p>
            <a:fld id="{4DA364B0-FEF7-4FBB-80D5-B131D6AE89B8}" type="slidenum">
              <a:rPr lang="en-US" smtClean="0"/>
              <a:t>2</a:t>
            </a:fld>
            <a:endParaRPr lang="en-US"/>
          </a:p>
        </p:txBody>
      </p:sp>
    </p:spTree>
    <p:extLst>
      <p:ext uri="{BB962C8B-B14F-4D97-AF65-F5344CB8AC3E}">
        <p14:creationId xmlns:p14="http://schemas.microsoft.com/office/powerpoint/2010/main" val="367312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eDNA surveys</a:t>
            </a:r>
            <a:r>
              <a:rPr lang="en-US" baseline="0" dirty="0"/>
              <a:t> </a:t>
            </a:r>
            <a:r>
              <a:rPr lang="en-US" dirty="0"/>
              <a:t>at Carson, Willard, Little White Salmon, Spring Creek, Eagle Creek and Warm Springs NFHs. </a:t>
            </a:r>
          </a:p>
          <a:p>
            <a:r>
              <a:rPr lang="en-US" dirty="0"/>
              <a:t>eDNA to test for NZMS at all of the facilities from 2015-Present. </a:t>
            </a:r>
          </a:p>
          <a:p>
            <a:r>
              <a:rPr lang="en-US" dirty="0"/>
              <a:t>eDNA for QZM in 2017 and 2018. </a:t>
            </a:r>
          </a:p>
          <a:p>
            <a:r>
              <a:rPr lang="en-US" dirty="0"/>
              <a:t>FY21 - tested the above facilities for NZMS, QZM, northern pike and common carp. </a:t>
            </a:r>
          </a:p>
          <a:p>
            <a:endParaRPr lang="en-US" dirty="0"/>
          </a:p>
          <a:p>
            <a:r>
              <a:rPr lang="en-US" dirty="0"/>
              <a:t>FWS approved</a:t>
            </a:r>
            <a:r>
              <a:rPr lang="en-US" baseline="0" dirty="0"/>
              <a:t> </a:t>
            </a:r>
            <a:r>
              <a:rPr lang="en-US" dirty="0"/>
              <a:t>funding for a pilot study to test the performance of the </a:t>
            </a:r>
            <a:r>
              <a:rPr lang="en-US" dirty="0" err="1"/>
              <a:t>Biomeme</a:t>
            </a:r>
            <a:r>
              <a:rPr lang="en-US" dirty="0"/>
              <a:t> portable PCR unit for real-time eDNA sample processing at National Fish Hatcheries. </a:t>
            </a:r>
          </a:p>
          <a:p>
            <a:endParaRPr lang="en-US" dirty="0"/>
          </a:p>
          <a:p>
            <a:r>
              <a:rPr lang="en-US" dirty="0"/>
              <a:t>Jen - NZMS surveys and eDNA sampling at our lower Columbia Basin NFHs and up to five reference locations;</a:t>
            </a:r>
            <a:r>
              <a:rPr lang="en-US" baseline="0" dirty="0"/>
              <a:t> Testing</a:t>
            </a:r>
            <a:r>
              <a:rPr lang="en-US" dirty="0"/>
              <a:t> for five species again in FY22 including: New Zealand </a:t>
            </a:r>
            <a:r>
              <a:rPr lang="en-US" dirty="0" err="1"/>
              <a:t>mudsnail</a:t>
            </a:r>
            <a:r>
              <a:rPr lang="en-US" dirty="0"/>
              <a:t>, zebra mussels, quagga mussels, northern pike and common carp. </a:t>
            </a:r>
          </a:p>
          <a:p>
            <a:endParaRPr lang="en-US" dirty="0"/>
          </a:p>
          <a:p>
            <a:r>
              <a:rPr lang="en-US" dirty="0"/>
              <a:t>pre-proposal to purchase a </a:t>
            </a:r>
            <a:r>
              <a:rPr lang="en-US" dirty="0" err="1"/>
              <a:t>Biomeme</a:t>
            </a:r>
            <a:r>
              <a:rPr lang="en-US" dirty="0"/>
              <a:t> mobile qPCR thermocycler for real-time eDNA sample processing at our National Fish Hatcheries. The objectives of the study would be to 1) sample 3-5 locations with known NZMS presence to evaluate the performance and detection probability of the </a:t>
            </a:r>
            <a:r>
              <a:rPr lang="en-US" dirty="0" err="1"/>
              <a:t>Biomeme</a:t>
            </a:r>
            <a:r>
              <a:rPr lang="en-US" dirty="0"/>
              <a:t> unit, and 2) compare </a:t>
            </a:r>
            <a:r>
              <a:rPr lang="en-US" dirty="0" err="1"/>
              <a:t>Biomeme</a:t>
            </a:r>
            <a:r>
              <a:rPr lang="en-US" dirty="0"/>
              <a:t> sample results and logistics (e.g., processing time, cost, results turnaround timeframe) with those from WSUs eDNA lab. I will be using the </a:t>
            </a:r>
            <a:r>
              <a:rPr lang="en-US" dirty="0" err="1"/>
              <a:t>Biomeme</a:t>
            </a:r>
            <a:r>
              <a:rPr lang="en-US" dirty="0"/>
              <a:t> thermocycler to test for NZMS, but you can also purchase test kits for zebra/quagga mussels and northern pike.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A364B0-FEF7-4FBB-80D5-B131D6AE8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01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eDNA surveys</a:t>
            </a:r>
            <a:r>
              <a:rPr lang="en-US" baseline="0" dirty="0"/>
              <a:t> </a:t>
            </a:r>
            <a:r>
              <a:rPr lang="en-US" dirty="0"/>
              <a:t>at Carson, Willard, Little White Salmon, Spring Creek, Eagle Creek and Warm Springs NFHs. </a:t>
            </a:r>
          </a:p>
          <a:p>
            <a:r>
              <a:rPr lang="en-US" dirty="0"/>
              <a:t>eDNA to test for NZMS at all of the facilities from 2015-Present. </a:t>
            </a:r>
          </a:p>
          <a:p>
            <a:r>
              <a:rPr lang="en-US" dirty="0"/>
              <a:t>Added eDNA testing for QZM in 2017 and 2018. </a:t>
            </a:r>
            <a:endParaRPr lang="en-US" dirty="0">
              <a:cs typeface="Calibri"/>
            </a:endParaRPr>
          </a:p>
          <a:p>
            <a:r>
              <a:rPr lang="en-US" dirty="0"/>
              <a:t>FY21 - tested the above facilities for NZMS, QZM, northern pike and common carp. </a:t>
            </a:r>
          </a:p>
          <a:p>
            <a:endParaRPr lang="en-US" dirty="0"/>
          </a:p>
          <a:p>
            <a:r>
              <a:rPr lang="en-US" dirty="0"/>
              <a:t>FWS approved</a:t>
            </a:r>
            <a:r>
              <a:rPr lang="en-US" baseline="0" dirty="0"/>
              <a:t> </a:t>
            </a:r>
            <a:r>
              <a:rPr lang="en-US" dirty="0"/>
              <a:t>funding for a pilot study to test the performance of the </a:t>
            </a:r>
            <a:r>
              <a:rPr lang="en-US" dirty="0" err="1"/>
              <a:t>Biomeme</a:t>
            </a:r>
            <a:r>
              <a:rPr lang="en-US" dirty="0"/>
              <a:t> portable PCR unit for real-time eDNA sample processing at National Fish Hatcheries. </a:t>
            </a:r>
          </a:p>
          <a:p>
            <a:endParaRPr lang="en-US" dirty="0"/>
          </a:p>
          <a:p>
            <a:r>
              <a:rPr lang="en-US" dirty="0"/>
              <a:t>Jen - NZMS surveys and eDNA sampling at our lower Columbia Basin NFHs and up to five reference locations;</a:t>
            </a:r>
            <a:r>
              <a:rPr lang="en-US" baseline="0" dirty="0"/>
              <a:t> Testing</a:t>
            </a:r>
            <a:r>
              <a:rPr lang="en-US" dirty="0"/>
              <a:t> for five species again in FY22 including: New Zealand </a:t>
            </a:r>
            <a:r>
              <a:rPr lang="en-US" dirty="0" err="1"/>
              <a:t>mudsnail</a:t>
            </a:r>
            <a:r>
              <a:rPr lang="en-US" dirty="0"/>
              <a:t>, zebra mussels, quagga mussels, northern pike and common carp. </a:t>
            </a:r>
          </a:p>
          <a:p>
            <a:endParaRPr lang="en-US" dirty="0"/>
          </a:p>
          <a:p>
            <a:r>
              <a:rPr lang="en-US" dirty="0"/>
              <a:t>pre-proposal to purchase a </a:t>
            </a:r>
            <a:r>
              <a:rPr lang="en-US" dirty="0" err="1"/>
              <a:t>Biomeme</a:t>
            </a:r>
            <a:r>
              <a:rPr lang="en-US" dirty="0"/>
              <a:t> mobile qPCR thermocycler for real-time eDNA sample processing at our National Fish Hatcheries. The objectives of the study would be to 1) sample 3-5 locations with known NZMS presence to evaluate the performance and detection probability of the </a:t>
            </a:r>
            <a:r>
              <a:rPr lang="en-US" dirty="0" err="1"/>
              <a:t>Biomeme</a:t>
            </a:r>
            <a:r>
              <a:rPr lang="en-US" dirty="0"/>
              <a:t> unit, and 2) compare </a:t>
            </a:r>
            <a:r>
              <a:rPr lang="en-US" dirty="0" err="1"/>
              <a:t>Biomeme</a:t>
            </a:r>
            <a:r>
              <a:rPr lang="en-US" dirty="0"/>
              <a:t> sample results and logistics (e.g., processing time, cost, results turnaround timeframe) with those from WSUs eDNA lab. I will be using the </a:t>
            </a:r>
            <a:r>
              <a:rPr lang="en-US" dirty="0" err="1"/>
              <a:t>Biomeme</a:t>
            </a:r>
            <a:r>
              <a:rPr lang="en-US" dirty="0"/>
              <a:t> thermocycler to test for NZMS, but you can also purchase test kits for zebra/quagga mussels and northern pike. </a:t>
            </a:r>
          </a:p>
          <a:p>
            <a:endParaRPr lang="en-US" dirty="0">
              <a:cs typeface="Calibri"/>
            </a:endParaRPr>
          </a:p>
          <a:p>
            <a:r>
              <a:rPr lang="en-US" dirty="0">
                <a:cs typeface="Calibri"/>
              </a:rPr>
              <a:t>$67.32 per sample is a side study of protocol comparison (filer size and volume of water 0.45 um filter with 3 x 0.5L grab sample 3 replicates per location (able to do LT bank, middle, RT bank - WSU protocol ; WDFW – 5 um filter (cellulose nitrate filter) with 5.0 L water sample ---single 5 L filter/ pump a 5 liter volume per location, protocol also used for metabarcoding; USGS 1.0 um filter (cellulose nitrate filter) pumping 1.0L volume; and USDA-FS – 1.5 um glass microfiber filter (cheap; eDNA </a:t>
            </a:r>
            <a:r>
              <a:rPr lang="en-US" dirty="0" err="1">
                <a:cs typeface="Calibri"/>
              </a:rPr>
              <a:t>bulltrout</a:t>
            </a:r>
            <a:r>
              <a:rPr lang="en-US" dirty="0">
                <a:cs typeface="Calibri"/>
              </a:rPr>
              <a:t>, lamprey) 5.0 L water (volume filtered); protocols testing DNA quantity, difference between protocols – one method testing - -- one time cost)</a:t>
            </a:r>
          </a:p>
          <a:p>
            <a:r>
              <a:rPr lang="en-US" dirty="0">
                <a:cs typeface="Calibri"/>
              </a:rPr>
              <a:t>Ethanol – dehydrate them, put them in </a:t>
            </a:r>
            <a:r>
              <a:rPr lang="en-US" dirty="0" err="1">
                <a:cs typeface="Calibri" panose="020F0502020204030204"/>
              </a:rPr>
              <a:t>dessicant</a:t>
            </a:r>
            <a:r>
              <a:rPr lang="en-US" dirty="0">
                <a:cs typeface="Calibri" panose="020F0502020204030204"/>
              </a:rPr>
              <a:t> on </a:t>
            </a:r>
            <a:r>
              <a:rPr lang="en-US" dirty="0" err="1">
                <a:cs typeface="Calibri" panose="020F0502020204030204"/>
              </a:rPr>
              <a:t>dessicant</a:t>
            </a:r>
            <a:r>
              <a:rPr lang="en-US" dirty="0">
                <a:cs typeface="Calibri" panose="020F0502020204030204"/>
              </a:rPr>
              <a:t> beads – faster – shorter processing time; better long term preservation method – ok if they sit in </a:t>
            </a:r>
            <a:r>
              <a:rPr lang="en-US" dirty="0" err="1">
                <a:cs typeface="Calibri" panose="020F0502020204030204"/>
              </a:rPr>
              <a:t>dessicant</a:t>
            </a:r>
            <a:r>
              <a:rPr lang="en-US" dirty="0">
                <a:cs typeface="Calibri" panose="020F0502020204030204"/>
              </a:rPr>
              <a:t> – 1 month process time</a:t>
            </a:r>
          </a:p>
          <a:p>
            <a:r>
              <a:rPr lang="en-US" dirty="0">
                <a:cs typeface="Calibri" panose="020F0502020204030204"/>
              </a:rPr>
              <a:t>Minimum # of samples 3 samples in large and small waterbodies, more powerful with time of year – vs 8 visual surveys for confidence in collecting water samples at a location, eDNA for NZMS better than visual surveys, both a high and low densities, eDNA superior at large waterbodies where NZMS are in low densities – regular known location sites - </a:t>
            </a:r>
          </a:p>
          <a:p>
            <a:endParaRPr lang="en-US" dirty="0">
              <a:cs typeface="Calibri" panose="020F0502020204030204"/>
            </a:endParaRPr>
          </a:p>
          <a:p>
            <a:r>
              <a:rPr lang="en-US" dirty="0" err="1">
                <a:cs typeface="Calibri" panose="020F0502020204030204"/>
              </a:rPr>
              <a:t>Minumum</a:t>
            </a:r>
            <a:r>
              <a:rPr lang="en-US" dirty="0">
                <a:cs typeface="Calibri" panose="020F0502020204030204"/>
              </a:rPr>
              <a:t> ==  pumps $2K 4 new pumps and create eDNA sampling kit for our FWCOs schedule, sampling, mail kits to hatchery; 12 kits – use 8 samples; 4 at top, 4 at bottom, field negative; everything to take a sample; </a:t>
            </a:r>
            <a:r>
              <a:rPr lang="en-US" dirty="0" err="1">
                <a:cs typeface="Calibri" panose="020F0502020204030204"/>
              </a:rPr>
              <a:t>desicant</a:t>
            </a:r>
            <a:r>
              <a:rPr lang="en-US" dirty="0">
                <a:cs typeface="Calibri" panose="020F0502020204030204"/>
              </a:rPr>
              <a:t> beads, envelope with </a:t>
            </a:r>
            <a:r>
              <a:rPr lang="en-US" dirty="0" err="1">
                <a:cs typeface="Calibri" panose="020F0502020204030204"/>
              </a:rPr>
              <a:t>desicant</a:t>
            </a:r>
            <a:r>
              <a:rPr lang="en-US" dirty="0">
                <a:cs typeface="Calibri" panose="020F0502020204030204"/>
              </a:rPr>
              <a:t> beads – mail back to Jen – shared calendar for sampling; = one pump per facility  = FWCOs or hatchery – self-sufficient – limiting thing is pumps – POC – occupancy modeling – visiting sites with known presence of NZMS – detection probability  - different for every species – NZMS – priority right now -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A364B0-FEF7-4FBB-80D5-B131D6AE8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0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eDNA surveys</a:t>
            </a:r>
            <a:r>
              <a:rPr lang="en-US" baseline="0" dirty="0"/>
              <a:t> </a:t>
            </a:r>
            <a:r>
              <a:rPr lang="en-US" dirty="0"/>
              <a:t>at Carson, Willard, Little White Salmon, Spring Creek, Eagle Creek and Warm Springs NFHs. </a:t>
            </a:r>
          </a:p>
          <a:p>
            <a:r>
              <a:rPr lang="en-US" dirty="0"/>
              <a:t>eDNA to test for NZMS at all of the facilities from 2015-Present. </a:t>
            </a:r>
          </a:p>
          <a:p>
            <a:r>
              <a:rPr lang="en-US" dirty="0"/>
              <a:t>Added eDNA testing for QZM in 2017 and 2018. </a:t>
            </a:r>
            <a:endParaRPr lang="en-US" dirty="0">
              <a:cs typeface="Calibri"/>
            </a:endParaRPr>
          </a:p>
          <a:p>
            <a:r>
              <a:rPr lang="en-US" dirty="0"/>
              <a:t>FY21 - tested the above facilities for NZMS, QZM, northern pike and common carp. </a:t>
            </a:r>
          </a:p>
          <a:p>
            <a:endParaRPr lang="en-US" dirty="0"/>
          </a:p>
          <a:p>
            <a:r>
              <a:rPr lang="en-US" dirty="0"/>
              <a:t>FWS approved</a:t>
            </a:r>
            <a:r>
              <a:rPr lang="en-US" baseline="0" dirty="0"/>
              <a:t> </a:t>
            </a:r>
            <a:r>
              <a:rPr lang="en-US" dirty="0"/>
              <a:t>funding for a pilot study to test the performance of the </a:t>
            </a:r>
            <a:r>
              <a:rPr lang="en-US" dirty="0" err="1"/>
              <a:t>Biomeme</a:t>
            </a:r>
            <a:r>
              <a:rPr lang="en-US" dirty="0"/>
              <a:t> portable PCR unit for real-time eDNA sample processing at National Fish Hatcheries. </a:t>
            </a:r>
          </a:p>
          <a:p>
            <a:endParaRPr lang="en-US" dirty="0"/>
          </a:p>
          <a:p>
            <a:r>
              <a:rPr lang="en-US" dirty="0"/>
              <a:t>Jen - NZMS surveys and eDNA sampling at our lower Columbia Basin NFHs and up to five reference locations;</a:t>
            </a:r>
            <a:r>
              <a:rPr lang="en-US" baseline="0" dirty="0"/>
              <a:t> Testing</a:t>
            </a:r>
            <a:r>
              <a:rPr lang="en-US" dirty="0"/>
              <a:t> for five species again in FY22 including: New Zealand </a:t>
            </a:r>
            <a:r>
              <a:rPr lang="en-US" dirty="0" err="1"/>
              <a:t>mudsnail</a:t>
            </a:r>
            <a:r>
              <a:rPr lang="en-US" dirty="0"/>
              <a:t>, zebra mussels, quagga mussels, northern pike and common carp. </a:t>
            </a:r>
          </a:p>
          <a:p>
            <a:endParaRPr lang="en-US" dirty="0"/>
          </a:p>
          <a:p>
            <a:r>
              <a:rPr lang="en-US" dirty="0"/>
              <a:t>pre-proposal to purchase a </a:t>
            </a:r>
            <a:r>
              <a:rPr lang="en-US" dirty="0" err="1"/>
              <a:t>Biomeme</a:t>
            </a:r>
            <a:r>
              <a:rPr lang="en-US" dirty="0"/>
              <a:t> mobile qPCR thermocycler for real-time eDNA sample processing at our National Fish Hatcheries. The objectives of the study would be to 1) sample 3-5 locations with known NZMS presence to evaluate the performance and detection probability of the </a:t>
            </a:r>
            <a:r>
              <a:rPr lang="en-US" dirty="0" err="1"/>
              <a:t>Biomeme</a:t>
            </a:r>
            <a:r>
              <a:rPr lang="en-US" dirty="0"/>
              <a:t> unit, and 2) compare </a:t>
            </a:r>
            <a:r>
              <a:rPr lang="en-US" dirty="0" err="1"/>
              <a:t>Biomeme</a:t>
            </a:r>
            <a:r>
              <a:rPr lang="en-US" dirty="0"/>
              <a:t> sample results and logistics (e.g., processing time, cost, results turnaround timeframe) with those from WSUs eDNA lab. I will be using the </a:t>
            </a:r>
            <a:r>
              <a:rPr lang="en-US" dirty="0" err="1"/>
              <a:t>Biomeme</a:t>
            </a:r>
            <a:r>
              <a:rPr lang="en-US" dirty="0"/>
              <a:t> thermocycler to test for NZMS, but you can also purchase test kits for zebra/quagga mussels and northern pike. </a:t>
            </a:r>
          </a:p>
          <a:p>
            <a:endParaRPr lang="en-US" dirty="0">
              <a:cs typeface="Calibri"/>
            </a:endParaRPr>
          </a:p>
          <a:p>
            <a:r>
              <a:rPr lang="en-US" dirty="0">
                <a:cs typeface="Calibri"/>
              </a:rPr>
              <a:t>$67.32 per sample is a side study of protocol comparison (filer size and volume of water 0.45 um filter with 3 x 0.5L grab sample 3 replicates per location (able to do LT bank, middle, RT bank - WSU protocol ; WDFW – 5 um filter (cellulose nitrate filter) with 5.0 L water sample ---single 5 L filter/ pump a 5 liter volume per location, protocol also used for metabarcoding; USGS 1.0 um filter (cellulose nitrate filter) pumping 1.0L volume; and USDA-FS – 1.5 um glass microfiber filter (cheap; eDNA </a:t>
            </a:r>
            <a:r>
              <a:rPr lang="en-US" dirty="0" err="1">
                <a:cs typeface="Calibri"/>
              </a:rPr>
              <a:t>bulltrout</a:t>
            </a:r>
            <a:r>
              <a:rPr lang="en-US" dirty="0">
                <a:cs typeface="Calibri"/>
              </a:rPr>
              <a:t>, lamprey) 5.0 L water (volume filtered); protocols testing DNA quantity, difference between protocols – one method testing - -- one time cost)</a:t>
            </a:r>
          </a:p>
          <a:p>
            <a:r>
              <a:rPr lang="en-US" dirty="0">
                <a:cs typeface="Calibri"/>
              </a:rPr>
              <a:t>Ethanol – dehydrate them, put them in </a:t>
            </a:r>
            <a:r>
              <a:rPr lang="en-US" dirty="0" err="1">
                <a:cs typeface="Calibri" panose="020F0502020204030204"/>
              </a:rPr>
              <a:t>dessicant</a:t>
            </a:r>
            <a:r>
              <a:rPr lang="en-US" dirty="0">
                <a:cs typeface="Calibri" panose="020F0502020204030204"/>
              </a:rPr>
              <a:t> on </a:t>
            </a:r>
            <a:r>
              <a:rPr lang="en-US" dirty="0" err="1">
                <a:cs typeface="Calibri" panose="020F0502020204030204"/>
              </a:rPr>
              <a:t>dessicant</a:t>
            </a:r>
            <a:r>
              <a:rPr lang="en-US" dirty="0">
                <a:cs typeface="Calibri" panose="020F0502020204030204"/>
              </a:rPr>
              <a:t> beads – faster – shorter processing time; better long term preservation method – ok if they sit in </a:t>
            </a:r>
            <a:r>
              <a:rPr lang="en-US" dirty="0" err="1">
                <a:cs typeface="Calibri" panose="020F0502020204030204"/>
              </a:rPr>
              <a:t>dessicant</a:t>
            </a:r>
            <a:r>
              <a:rPr lang="en-US" dirty="0">
                <a:cs typeface="Calibri" panose="020F0502020204030204"/>
              </a:rPr>
              <a:t> – 1 month process time</a:t>
            </a:r>
          </a:p>
          <a:p>
            <a:r>
              <a:rPr lang="en-US" dirty="0">
                <a:cs typeface="Calibri" panose="020F0502020204030204"/>
              </a:rPr>
              <a:t>Minimum # of samples 3 samples in large and small waterbodies, more powerful with time of year – vs 8 visual surveys for confidence in collecting water samples at a location, eDNA for NZMS better than visual surveys, both a high and low densities, eDNA superior at large waterbodies where NZMS are in low densities – regular known location sites - </a:t>
            </a:r>
          </a:p>
          <a:p>
            <a:endParaRPr lang="en-US" dirty="0">
              <a:cs typeface="Calibri" panose="020F0502020204030204"/>
            </a:endParaRPr>
          </a:p>
          <a:p>
            <a:r>
              <a:rPr lang="en-US" dirty="0" err="1">
                <a:cs typeface="Calibri" panose="020F0502020204030204"/>
              </a:rPr>
              <a:t>Minumum</a:t>
            </a:r>
            <a:r>
              <a:rPr lang="en-US" dirty="0">
                <a:cs typeface="Calibri" panose="020F0502020204030204"/>
              </a:rPr>
              <a:t> ==  pumps $2K 4 new pumps and create eDNA sampling kit for our FWCOs schedule, sampling, mail kits to hatchery; 12 kits – use 8 samples; 4 at top, 4 at bottom, field negative; everything to take a sample; </a:t>
            </a:r>
            <a:r>
              <a:rPr lang="en-US" dirty="0" err="1">
                <a:cs typeface="Calibri" panose="020F0502020204030204"/>
              </a:rPr>
              <a:t>desicant</a:t>
            </a:r>
            <a:r>
              <a:rPr lang="en-US" dirty="0">
                <a:cs typeface="Calibri" panose="020F0502020204030204"/>
              </a:rPr>
              <a:t> beads, envelope with </a:t>
            </a:r>
            <a:r>
              <a:rPr lang="en-US" dirty="0" err="1">
                <a:cs typeface="Calibri" panose="020F0502020204030204"/>
              </a:rPr>
              <a:t>desicant</a:t>
            </a:r>
            <a:r>
              <a:rPr lang="en-US" dirty="0">
                <a:cs typeface="Calibri" panose="020F0502020204030204"/>
              </a:rPr>
              <a:t> beads – mail back to Jen – shared calendar for sampling; = one pump per facility  = FWCOs or hatchery – self-sufficient – limiting thing is pumps – POC – occupancy modeling – visiting sites with known presence of NZMS – detection probability  - different for every species – NZMS – priority right now - </a:t>
            </a:r>
          </a:p>
          <a:p>
            <a:endParaRPr lang="en-US" dirty="0">
              <a:cs typeface="Calibri" panose="020F0502020204030204"/>
            </a:endParaRPr>
          </a:p>
          <a:p>
            <a:r>
              <a:rPr lang="en-US" dirty="0">
                <a:effectLst/>
              </a:rPr>
              <a:t>In 2024, staff also assessed four eDNA sample collection/filtration protocols (WDFW, WSU, USGS, USFS) to compare eDNA capture yield and detection of NZMS at three reference locations with varying snail densities.</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A364B0-FEF7-4FBB-80D5-B131D6AE8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64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Columbia River Fish &amp; Wildlife Conservation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Regional Aquatic Invasive Species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Brady Foreman is also here online, Brady besides being our Supervisory Fish Biologist and hatchery manager for Quilcene NFH, liaison </a:t>
            </a:r>
          </a:p>
          <a:p>
            <a:endParaRPr lang="en-US" dirty="0"/>
          </a:p>
        </p:txBody>
      </p:sp>
      <p:sp>
        <p:nvSpPr>
          <p:cNvPr id="4" name="Slide Number Placeholder 3"/>
          <p:cNvSpPr>
            <a:spLocks noGrp="1"/>
          </p:cNvSpPr>
          <p:nvPr>
            <p:ph type="sldNum" sz="quarter" idx="10"/>
          </p:nvPr>
        </p:nvSpPr>
        <p:spPr/>
        <p:txBody>
          <a:bodyPr/>
          <a:lstStyle/>
          <a:p>
            <a:fld id="{910E2025-9746-421B-8E82-A8A6E2368ADC}" type="slidenum">
              <a:rPr lang="en-US" smtClean="0"/>
              <a:t>6</a:t>
            </a:fld>
            <a:endParaRPr lang="en-US" dirty="0"/>
          </a:p>
        </p:txBody>
      </p:sp>
    </p:spTree>
    <p:extLst>
      <p:ext uri="{BB962C8B-B14F-4D97-AF65-F5344CB8AC3E}">
        <p14:creationId xmlns:p14="http://schemas.microsoft.com/office/powerpoint/2010/main" val="96579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F7FB0BDE-73B2-4D98-A75A-9B09D939250D}" type="datetimeFigureOut">
              <a:rPr lang="en-US" smtClean="0"/>
              <a:t>12/10/2024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1A476BB-6204-40B5-A885-C8FCBFD1B8C0}"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93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B0BDE-73B2-4D98-A75A-9B09D93925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297055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B0BDE-73B2-4D98-A75A-9B09D93925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105732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B0BDE-73B2-4D98-A75A-9B09D93925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13259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B0BDE-73B2-4D98-A75A-9B09D939250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76BB-6204-40B5-A885-C8FCBFD1B8C0}"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37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FB0BDE-73B2-4D98-A75A-9B09D939250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208407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FB0BDE-73B2-4D98-A75A-9B09D939250D}"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408784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FB0BDE-73B2-4D98-A75A-9B09D939250D}"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402628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B0BDE-73B2-4D98-A75A-9B09D939250D}"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382196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FB0BDE-73B2-4D98-A75A-9B09D939250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26158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FB0BDE-73B2-4D98-A75A-9B09D939250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95698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7FB0BDE-73B2-4D98-A75A-9B09D939250D}" type="datetimeFigureOut">
              <a:rPr lang="en-US" smtClean="0"/>
              <a:t>12/10/2024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1A476BB-6204-40B5-A885-C8FCBFD1B8C0}" type="slidenum">
              <a:rPr lang="en-US" smtClean="0"/>
              <a:t>‹#›</a:t>
            </a:fld>
            <a:endParaRPr lang="en-US"/>
          </a:p>
        </p:txBody>
      </p:sp>
    </p:spTree>
    <p:extLst>
      <p:ext uri="{BB962C8B-B14F-4D97-AF65-F5344CB8AC3E}">
        <p14:creationId xmlns:p14="http://schemas.microsoft.com/office/powerpoint/2010/main" val="221451956"/>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BCB6D3E-2815-49BC-A13F-4EFD1750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C77A9593-26A9-4234-8351-9339ABF9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6E1AD3BD-190E-448E-9100-7E7AAB9BB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723AC0F-348F-4B67-BAC9-F3049BD2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1"/>
          <p:cNvSpPr txBox="1">
            <a:spLocks/>
          </p:cNvSpPr>
          <p:nvPr/>
        </p:nvSpPr>
        <p:spPr>
          <a:xfrm>
            <a:off x="7691793" y="813663"/>
            <a:ext cx="4120055" cy="3693023"/>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00">
              <a:lnSpc>
                <a:spcPct val="85000"/>
              </a:lnSpc>
              <a:spcAft>
                <a:spcPts val="600"/>
              </a:spcAft>
            </a:pPr>
            <a:r>
              <a:rPr lang="en-US" sz="3200" b="1" cap="all" dirty="0">
                <a:solidFill>
                  <a:srgbClr val="FFFFFF"/>
                </a:solidFill>
              </a:rPr>
              <a:t>Fish and aquatic conservation</a:t>
            </a:r>
          </a:p>
          <a:p>
            <a:pPr algn="ctr" defTabSz="914400">
              <a:lnSpc>
                <a:spcPct val="85000"/>
              </a:lnSpc>
              <a:spcAft>
                <a:spcPts val="600"/>
              </a:spcAft>
            </a:pPr>
            <a:endParaRPr lang="en-US" sz="3200" b="1" cap="all" dirty="0">
              <a:solidFill>
                <a:srgbClr val="FFFFFF"/>
              </a:solidFill>
            </a:endParaRPr>
          </a:p>
          <a:p>
            <a:pPr algn="ctr" defTabSz="914400">
              <a:lnSpc>
                <a:spcPct val="85000"/>
              </a:lnSpc>
              <a:spcAft>
                <a:spcPts val="600"/>
              </a:spcAft>
            </a:pPr>
            <a:r>
              <a:rPr lang="en-US" sz="3200" b="1" cap="all" dirty="0">
                <a:solidFill>
                  <a:srgbClr val="FFFFFF"/>
                </a:solidFill>
              </a:rPr>
              <a:t>Pacific Region</a:t>
            </a:r>
          </a:p>
          <a:p>
            <a:pPr algn="ctr" defTabSz="914400">
              <a:lnSpc>
                <a:spcPct val="85000"/>
              </a:lnSpc>
              <a:spcAft>
                <a:spcPts val="600"/>
              </a:spcAft>
            </a:pPr>
            <a:r>
              <a:rPr lang="en-US" sz="3200" b="1" cap="all" dirty="0">
                <a:solidFill>
                  <a:srgbClr val="FFFFFF"/>
                </a:solidFill>
              </a:rPr>
              <a:t>Aquatic Invasive Species Program</a:t>
            </a:r>
          </a:p>
          <a:p>
            <a:pPr algn="ctr" defTabSz="914400">
              <a:lnSpc>
                <a:spcPct val="85000"/>
              </a:lnSpc>
              <a:spcAft>
                <a:spcPts val="600"/>
              </a:spcAft>
            </a:pPr>
            <a:endParaRPr lang="en-US" sz="2600" b="1" cap="all"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195" y="857675"/>
            <a:ext cx="4295314" cy="5140669"/>
          </a:xfrm>
          <a:prstGeom prst="rect">
            <a:avLst/>
          </a:prstGeom>
        </p:spPr>
      </p:pic>
      <p:sp>
        <p:nvSpPr>
          <p:cNvPr id="2" name="TextBox 1">
            <a:extLst>
              <a:ext uri="{FF2B5EF4-FFF2-40B4-BE49-F238E27FC236}">
                <a16:creationId xmlns:a16="http://schemas.microsoft.com/office/drawing/2014/main" id="{2333B1AA-15B7-223E-D74F-D6F2721D2674}"/>
              </a:ext>
            </a:extLst>
          </p:cNvPr>
          <p:cNvSpPr txBox="1"/>
          <p:nvPr/>
        </p:nvSpPr>
        <p:spPr>
          <a:xfrm>
            <a:off x="8083296" y="5010912"/>
            <a:ext cx="3310128" cy="1200329"/>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Columbia River Basin  Monitoring Coordination December 2024</a:t>
            </a:r>
          </a:p>
        </p:txBody>
      </p:sp>
    </p:spTree>
    <p:extLst>
      <p:ext uri="{BB962C8B-B14F-4D97-AF65-F5344CB8AC3E}">
        <p14:creationId xmlns:p14="http://schemas.microsoft.com/office/powerpoint/2010/main" val="122504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780B-AEEB-B252-6A10-480516931AE9}"/>
              </a:ext>
            </a:extLst>
          </p:cNvPr>
          <p:cNvSpPr>
            <a:spLocks noGrp="1"/>
          </p:cNvSpPr>
          <p:nvPr>
            <p:ph type="title"/>
          </p:nvPr>
        </p:nvSpPr>
        <p:spPr>
          <a:xfrm>
            <a:off x="378823" y="518160"/>
            <a:ext cx="10600509" cy="1356360"/>
          </a:xfrm>
        </p:spPr>
        <p:txBody>
          <a:bodyPr/>
          <a:lstStyle/>
          <a:p>
            <a:r>
              <a:rPr lang="en-US" dirty="0"/>
              <a:t>FAC Assets</a:t>
            </a:r>
            <a:br>
              <a:rPr lang="en-US" dirty="0"/>
            </a:br>
            <a:r>
              <a:rPr lang="en-US" dirty="0"/>
              <a:t>Pacific Region</a:t>
            </a:r>
          </a:p>
        </p:txBody>
      </p:sp>
      <p:pic>
        <p:nvPicPr>
          <p:cNvPr id="9" name="Content Placeholder 8" descr="Map&#10;&#10;Description automatically generated">
            <a:extLst>
              <a:ext uri="{FF2B5EF4-FFF2-40B4-BE49-F238E27FC236}">
                <a16:creationId xmlns:a16="http://schemas.microsoft.com/office/drawing/2014/main" id="{23D2C8DC-3967-2B98-D859-14C07E86215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66457" y="320325"/>
            <a:ext cx="8046720" cy="6217350"/>
          </a:xfrm>
        </p:spPr>
      </p:pic>
    </p:spTree>
    <p:extLst>
      <p:ext uri="{BB962C8B-B14F-4D97-AF65-F5344CB8AC3E}">
        <p14:creationId xmlns:p14="http://schemas.microsoft.com/office/powerpoint/2010/main" val="315685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ED0F-F4B7-6722-393D-3BBFCFC899BA}"/>
              </a:ext>
            </a:extLst>
          </p:cNvPr>
          <p:cNvSpPr>
            <a:spLocks noGrp="1"/>
          </p:cNvSpPr>
          <p:nvPr>
            <p:ph type="title"/>
          </p:nvPr>
        </p:nvSpPr>
        <p:spPr>
          <a:xfrm>
            <a:off x="348162" y="457201"/>
            <a:ext cx="9875520" cy="1356360"/>
          </a:xfrm>
        </p:spPr>
        <p:txBody>
          <a:bodyPr>
            <a:normAutofit/>
          </a:bodyPr>
          <a:lstStyle/>
          <a:p>
            <a:r>
              <a:rPr lang="en-US" sz="6000" dirty="0">
                <a:effectLst>
                  <a:outerShdw blurRad="38100" dist="38100" dir="2700000" algn="tl">
                    <a:srgbClr val="000000">
                      <a:alpha val="43137"/>
                    </a:srgbClr>
                  </a:outerShdw>
                </a:effectLst>
              </a:rPr>
              <a:t>Surveillance Monitoring</a:t>
            </a:r>
          </a:p>
        </p:txBody>
      </p:sp>
      <p:sp>
        <p:nvSpPr>
          <p:cNvPr id="3" name="Content Placeholder 2">
            <a:extLst>
              <a:ext uri="{FF2B5EF4-FFF2-40B4-BE49-F238E27FC236}">
                <a16:creationId xmlns:a16="http://schemas.microsoft.com/office/drawing/2014/main" id="{2FF68370-4A9A-FB3A-9990-8A04CE97F39E}"/>
              </a:ext>
            </a:extLst>
          </p:cNvPr>
          <p:cNvSpPr>
            <a:spLocks noGrp="1"/>
          </p:cNvSpPr>
          <p:nvPr>
            <p:ph idx="1"/>
          </p:nvPr>
        </p:nvSpPr>
        <p:spPr>
          <a:xfrm>
            <a:off x="349777" y="1623059"/>
            <a:ext cx="9875520" cy="4936944"/>
          </a:xfrm>
        </p:spPr>
        <p:txBody>
          <a:bodyPr vert="horz" lIns="91440" tIns="45720" rIns="91440" bIns="45720" rtlCol="0" anchor="t">
            <a:normAutofit lnSpcReduction="10000"/>
          </a:bodyPr>
          <a:lstStyle/>
          <a:p>
            <a:r>
              <a:rPr lang="en-US" sz="3200" dirty="0">
                <a:latin typeface="Arial" panose="020B0604020202020204" pitchFamily="34" charset="0"/>
                <a:cs typeface="Arial" panose="020B0604020202020204" pitchFamily="34" charset="0"/>
              </a:rPr>
              <a:t> Visual inspection surveys</a:t>
            </a:r>
          </a:p>
          <a:p>
            <a:pPr marL="45720" indent="0">
              <a:buNone/>
            </a:pPr>
            <a:endParaRPr lang="en-US" sz="13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eDNA monitoring </a:t>
            </a:r>
          </a:p>
          <a:p>
            <a:pPr marL="548640" lvl="2" indent="0">
              <a:buNone/>
            </a:pPr>
            <a:r>
              <a:rPr lang="en-US" sz="2800" dirty="0">
                <a:latin typeface="Arial" panose="020B0604020202020204" pitchFamily="34" charset="0"/>
                <a:cs typeface="Arial" panose="020B0604020202020204" pitchFamily="34" charset="0"/>
              </a:rPr>
              <a:t>Zebra &amp; Quagga mussel</a:t>
            </a:r>
          </a:p>
          <a:p>
            <a:pPr marL="548640" lvl="2" indent="0">
              <a:buNone/>
            </a:pPr>
            <a:r>
              <a:rPr lang="en-US" sz="2800" dirty="0">
                <a:latin typeface="Arial" panose="020B0604020202020204" pitchFamily="34" charset="0"/>
                <a:cs typeface="Arial" panose="020B0604020202020204" pitchFamily="34" charset="0"/>
              </a:rPr>
              <a:t>Northern pike</a:t>
            </a:r>
          </a:p>
          <a:p>
            <a:pPr marL="548640" lvl="2" indent="0">
              <a:buNone/>
            </a:pPr>
            <a:r>
              <a:rPr lang="en-US" sz="2800" dirty="0">
                <a:latin typeface="Arial" panose="020B0604020202020204" pitchFamily="34" charset="0"/>
                <a:cs typeface="Arial" panose="020B0604020202020204" pitchFamily="34" charset="0"/>
              </a:rPr>
              <a:t>Common carp</a:t>
            </a:r>
          </a:p>
          <a:p>
            <a:pPr marL="548640" lvl="2" indent="0">
              <a:buNone/>
            </a:pPr>
            <a:r>
              <a:rPr lang="en-US" sz="2800" dirty="0">
                <a:latin typeface="Arial"/>
                <a:cs typeface="Arial"/>
              </a:rPr>
              <a:t>New Zealand </a:t>
            </a:r>
            <a:r>
              <a:rPr lang="en-US" sz="2800" dirty="0" err="1">
                <a:latin typeface="Arial"/>
                <a:cs typeface="Arial"/>
              </a:rPr>
              <a:t>mudsnail</a:t>
            </a:r>
            <a:endParaRPr lang="en-US" sz="2800" dirty="0">
              <a:latin typeface="Arial"/>
              <a:cs typeface="Arial"/>
            </a:endParaRPr>
          </a:p>
          <a:p>
            <a:pPr marL="548640" lvl="2" indent="0">
              <a:buNone/>
            </a:pPr>
            <a:r>
              <a:rPr lang="en-US" sz="2800" dirty="0">
                <a:latin typeface="Arial"/>
                <a:cs typeface="Arial"/>
              </a:rPr>
              <a:t>American bullfrog </a:t>
            </a:r>
          </a:p>
          <a:p>
            <a:pPr marL="548640" lvl="2" indent="0">
              <a:buNone/>
            </a:pPr>
            <a:endParaRPr lang="en-US" sz="2800" dirty="0">
              <a:latin typeface="Arial" panose="020B0604020202020204" pitchFamily="34" charset="0"/>
              <a:cs typeface="Arial" panose="020B0604020202020204" pitchFamily="34" charset="0"/>
            </a:endParaRPr>
          </a:p>
          <a:p>
            <a:pPr marL="548640" lvl="2" indent="0">
              <a:buNone/>
            </a:pPr>
            <a:r>
              <a:rPr lang="en-US" sz="2800" dirty="0">
                <a:latin typeface="Arial"/>
                <a:cs typeface="Arial"/>
              </a:rPr>
              <a:t>Carson, Willard, Little White Salmon, Spring Creek, </a:t>
            </a:r>
            <a:br>
              <a:rPr lang="en-US" sz="2800" dirty="0">
                <a:latin typeface="Arial"/>
                <a:cs typeface="Arial"/>
              </a:rPr>
            </a:br>
            <a:r>
              <a:rPr lang="en-US" sz="2800" dirty="0">
                <a:latin typeface="Arial"/>
                <a:cs typeface="Arial"/>
              </a:rPr>
              <a:t>Eagle Creek, and Warm Springs NFHs</a:t>
            </a:r>
            <a:endParaRPr lang="en-US" sz="2800" dirty="0">
              <a:latin typeface="Arial" panose="020B0604020202020204" pitchFamily="34" charset="0"/>
              <a:cs typeface="Arial" panose="020B0604020202020204" pitchFamily="34" charset="0"/>
            </a:endParaRPr>
          </a:p>
          <a:p>
            <a:pPr marL="548640" lvl="2" indent="0">
              <a:buNone/>
            </a:pPr>
            <a:endParaRPr lang="en-US" sz="2800" dirty="0">
              <a:latin typeface="Arial" panose="020B0604020202020204" pitchFamily="34" charset="0"/>
              <a:cs typeface="Arial" panose="020B0604020202020204" pitchFamily="34" charset="0"/>
            </a:endParaRPr>
          </a:p>
          <a:p>
            <a:pPr marL="548640" lvl="2" indent="0">
              <a:buNone/>
            </a:pPr>
            <a:endParaRPr lang="en-US" sz="13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5F8CDC-852F-35E2-BA4F-26C94B9B20B4}"/>
              </a:ext>
            </a:extLst>
          </p:cNvPr>
          <p:cNvPicPr>
            <a:picLocks noChangeAspect="1"/>
          </p:cNvPicPr>
          <p:nvPr/>
        </p:nvPicPr>
        <p:blipFill>
          <a:blip r:embed="rId3"/>
          <a:stretch>
            <a:fillRect/>
          </a:stretch>
        </p:blipFill>
        <p:spPr>
          <a:xfrm>
            <a:off x="8129588" y="257175"/>
            <a:ext cx="3819525" cy="2286000"/>
          </a:xfrm>
          <a:prstGeom prst="rect">
            <a:avLst/>
          </a:prstGeom>
        </p:spPr>
      </p:pic>
      <p:pic>
        <p:nvPicPr>
          <p:cNvPr id="7" name="Picture 6">
            <a:extLst>
              <a:ext uri="{FF2B5EF4-FFF2-40B4-BE49-F238E27FC236}">
                <a16:creationId xmlns:a16="http://schemas.microsoft.com/office/drawing/2014/main" id="{F63752CB-E45D-3797-287B-B5FD45BB334F}"/>
              </a:ext>
            </a:extLst>
          </p:cNvPr>
          <p:cNvPicPr>
            <a:picLocks noChangeAspect="1"/>
          </p:cNvPicPr>
          <p:nvPr/>
        </p:nvPicPr>
        <p:blipFill>
          <a:blip r:embed="rId4"/>
          <a:stretch>
            <a:fillRect/>
          </a:stretch>
        </p:blipFill>
        <p:spPr>
          <a:xfrm>
            <a:off x="9191625" y="4729163"/>
            <a:ext cx="2771775" cy="1924050"/>
          </a:xfrm>
          <a:prstGeom prst="rect">
            <a:avLst/>
          </a:prstGeom>
        </p:spPr>
      </p:pic>
      <p:pic>
        <p:nvPicPr>
          <p:cNvPr id="5" name="Picture 4">
            <a:extLst>
              <a:ext uri="{FF2B5EF4-FFF2-40B4-BE49-F238E27FC236}">
                <a16:creationId xmlns:a16="http://schemas.microsoft.com/office/drawing/2014/main" id="{807323D0-F62A-0F29-5F2F-88133DF2E3C4}"/>
              </a:ext>
            </a:extLst>
          </p:cNvPr>
          <p:cNvPicPr>
            <a:picLocks noChangeAspect="1"/>
          </p:cNvPicPr>
          <p:nvPr/>
        </p:nvPicPr>
        <p:blipFill>
          <a:blip r:embed="rId5"/>
          <a:stretch>
            <a:fillRect/>
          </a:stretch>
        </p:blipFill>
        <p:spPr>
          <a:xfrm>
            <a:off x="5681663" y="1885950"/>
            <a:ext cx="4086225" cy="3086100"/>
          </a:xfrm>
          <a:prstGeom prst="rect">
            <a:avLst/>
          </a:prstGeom>
        </p:spPr>
      </p:pic>
    </p:spTree>
    <p:extLst>
      <p:ext uri="{BB962C8B-B14F-4D97-AF65-F5344CB8AC3E}">
        <p14:creationId xmlns:p14="http://schemas.microsoft.com/office/powerpoint/2010/main" val="113309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ED0F-F4B7-6722-393D-3BBFCFC899BA}"/>
              </a:ext>
            </a:extLst>
          </p:cNvPr>
          <p:cNvSpPr>
            <a:spLocks noGrp="1"/>
          </p:cNvSpPr>
          <p:nvPr>
            <p:ph type="title"/>
          </p:nvPr>
        </p:nvSpPr>
        <p:spPr>
          <a:xfrm>
            <a:off x="824412" y="457201"/>
            <a:ext cx="9875520" cy="1356360"/>
          </a:xfrm>
        </p:spPr>
        <p:txBody>
          <a:bodyPr>
            <a:normAutofit/>
          </a:bodyPr>
          <a:lstStyle/>
          <a:p>
            <a:r>
              <a:rPr lang="en-US" sz="6000" dirty="0">
                <a:effectLst>
                  <a:outerShdw blurRad="38100" dist="38100" dir="2700000" algn="tl">
                    <a:srgbClr val="000000">
                      <a:alpha val="43137"/>
                    </a:srgbClr>
                  </a:outerShdw>
                </a:effectLst>
              </a:rPr>
              <a:t>eDNA monitoring at NFHs</a:t>
            </a:r>
          </a:p>
        </p:txBody>
      </p:sp>
      <p:sp>
        <p:nvSpPr>
          <p:cNvPr id="3" name="Content Placeholder 2">
            <a:extLst>
              <a:ext uri="{FF2B5EF4-FFF2-40B4-BE49-F238E27FC236}">
                <a16:creationId xmlns:a16="http://schemas.microsoft.com/office/drawing/2014/main" id="{2FF68370-4A9A-FB3A-9990-8A04CE97F39E}"/>
              </a:ext>
            </a:extLst>
          </p:cNvPr>
          <p:cNvSpPr>
            <a:spLocks noGrp="1"/>
          </p:cNvSpPr>
          <p:nvPr>
            <p:ph idx="1"/>
          </p:nvPr>
        </p:nvSpPr>
        <p:spPr>
          <a:xfrm>
            <a:off x="1006537" y="1835330"/>
            <a:ext cx="10459557" cy="4565469"/>
          </a:xfrm>
        </p:spPr>
        <p:txBody>
          <a:bodyPr vert="horz" lIns="91440" tIns="45720" rIns="91440" bIns="45720" rtlCol="0" anchor="t">
            <a:normAutofit/>
          </a:bodyPr>
          <a:lstStyle/>
          <a:p>
            <a:pPr marL="45720" indent="0">
              <a:buNone/>
            </a:pPr>
            <a:r>
              <a:rPr lang="en-US" sz="3200" dirty="0">
                <a:latin typeface="Arial"/>
                <a:cs typeface="Arial"/>
              </a:rPr>
              <a:t>Carson, Willard, Little White Salmon, Spring Creek, Eagle Creek and Warm Springs NFHs</a:t>
            </a:r>
            <a:endParaRPr lang="en-US" dirty="0"/>
          </a:p>
          <a:p>
            <a:pPr>
              <a:buFont typeface="Arial" pitchFamily="34" charset="0"/>
              <a:buChar char="•"/>
            </a:pPr>
            <a:r>
              <a:rPr lang="en-US" sz="3200" dirty="0">
                <a:latin typeface="Arial"/>
                <a:cs typeface="Arial"/>
              </a:rPr>
              <a:t>ongoing since 2015 to present</a:t>
            </a:r>
          </a:p>
          <a:p>
            <a:r>
              <a:rPr lang="en-US" sz="3200" dirty="0">
                <a:latin typeface="Arial" panose="020B0604020202020204" pitchFamily="34" charset="0"/>
                <a:cs typeface="Arial" panose="020B0604020202020204" pitchFamily="34" charset="0"/>
              </a:rPr>
              <a:t>FY24 – 8 samples total per facility (x 6 facilities)</a:t>
            </a:r>
          </a:p>
          <a:p>
            <a:pPr marL="274320" lvl="1" indent="0">
              <a:buNone/>
            </a:pPr>
            <a:r>
              <a:rPr lang="en-US" sz="3000" dirty="0">
                <a:latin typeface="Arial"/>
                <a:cs typeface="Arial"/>
              </a:rPr>
              <a:t>  64 samples tested for 5 species ($153.00 / sample)</a:t>
            </a:r>
          </a:p>
          <a:p>
            <a:pPr marL="274320" lvl="1" indent="0">
              <a:buNone/>
            </a:pPr>
            <a:r>
              <a:rPr lang="en-US" sz="3000" dirty="0">
                <a:latin typeface="Arial"/>
                <a:cs typeface="Arial"/>
              </a:rPr>
              <a:t>  60 samples tested for a single species ($67.32 / sample)</a:t>
            </a:r>
          </a:p>
          <a:p>
            <a:pPr marL="274320" lvl="1" indent="0">
              <a:buNone/>
            </a:pPr>
            <a:r>
              <a:rPr lang="en-US" sz="3000" dirty="0">
                <a:latin typeface="Arial" panose="020B0604020202020204" pitchFamily="34" charset="0"/>
                <a:cs typeface="Arial" panose="020B0604020202020204" pitchFamily="34" charset="0"/>
              </a:rPr>
              <a:t>  supplies including cellulose nitrate filters</a:t>
            </a:r>
          </a:p>
          <a:p>
            <a:pPr marL="274320" lvl="1" indent="0">
              <a:buNone/>
            </a:pPr>
            <a:r>
              <a:rPr lang="en-US" sz="3000" dirty="0">
                <a:latin typeface="Arial"/>
                <a:cs typeface="Arial"/>
              </a:rPr>
              <a:t>Non-salary costs is approx. $16,000 ($12K in FY23)</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37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ED0F-F4B7-6722-393D-3BBFCFC899BA}"/>
              </a:ext>
            </a:extLst>
          </p:cNvPr>
          <p:cNvSpPr>
            <a:spLocks noGrp="1"/>
          </p:cNvSpPr>
          <p:nvPr>
            <p:ph type="title"/>
          </p:nvPr>
        </p:nvSpPr>
        <p:spPr>
          <a:xfrm>
            <a:off x="824412" y="457201"/>
            <a:ext cx="9875520" cy="1356360"/>
          </a:xfrm>
        </p:spPr>
        <p:txBody>
          <a:bodyPr>
            <a:normAutofit/>
          </a:bodyPr>
          <a:lstStyle/>
          <a:p>
            <a:r>
              <a:rPr lang="en-US" sz="6000" dirty="0">
                <a:effectLst>
                  <a:outerShdw blurRad="38100" dist="38100" dir="2700000" algn="tl">
                    <a:srgbClr val="000000">
                      <a:alpha val="43137"/>
                    </a:srgbClr>
                  </a:outerShdw>
                </a:effectLst>
              </a:rPr>
              <a:t>eDNA monitoring at NFHs</a:t>
            </a:r>
          </a:p>
        </p:txBody>
      </p:sp>
      <p:sp>
        <p:nvSpPr>
          <p:cNvPr id="3" name="Content Placeholder 2">
            <a:extLst>
              <a:ext uri="{FF2B5EF4-FFF2-40B4-BE49-F238E27FC236}">
                <a16:creationId xmlns:a16="http://schemas.microsoft.com/office/drawing/2014/main" id="{2FF68370-4A9A-FB3A-9990-8A04CE97F39E}"/>
              </a:ext>
            </a:extLst>
          </p:cNvPr>
          <p:cNvSpPr>
            <a:spLocks noGrp="1"/>
          </p:cNvSpPr>
          <p:nvPr>
            <p:ph idx="1"/>
          </p:nvPr>
        </p:nvSpPr>
        <p:spPr>
          <a:xfrm>
            <a:off x="866221" y="1606730"/>
            <a:ext cx="10459557" cy="4565469"/>
          </a:xfrm>
        </p:spPr>
        <p:txBody>
          <a:bodyPr vert="horz" lIns="91440" tIns="45720" rIns="91440" bIns="45720" rtlCol="0" anchor="t">
            <a:normAutofit/>
          </a:bodyPr>
          <a:lstStyle/>
          <a:p>
            <a:pPr marL="45720" indent="0">
              <a:buNone/>
            </a:pPr>
            <a:r>
              <a:rPr lang="en-US" sz="3200" dirty="0">
                <a:latin typeface="Arial"/>
                <a:cs typeface="Arial"/>
              </a:rPr>
              <a:t>Three separate projects in one: </a:t>
            </a:r>
          </a:p>
          <a:p>
            <a:pPr marL="45720" indent="0">
              <a:buNone/>
            </a:pPr>
            <a:r>
              <a:rPr lang="en-US" sz="3200" dirty="0">
                <a:latin typeface="Arial"/>
                <a:cs typeface="Arial"/>
              </a:rPr>
              <a:t>1) Presence / absence for high priority AIS </a:t>
            </a:r>
          </a:p>
          <a:p>
            <a:pPr marL="45720" indent="0">
              <a:buNone/>
            </a:pPr>
            <a:r>
              <a:rPr lang="en-US" sz="3200" dirty="0">
                <a:latin typeface="Arial"/>
                <a:cs typeface="Arial"/>
              </a:rPr>
              <a:t>2) eDNA protocol testing (WDFW, WSU, USGS, USFS)</a:t>
            </a:r>
          </a:p>
          <a:p>
            <a:pPr marL="45720" indent="0">
              <a:buNone/>
            </a:pPr>
            <a:r>
              <a:rPr lang="en-US" sz="3200" dirty="0">
                <a:latin typeface="Arial"/>
                <a:cs typeface="Arial"/>
              </a:rPr>
              <a:t>3) Occupancy modeling and detection probability </a:t>
            </a:r>
            <a:br>
              <a:rPr lang="en-US" sz="3200" dirty="0">
                <a:latin typeface="Arial"/>
                <a:cs typeface="Arial"/>
              </a:rPr>
            </a:br>
            <a:r>
              <a:rPr lang="en-US" sz="3200" dirty="0">
                <a:latin typeface="Arial"/>
                <a:cs typeface="Arial"/>
              </a:rPr>
              <a:t>    New Zealand </a:t>
            </a:r>
            <a:r>
              <a:rPr lang="en-US" sz="3200" dirty="0" err="1">
                <a:latin typeface="Arial"/>
                <a:cs typeface="Arial"/>
              </a:rPr>
              <a:t>mudsnail</a:t>
            </a:r>
            <a:endParaRPr lang="en-US" sz="3200" dirty="0">
              <a:latin typeface="Arial" panose="020B0604020202020204" pitchFamily="34" charset="0"/>
              <a:cs typeface="Arial" panose="020B0604020202020204" pitchFamily="34" charset="0"/>
            </a:endParaRPr>
          </a:p>
        </p:txBody>
      </p:sp>
      <p:pic>
        <p:nvPicPr>
          <p:cNvPr id="4" name="Picture 3" descr="A picture containing New Zealand mudsnails (tiny brown snails completely covering a rock in a stream).">
            <a:extLst>
              <a:ext uri="{FF2B5EF4-FFF2-40B4-BE49-F238E27FC236}">
                <a16:creationId xmlns:a16="http://schemas.microsoft.com/office/drawing/2014/main" id="{5DE72963-F060-40E1-39DB-5ABD3AFAC0AA}"/>
              </a:ext>
            </a:extLst>
          </p:cNvPr>
          <p:cNvPicPr>
            <a:picLocks noChangeAspect="1"/>
          </p:cNvPicPr>
          <p:nvPr/>
        </p:nvPicPr>
        <p:blipFill rotWithShape="1">
          <a:blip r:embed="rId3">
            <a:extLst>
              <a:ext uri="{28A0092B-C50C-407E-A947-70E740481C1C}">
                <a14:useLocalDpi xmlns:a14="http://schemas.microsoft.com/office/drawing/2010/main" val="0"/>
              </a:ext>
            </a:extLst>
          </a:blip>
          <a:srcRect t="21056" b="21056"/>
          <a:stretch/>
        </p:blipFill>
        <p:spPr>
          <a:xfrm>
            <a:off x="5938832" y="3987627"/>
            <a:ext cx="5919788" cy="2527286"/>
          </a:xfrm>
          <a:prstGeom prst="rect">
            <a:avLst/>
          </a:prstGeom>
        </p:spPr>
      </p:pic>
      <p:sp>
        <p:nvSpPr>
          <p:cNvPr id="5" name="Rectangle 1">
            <a:extLst>
              <a:ext uri="{FF2B5EF4-FFF2-40B4-BE49-F238E27FC236}">
                <a16:creationId xmlns:a16="http://schemas.microsoft.com/office/drawing/2014/main" id="{667FD1AD-8365-7CF1-09D9-8465494ECD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In 2024, staff also assessed four eDNA sample collection/filtration protocols (WDFW, WSU, USGS, USFS) to compare eDNA capture yield and detection of NZMS at three reference locations with varying snail densities.</a:t>
            </a:r>
          </a:p>
        </p:txBody>
      </p:sp>
    </p:spTree>
    <p:extLst>
      <p:ext uri="{BB962C8B-B14F-4D97-AF65-F5344CB8AC3E}">
        <p14:creationId xmlns:p14="http://schemas.microsoft.com/office/powerpoint/2010/main" val="9502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leaf on a rock&#10;&#10;Description automatically generated with low confidence">
            <a:extLst>
              <a:ext uri="{FF2B5EF4-FFF2-40B4-BE49-F238E27FC236}">
                <a16:creationId xmlns:a16="http://schemas.microsoft.com/office/drawing/2014/main" id="{C81593C5-6A07-4B93-8EBA-AE6D7513F7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68" t="1874" r="13819" b="7217"/>
          <a:stretch/>
        </p:blipFill>
        <p:spPr>
          <a:xfrm>
            <a:off x="4043362" y="10"/>
            <a:ext cx="8148637" cy="6857990"/>
          </a:xfrm>
          <a:prstGeom prst="rect">
            <a:avLst/>
          </a:prstGeom>
        </p:spPr>
      </p:pic>
      <p:sp>
        <p:nvSpPr>
          <p:cNvPr id="3" name="TextBox 2">
            <a:extLst>
              <a:ext uri="{FF2B5EF4-FFF2-40B4-BE49-F238E27FC236}">
                <a16:creationId xmlns:a16="http://schemas.microsoft.com/office/drawing/2014/main" id="{5DA7B443-853E-30A8-CD69-09F01EB12D25}"/>
              </a:ext>
            </a:extLst>
          </p:cNvPr>
          <p:cNvSpPr txBox="1"/>
          <p:nvPr/>
        </p:nvSpPr>
        <p:spPr>
          <a:xfrm>
            <a:off x="477981" y="1081786"/>
            <a:ext cx="3045507" cy="7832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Tahoma" panose="020B0604030504040204" pitchFamily="34" charset="0"/>
                <a:ea typeface="Tahoma" panose="020B0604030504040204" pitchFamily="34" charset="0"/>
                <a:cs typeface="Tahoma" panose="020B0604030504040204" pitchFamily="34" charset="0"/>
              </a:rPr>
              <a:t>Questions?</a:t>
            </a:r>
          </a:p>
        </p:txBody>
      </p:sp>
      <p:sp>
        <p:nvSpPr>
          <p:cNvPr id="7" name="TextBox 6">
            <a:extLst>
              <a:ext uri="{FF2B5EF4-FFF2-40B4-BE49-F238E27FC236}">
                <a16:creationId xmlns:a16="http://schemas.microsoft.com/office/drawing/2014/main" id="{CA8885FA-22ED-197F-4DE1-8D60708E585F}"/>
              </a:ext>
            </a:extLst>
          </p:cNvPr>
          <p:cNvSpPr txBox="1"/>
          <p:nvPr/>
        </p:nvSpPr>
        <p:spPr>
          <a:xfrm>
            <a:off x="235424" y="3794456"/>
            <a:ext cx="6093724" cy="1077218"/>
          </a:xfrm>
          <a:prstGeom prst="rect">
            <a:avLst/>
          </a:prstGeom>
          <a:noFill/>
        </p:spPr>
        <p:txBody>
          <a:bodyPr wrap="square">
            <a:spAutoFit/>
          </a:bodyPr>
          <a:lstStyle/>
          <a:p>
            <a:pPr marL="57150">
              <a:lnSpc>
                <a:spcPct val="90000"/>
              </a:lnSpc>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Jen Poirier</a:t>
            </a:r>
          </a:p>
          <a:p>
            <a:pPr marL="57150">
              <a:lnSpc>
                <a:spcPct val="90000"/>
              </a:lnSpc>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Columbia River FWCO</a:t>
            </a:r>
          </a:p>
          <a:p>
            <a:pPr marL="57150">
              <a:lnSpc>
                <a:spcPct val="90000"/>
              </a:lnSpc>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Jennifer_Poirier@fws.gov</a:t>
            </a:r>
          </a:p>
        </p:txBody>
      </p:sp>
      <p:sp>
        <p:nvSpPr>
          <p:cNvPr id="9" name="TextBox 8">
            <a:extLst>
              <a:ext uri="{FF2B5EF4-FFF2-40B4-BE49-F238E27FC236}">
                <a16:creationId xmlns:a16="http://schemas.microsoft.com/office/drawing/2014/main" id="{ECF73701-DA30-D40F-F866-F8AF1483B854}"/>
              </a:ext>
            </a:extLst>
          </p:cNvPr>
          <p:cNvSpPr txBox="1"/>
          <p:nvPr/>
        </p:nvSpPr>
        <p:spPr>
          <a:xfrm>
            <a:off x="235424" y="5191606"/>
            <a:ext cx="6093724" cy="1077218"/>
          </a:xfrm>
          <a:prstGeom prst="rect">
            <a:avLst/>
          </a:prstGeom>
          <a:noFill/>
        </p:spPr>
        <p:txBody>
          <a:bodyPr wrap="square">
            <a:spAutoFit/>
          </a:bodyPr>
          <a:lstStyle/>
          <a:p>
            <a:pPr marL="57150">
              <a:lnSpc>
                <a:spcPct val="90000"/>
              </a:lnSpc>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Julie Harris</a:t>
            </a:r>
          </a:p>
          <a:p>
            <a:pPr marL="57150">
              <a:lnSpc>
                <a:spcPct val="90000"/>
              </a:lnSpc>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Columbia River FWCO</a:t>
            </a:r>
          </a:p>
          <a:p>
            <a:pPr marL="57150">
              <a:lnSpc>
                <a:spcPct val="90000"/>
              </a:lnSpc>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Julianne_Harris@fws.gov</a:t>
            </a:r>
          </a:p>
        </p:txBody>
      </p:sp>
      <p:sp>
        <p:nvSpPr>
          <p:cNvPr id="5" name="TextBox 4">
            <a:extLst>
              <a:ext uri="{FF2B5EF4-FFF2-40B4-BE49-F238E27FC236}">
                <a16:creationId xmlns:a16="http://schemas.microsoft.com/office/drawing/2014/main" id="{98048D02-922E-E227-904D-03D650B36AE0}"/>
              </a:ext>
            </a:extLst>
          </p:cNvPr>
          <p:cNvSpPr txBox="1"/>
          <p:nvPr/>
        </p:nvSpPr>
        <p:spPr>
          <a:xfrm>
            <a:off x="235423" y="2356180"/>
            <a:ext cx="6093724" cy="1077218"/>
          </a:xfrm>
          <a:prstGeom prst="rect">
            <a:avLst/>
          </a:prstGeom>
          <a:noFill/>
        </p:spPr>
        <p:txBody>
          <a:bodyPr wrap="square" lIns="91440" tIns="45720" rIns="91440" bIns="45720" anchor="t">
            <a:spAutoFit/>
          </a:bodyPr>
          <a:lstStyle/>
          <a:p>
            <a:pPr marL="57150">
              <a:lnSpc>
                <a:spcPct val="90000"/>
              </a:lnSpc>
              <a:spcAft>
                <a:spcPts val="600"/>
              </a:spcAft>
            </a:pPr>
            <a:r>
              <a:rPr lang="en-US" sz="2000" dirty="0">
                <a:latin typeface="Tahoma"/>
                <a:ea typeface="Tahoma"/>
                <a:cs typeface="Tahoma"/>
              </a:rPr>
              <a:t>Theresa Thom</a:t>
            </a:r>
            <a:endParaRPr lang="en-US" sz="2000" dirty="0">
              <a:latin typeface="Tahoma" panose="020B0604030504040204" pitchFamily="34" charset="0"/>
              <a:ea typeface="Tahoma" panose="020B0604030504040204" pitchFamily="34" charset="0"/>
              <a:cs typeface="Tahoma" panose="020B0604030504040204" pitchFamily="34" charset="0"/>
            </a:endParaRPr>
          </a:p>
          <a:p>
            <a:pPr marL="57150">
              <a:lnSpc>
                <a:spcPct val="90000"/>
              </a:lnSpc>
              <a:spcAft>
                <a:spcPts val="600"/>
              </a:spcAft>
            </a:pPr>
            <a:r>
              <a:rPr lang="en-US" sz="2000" dirty="0">
                <a:latin typeface="Tahoma"/>
                <a:ea typeface="Tahoma"/>
                <a:cs typeface="Tahoma"/>
              </a:rPr>
              <a:t>Regional Office (Portland, OR)</a:t>
            </a:r>
            <a:endParaRPr lang="en-US" sz="2000" dirty="0">
              <a:latin typeface="Tahoma" panose="020B0604030504040204" pitchFamily="34" charset="0"/>
              <a:ea typeface="Tahoma" panose="020B0604030504040204" pitchFamily="34" charset="0"/>
              <a:cs typeface="Tahoma" panose="020B0604030504040204" pitchFamily="34" charset="0"/>
            </a:endParaRPr>
          </a:p>
          <a:p>
            <a:pPr marL="57150">
              <a:lnSpc>
                <a:spcPct val="90000"/>
              </a:lnSpc>
              <a:spcAft>
                <a:spcPts val="600"/>
              </a:spcAft>
            </a:pPr>
            <a:r>
              <a:rPr lang="en-US" sz="2000" dirty="0">
                <a:latin typeface="Tahoma"/>
                <a:ea typeface="Tahoma"/>
                <a:cs typeface="Tahoma"/>
              </a:rPr>
              <a:t>theresa_thom@fws.gov</a:t>
            </a:r>
          </a:p>
        </p:txBody>
      </p:sp>
    </p:spTree>
    <p:extLst>
      <p:ext uri="{BB962C8B-B14F-4D97-AF65-F5344CB8AC3E}">
        <p14:creationId xmlns:p14="http://schemas.microsoft.com/office/powerpoint/2010/main" val="1829330825"/>
      </p:ext>
    </p:extLst>
  </p:cSld>
  <p:clrMapOvr>
    <a:masterClrMapping/>
  </p:clrMapOvr>
</p:sld>
</file>

<file path=ppt/theme/theme1.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3624</TotalTime>
  <Words>1873</Words>
  <Application>Microsoft Office PowerPoint</Application>
  <PresentationFormat>Widescreen</PresentationFormat>
  <Paragraphs>97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Corbel</vt:lpstr>
      <vt:lpstr>Source Sans Pro</vt:lpstr>
      <vt:lpstr>Tahoma</vt:lpstr>
      <vt:lpstr>Basis</vt:lpstr>
      <vt:lpstr>PowerPoint Presentation</vt:lpstr>
      <vt:lpstr>FAC Assets Pacific Region</vt:lpstr>
      <vt:lpstr>Surveillance Monitoring</vt:lpstr>
      <vt:lpstr>eDNA monitoring at NFHs</vt:lpstr>
      <vt:lpstr>eDNA monitoring at NFHs</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Keppner, Sandra</dc:creator>
  <cp:lastModifiedBy>Thom, Theresa A</cp:lastModifiedBy>
  <cp:revision>589</cp:revision>
  <dcterms:created xsi:type="dcterms:W3CDTF">2019-07-23T18:42:22Z</dcterms:created>
  <dcterms:modified xsi:type="dcterms:W3CDTF">2024-12-11T04:56:21Z</dcterms:modified>
</cp:coreProperties>
</file>