
<file path=[Content_Types].xml><?xml version="1.0" encoding="utf-8"?>
<Types xmlns="http://schemas.openxmlformats.org/package/2006/content-types">
  <Default Extension="bin" ContentType="image/unknown"/>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3" r:id="rId1"/>
    <p:sldMasterId id="2147484105" r:id="rId2"/>
  </p:sldMasterIdLst>
  <p:notesMasterIdLst>
    <p:notesMasterId r:id="rId27"/>
  </p:notesMasterIdLst>
  <p:sldIdLst>
    <p:sldId id="278" r:id="rId3"/>
    <p:sldId id="339" r:id="rId4"/>
    <p:sldId id="321" r:id="rId5"/>
    <p:sldId id="323" r:id="rId6"/>
    <p:sldId id="267" r:id="rId7"/>
    <p:sldId id="331" r:id="rId8"/>
    <p:sldId id="315" r:id="rId9"/>
    <p:sldId id="309" r:id="rId10"/>
    <p:sldId id="297" r:id="rId11"/>
    <p:sldId id="318" r:id="rId12"/>
    <p:sldId id="335" r:id="rId13"/>
    <p:sldId id="328" r:id="rId14"/>
    <p:sldId id="341" r:id="rId15"/>
    <p:sldId id="343" r:id="rId16"/>
    <p:sldId id="347" r:id="rId17"/>
    <p:sldId id="348" r:id="rId18"/>
    <p:sldId id="349" r:id="rId19"/>
    <p:sldId id="350" r:id="rId20"/>
    <p:sldId id="337" r:id="rId21"/>
    <p:sldId id="327" r:id="rId22"/>
    <p:sldId id="330" r:id="rId23"/>
    <p:sldId id="346" r:id="rId24"/>
    <p:sldId id="322" r:id="rId25"/>
    <p:sldId id="32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79" autoAdjust="0"/>
  </p:normalViewPr>
  <p:slideViewPr>
    <p:cSldViewPr snapToGrid="0">
      <p:cViewPr varScale="1">
        <p:scale>
          <a:sx n="80" d="100"/>
          <a:sy n="80" d="100"/>
        </p:scale>
        <p:origin x="75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25168-0409-48E2-9ECA-49614AFFA0A4}"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364B0-FEF7-4FBB-80D5-B131D6AE89B8}" type="slidenum">
              <a:rPr lang="en-US" smtClean="0"/>
              <a:t>‹#›</a:t>
            </a:fld>
            <a:endParaRPr lang="en-US"/>
          </a:p>
        </p:txBody>
      </p:sp>
    </p:spTree>
    <p:extLst>
      <p:ext uri="{BB962C8B-B14F-4D97-AF65-F5344CB8AC3E}">
        <p14:creationId xmlns:p14="http://schemas.microsoft.com/office/powerpoint/2010/main" val="616697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364B0-FEF7-4FBB-80D5-B131D6AE89B8}" type="slidenum">
              <a:rPr lang="en-US" smtClean="0"/>
              <a:t>1</a:t>
            </a:fld>
            <a:endParaRPr lang="en-US"/>
          </a:p>
        </p:txBody>
      </p:sp>
    </p:spTree>
    <p:extLst>
      <p:ext uri="{BB962C8B-B14F-4D97-AF65-F5344CB8AC3E}">
        <p14:creationId xmlns:p14="http://schemas.microsoft.com/office/powerpoint/2010/main" val="365174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eDNA</a:t>
            </a:r>
            <a:r>
              <a:rPr lang="en-US" dirty="0"/>
              <a:t> surveys</a:t>
            </a:r>
            <a:r>
              <a:rPr lang="en-US" baseline="0" dirty="0"/>
              <a:t> </a:t>
            </a:r>
            <a:r>
              <a:rPr lang="en-US" dirty="0"/>
              <a:t>at Carson, Willard, Little White Salmon, Spring Creek, Eagle Creek and Warm Springs </a:t>
            </a:r>
            <a:r>
              <a:rPr lang="en-US" dirty="0" err="1"/>
              <a:t>NFHs</a:t>
            </a:r>
            <a:r>
              <a:rPr lang="en-US" dirty="0"/>
              <a:t>. </a:t>
            </a:r>
          </a:p>
          <a:p>
            <a:r>
              <a:rPr lang="en-US" dirty="0" err="1"/>
              <a:t>eDNA</a:t>
            </a:r>
            <a:r>
              <a:rPr lang="en-US" dirty="0"/>
              <a:t> to test for </a:t>
            </a:r>
            <a:r>
              <a:rPr lang="en-US" dirty="0" err="1"/>
              <a:t>NZMS</a:t>
            </a:r>
            <a:r>
              <a:rPr lang="en-US" dirty="0"/>
              <a:t> at all of the facilities from 2015-Present. </a:t>
            </a:r>
          </a:p>
          <a:p>
            <a:r>
              <a:rPr lang="en-US" dirty="0" err="1"/>
              <a:t>eDNA</a:t>
            </a:r>
            <a:r>
              <a:rPr lang="en-US" dirty="0"/>
              <a:t> for </a:t>
            </a:r>
            <a:r>
              <a:rPr lang="en-US" dirty="0" err="1"/>
              <a:t>QZM</a:t>
            </a:r>
            <a:r>
              <a:rPr lang="en-US" dirty="0"/>
              <a:t> in 2017 and 2018. </a:t>
            </a:r>
          </a:p>
          <a:p>
            <a:r>
              <a:rPr lang="en-US" dirty="0"/>
              <a:t>FY21 - tested the above facilities for </a:t>
            </a:r>
            <a:r>
              <a:rPr lang="en-US" dirty="0" err="1"/>
              <a:t>NZMS</a:t>
            </a:r>
            <a:r>
              <a:rPr lang="en-US" dirty="0"/>
              <a:t>, </a:t>
            </a:r>
            <a:r>
              <a:rPr lang="en-US" dirty="0" err="1"/>
              <a:t>QZM</a:t>
            </a:r>
            <a:r>
              <a:rPr lang="en-US" dirty="0"/>
              <a:t>, northern pike and Asian carp. </a:t>
            </a:r>
          </a:p>
          <a:p>
            <a:endParaRPr lang="en-US" dirty="0"/>
          </a:p>
          <a:p>
            <a:r>
              <a:rPr lang="en-US" dirty="0"/>
              <a:t>FWS approved</a:t>
            </a:r>
            <a:r>
              <a:rPr lang="en-US" baseline="0" dirty="0"/>
              <a:t> </a:t>
            </a:r>
            <a:r>
              <a:rPr lang="en-US" dirty="0"/>
              <a:t>funding for a pilot study to test the performance of the </a:t>
            </a:r>
            <a:r>
              <a:rPr lang="en-US" dirty="0" err="1"/>
              <a:t>Biomeme</a:t>
            </a:r>
            <a:r>
              <a:rPr lang="en-US" dirty="0"/>
              <a:t> portable </a:t>
            </a:r>
            <a:r>
              <a:rPr lang="en-US" dirty="0" err="1"/>
              <a:t>PCR</a:t>
            </a:r>
            <a:r>
              <a:rPr lang="en-US" dirty="0"/>
              <a:t> unit for real-time </a:t>
            </a:r>
            <a:r>
              <a:rPr lang="en-US" dirty="0" err="1"/>
              <a:t>eDNA</a:t>
            </a:r>
            <a:r>
              <a:rPr lang="en-US" dirty="0"/>
              <a:t> sample processing at National Fish Hatcheries. – which will happen in FY22</a:t>
            </a:r>
          </a:p>
          <a:p>
            <a:endParaRPr lang="en-US" dirty="0"/>
          </a:p>
          <a:p>
            <a:r>
              <a:rPr lang="en-US" dirty="0"/>
              <a:t>Jen - </a:t>
            </a:r>
            <a:r>
              <a:rPr lang="en-US" dirty="0" err="1"/>
              <a:t>NZMS</a:t>
            </a:r>
            <a:r>
              <a:rPr lang="en-US" dirty="0"/>
              <a:t> surveys and </a:t>
            </a:r>
            <a:r>
              <a:rPr lang="en-US" dirty="0" err="1"/>
              <a:t>eDNA</a:t>
            </a:r>
            <a:r>
              <a:rPr lang="en-US" dirty="0"/>
              <a:t> sampling at our lower Columbia Basin </a:t>
            </a:r>
            <a:r>
              <a:rPr lang="en-US" dirty="0" err="1"/>
              <a:t>NFHs</a:t>
            </a:r>
            <a:r>
              <a:rPr lang="en-US" dirty="0"/>
              <a:t> and up to five reference locations;</a:t>
            </a:r>
            <a:r>
              <a:rPr lang="en-US" baseline="0" dirty="0"/>
              <a:t> Testing</a:t>
            </a:r>
            <a:r>
              <a:rPr lang="en-US" dirty="0"/>
              <a:t> for five species again in FY22 including: New Zealand </a:t>
            </a:r>
            <a:r>
              <a:rPr lang="en-US" dirty="0" err="1"/>
              <a:t>mudsnail</a:t>
            </a:r>
            <a:r>
              <a:rPr lang="en-US" dirty="0"/>
              <a:t>, zebra mussels, quagga mussels, northern pike and common carp. </a:t>
            </a:r>
          </a:p>
          <a:p>
            <a:endParaRPr lang="en-US" dirty="0"/>
          </a:p>
          <a:p>
            <a:r>
              <a:rPr lang="en-US" dirty="0"/>
              <a:t>pre-proposal to purchase a </a:t>
            </a:r>
            <a:r>
              <a:rPr lang="en-US" dirty="0" err="1"/>
              <a:t>Biomeme</a:t>
            </a:r>
            <a:r>
              <a:rPr lang="en-US" dirty="0"/>
              <a:t> mobile qPCR </a:t>
            </a:r>
            <a:r>
              <a:rPr lang="en-US" dirty="0" err="1"/>
              <a:t>thermocycler</a:t>
            </a:r>
            <a:r>
              <a:rPr lang="en-US" dirty="0"/>
              <a:t> for real-time </a:t>
            </a:r>
            <a:r>
              <a:rPr lang="en-US" dirty="0" err="1"/>
              <a:t>eDNA</a:t>
            </a:r>
            <a:r>
              <a:rPr lang="en-US" dirty="0"/>
              <a:t> sample processing at our National Fish Hatcheries. The objectives of the study would be to 1) sample 3-5 locations with known </a:t>
            </a:r>
            <a:r>
              <a:rPr lang="en-US" dirty="0" err="1"/>
              <a:t>NZMS</a:t>
            </a:r>
            <a:r>
              <a:rPr lang="en-US" dirty="0"/>
              <a:t> presence to evaluate the performance and detection probability of the </a:t>
            </a:r>
            <a:r>
              <a:rPr lang="en-US" dirty="0" err="1"/>
              <a:t>Biomeme</a:t>
            </a:r>
            <a:r>
              <a:rPr lang="en-US" dirty="0"/>
              <a:t> unit, and 2) compare </a:t>
            </a:r>
            <a:r>
              <a:rPr lang="en-US" dirty="0" err="1"/>
              <a:t>Biomeme</a:t>
            </a:r>
            <a:r>
              <a:rPr lang="en-US" dirty="0"/>
              <a:t> sample results and logistics (e.g., processing time, cost, results turnaround timeframe) with those from WSUs </a:t>
            </a:r>
            <a:r>
              <a:rPr lang="en-US" dirty="0" err="1"/>
              <a:t>eDNA</a:t>
            </a:r>
            <a:r>
              <a:rPr lang="en-US" dirty="0"/>
              <a:t> lab. I will be using the </a:t>
            </a:r>
            <a:r>
              <a:rPr lang="en-US" dirty="0" err="1"/>
              <a:t>Biomeme</a:t>
            </a:r>
            <a:r>
              <a:rPr lang="en-US" dirty="0"/>
              <a:t> </a:t>
            </a:r>
            <a:r>
              <a:rPr lang="en-US" dirty="0" err="1"/>
              <a:t>thermocycler</a:t>
            </a:r>
            <a:r>
              <a:rPr lang="en-US" dirty="0"/>
              <a:t> to test for </a:t>
            </a:r>
            <a:r>
              <a:rPr lang="en-US" dirty="0" err="1"/>
              <a:t>NZMS</a:t>
            </a:r>
            <a:r>
              <a:rPr lang="en-US" dirty="0"/>
              <a:t>, but you can also purchase test kits for zebra/quagga mussels and northern pike.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69ED9-4E70-476B-AAD0-26DBBB31D4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6722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any case, we (the </a:t>
            </a:r>
            <a:r>
              <a:rPr lang="en-US" dirty="0" err="1"/>
              <a:t>CRFWCO</a:t>
            </a:r>
            <a:r>
              <a:rPr lang="en-US" dirty="0"/>
              <a:t>) will be continuing our </a:t>
            </a:r>
            <a:r>
              <a:rPr lang="en-US" dirty="0" err="1"/>
              <a:t>YY</a:t>
            </a:r>
            <a:r>
              <a:rPr lang="en-US" dirty="0"/>
              <a:t> brook trout stocking project out at Carson </a:t>
            </a:r>
            <a:r>
              <a:rPr lang="en-US" dirty="0" err="1"/>
              <a:t>NFH</a:t>
            </a:r>
            <a:r>
              <a:rPr lang="en-US" dirty="0"/>
              <a:t>. Activities will include coordinating the installation of a screen on the bypass channel to eliminate the egress of brook trout into the Wind River, performing annual brook trout removals, installing a PIT array to monitor movement (and potentially survival) of </a:t>
            </a:r>
            <a:r>
              <a:rPr lang="en-US" dirty="0" err="1"/>
              <a:t>YY</a:t>
            </a:r>
            <a:r>
              <a:rPr lang="en-US" dirty="0"/>
              <a:t> brook trout in </a:t>
            </a:r>
            <a:r>
              <a:rPr lang="en-US" dirty="0" err="1"/>
              <a:t>Tyee</a:t>
            </a:r>
            <a:r>
              <a:rPr lang="en-US" dirty="0"/>
              <a:t>, and finally stocking a new batch of </a:t>
            </a:r>
            <a:r>
              <a:rPr lang="en-US" dirty="0" err="1"/>
              <a:t>YY</a:t>
            </a:r>
            <a:r>
              <a:rPr lang="en-US" dirty="0"/>
              <a:t> fish into </a:t>
            </a:r>
            <a:r>
              <a:rPr lang="en-US" dirty="0" err="1"/>
              <a:t>Tyee</a:t>
            </a:r>
            <a:r>
              <a:rPr lang="en-US" dirty="0"/>
              <a:t>. </a:t>
            </a:r>
          </a:p>
          <a:p>
            <a:endParaRPr lang="en-US" dirty="0"/>
          </a:p>
          <a:p>
            <a:endParaRPr lang="en-US" dirty="0"/>
          </a:p>
          <a:p>
            <a:r>
              <a:rPr lang="en-US" dirty="0"/>
              <a:t>Region 1 Proposal for HQ 2018 Prevention Funding: Abernathy Fish Technology Center (FTC), Columbia River Fish and Wildlife Conservation Office (</a:t>
            </a:r>
            <a:r>
              <a:rPr lang="en-US" dirty="0" err="1"/>
              <a:t>FWCO</a:t>
            </a:r>
            <a:r>
              <a:rPr lang="en-US" dirty="0"/>
              <a:t>), and Carson </a:t>
            </a:r>
            <a:r>
              <a:rPr lang="en-US" dirty="0" err="1"/>
              <a:t>NFH</a:t>
            </a:r>
            <a:r>
              <a:rPr lang="en-US" dirty="0"/>
              <a:t> submitted a proposal for $150,000 for a proof-of-concept eradication of brook trout in </a:t>
            </a:r>
            <a:r>
              <a:rPr lang="en-US" dirty="0" err="1"/>
              <a:t>Tyee</a:t>
            </a:r>
            <a:r>
              <a:rPr lang="en-US" dirty="0"/>
              <a:t> Springs (above </a:t>
            </a:r>
            <a:r>
              <a:rPr lang="en-US" dirty="0" err="1"/>
              <a:t>ATC</a:t>
            </a:r>
            <a:r>
              <a:rPr lang="en-US" dirty="0"/>
              <a:t>) using the </a:t>
            </a:r>
            <a:r>
              <a:rPr lang="en-US" dirty="0" err="1"/>
              <a:t>YY</a:t>
            </a:r>
            <a:r>
              <a:rPr lang="en-US" dirty="0"/>
              <a:t> male approach. The proof-of-concept evaluation of the </a:t>
            </a:r>
            <a:r>
              <a:rPr lang="en-US" dirty="0" err="1"/>
              <a:t>YY</a:t>
            </a:r>
            <a:r>
              <a:rPr lang="en-US" dirty="0"/>
              <a:t> male methodology can help the Service and its partners determine if and how this approach could control nuisance brook trout populations in other locations, and for other nuisance AIS, like common carp.  A feasibility study for control of common carp at Malheur using the </a:t>
            </a:r>
            <a:r>
              <a:rPr lang="en-US" dirty="0" err="1"/>
              <a:t>YY</a:t>
            </a:r>
            <a:r>
              <a:rPr lang="en-US" dirty="0"/>
              <a:t> male approach has been proposed. The results of this brook trout eradication project will provide science to inform that effort.</a:t>
            </a:r>
          </a:p>
          <a:p>
            <a:endParaRPr lang="en-US" dirty="0"/>
          </a:p>
        </p:txBody>
      </p:sp>
      <p:sp>
        <p:nvSpPr>
          <p:cNvPr id="4" name="Slide Number Placeholder 3"/>
          <p:cNvSpPr>
            <a:spLocks noGrp="1"/>
          </p:cNvSpPr>
          <p:nvPr>
            <p:ph type="sldNum" sz="quarter" idx="10"/>
          </p:nvPr>
        </p:nvSpPr>
        <p:spPr/>
        <p:txBody>
          <a:bodyPr/>
          <a:lstStyle/>
          <a:p>
            <a:fld id="{218A6EDA-065A-4544-9418-FED444CA3B63}" type="slidenum">
              <a:rPr lang="en-US" smtClean="0"/>
              <a:t>9</a:t>
            </a:fld>
            <a:endParaRPr lang="en-US"/>
          </a:p>
        </p:txBody>
      </p:sp>
    </p:spTree>
    <p:extLst>
      <p:ext uri="{BB962C8B-B14F-4D97-AF65-F5344CB8AC3E}">
        <p14:creationId xmlns:p14="http://schemas.microsoft.com/office/powerpoint/2010/main" val="2699798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European Green Crab Control/Rapid Response: The Service provided funding to the Makah Tribe to respond to the recent invasion of European Green Crab to estuaries on the Makah Indian Reservation. Efforts include assessing the extent of invasion, controlling crab population growth, and providing training to tribal staff to continue and expand control efforts. The Service provided $30K through the National Fish Habitat Partnership Program, with $52K in matching funds from the Makah. The Pacific Marine and Estuarine Partnership selected this project for funding in 2018</a:t>
            </a:r>
          </a:p>
          <a:p>
            <a:endParaRPr lang="en-US" dirty="0"/>
          </a:p>
          <a:p>
            <a:r>
              <a:rPr lang="en-US" dirty="0"/>
              <a:t>November 15, 2021 - the U.S. Environmental Protection Agency (EPA) has assessed penalties totaling $81,474 against two commercial ships over inspection, monitoring, and reporting violations in California and Louisiana. The MSC Aurora container ship and the Western Durban bulk carrier both violated EPA’s Vessel General Permit (</a:t>
            </a:r>
            <a:r>
              <a:rPr lang="en-US" dirty="0" err="1"/>
              <a:t>VGP</a:t>
            </a:r>
            <a:r>
              <a:rPr lang="en-US" dirty="0"/>
              <a:t>) issued under the Clean Water Act (CWA).</a:t>
            </a:r>
          </a:p>
          <a:p>
            <a:endParaRPr lang="en-US" dirty="0"/>
          </a:p>
          <a:p>
            <a:r>
              <a:rPr lang="en-US" dirty="0"/>
              <a:t>From November 2016 to July 2021, the MSC Aurora failed to conduct required routine visual inspections for 11 voyages to Ports of Long Beach, Los Angeles, and Oakland. The MSC Aurora also failed to submit timely annual reports to EPA for 2016 – 2019. For these multiple inspection and reporting violations, Mediterranean Shipping Company, </a:t>
            </a:r>
            <a:r>
              <a:rPr lang="en-US" dirty="0" err="1"/>
              <a:t>SRL</a:t>
            </a:r>
            <a:r>
              <a:rPr lang="en-US" dirty="0"/>
              <a:t> has agreed to pay a civil penalty of $66,474 under the settlement.</a:t>
            </a:r>
          </a:p>
          <a:p>
            <a:endParaRPr lang="en-US" dirty="0"/>
          </a:p>
          <a:p>
            <a:r>
              <a:rPr lang="en-US" dirty="0"/>
              <a:t>In August 2017, the Western Durban failed to perform monthly functionality monitoring and an annual calibration of the ballast water treatment system before discharging ballast water at the Port of New Orleans. The ship also failed to conduct required biological monitoring after the discharge. EPA assessed penalties totaling $15,000 to the Tokyo-based Victoria Ship Management company.</a:t>
            </a:r>
          </a:p>
          <a:p>
            <a:endParaRPr lang="en-US" dirty="0"/>
          </a:p>
          <a:p>
            <a:endParaRPr lang="en-US" dirty="0"/>
          </a:p>
          <a:p>
            <a:r>
              <a:rPr lang="en-US" dirty="0"/>
              <a:t>The Lummi Indian Business Council passed a resolution Tuesday, Nov. 23, following a multi-agency effort led by the Lummi Natural Resources Department to remove European Green Crab. The resolution establishes a task force that will confront the crisis with a comprehensive response strategy. </a:t>
            </a:r>
          </a:p>
          <a:p>
            <a:endParaRPr lang="en-US" dirty="0"/>
          </a:p>
        </p:txBody>
      </p:sp>
      <p:sp>
        <p:nvSpPr>
          <p:cNvPr id="4" name="Slide Number Placeholder 3"/>
          <p:cNvSpPr>
            <a:spLocks noGrp="1"/>
          </p:cNvSpPr>
          <p:nvPr>
            <p:ph type="sldNum" sz="quarter" idx="10"/>
          </p:nvPr>
        </p:nvSpPr>
        <p:spPr/>
        <p:txBody>
          <a:bodyPr/>
          <a:lstStyle/>
          <a:p>
            <a:fld id="{218A6EDA-065A-4544-9418-FED444CA3B63}" type="slidenum">
              <a:rPr lang="en-US" smtClean="0"/>
              <a:t>10</a:t>
            </a:fld>
            <a:endParaRPr lang="en-US"/>
          </a:p>
        </p:txBody>
      </p:sp>
    </p:spTree>
    <p:extLst>
      <p:ext uri="{BB962C8B-B14F-4D97-AF65-F5344CB8AC3E}">
        <p14:creationId xmlns:p14="http://schemas.microsoft.com/office/powerpoint/2010/main" val="4011769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FY2022 state plan funding</a:t>
            </a:r>
            <a:r>
              <a:rPr lang="en-US" baseline="0" dirty="0"/>
              <a:t> – there are 45 state and interstate approved plans ----</a:t>
            </a:r>
            <a:endParaRPr lang="en-US" dirty="0"/>
          </a:p>
          <a:p>
            <a:endParaRPr lang="en-US" sz="3200" u="sng" kern="1200" dirty="0">
              <a:solidFill>
                <a:srgbClr val="FFFFCC"/>
              </a:solidFill>
              <a:latin typeface="+mn-lt"/>
              <a:ea typeface="+mn-ea"/>
              <a:cs typeface="+mn-cs"/>
            </a:endParaRPr>
          </a:p>
          <a:p>
            <a:r>
              <a:rPr lang="en-US" sz="3200" u="sng" kern="1200" dirty="0">
                <a:solidFill>
                  <a:srgbClr val="FFFFCC"/>
                </a:solidFill>
                <a:latin typeface="+mn-lt"/>
                <a:ea typeface="+mn-ea"/>
                <a:cs typeface="+mn-cs"/>
              </a:rPr>
              <a:t>Inter-Agency Agreement</a:t>
            </a:r>
            <a:r>
              <a:rPr lang="en-US" sz="3200" kern="1200" dirty="0">
                <a:solidFill>
                  <a:srgbClr val="FFFFCC"/>
                </a:solidFill>
                <a:latin typeface="+mn-lt"/>
                <a:ea typeface="+mn-ea"/>
                <a:cs typeface="+mn-cs"/>
              </a:rPr>
              <a:t> (5 years)</a:t>
            </a:r>
          </a:p>
          <a:p>
            <a:pPr lvl="1"/>
            <a:r>
              <a:rPr lang="en-US" sz="3200" kern="1200" dirty="0">
                <a:solidFill>
                  <a:schemeClr val="tx1"/>
                </a:solidFill>
                <a:latin typeface="+mn-lt"/>
                <a:ea typeface="+mn-ea"/>
                <a:cs typeface="+mn-cs"/>
              </a:rPr>
              <a:t>Funding for Watercraft Inspection and </a:t>
            </a:r>
            <a:r>
              <a:rPr lang="en-US" sz="3200" kern="1200" dirty="0" err="1">
                <a:solidFill>
                  <a:schemeClr val="tx1"/>
                </a:solidFill>
                <a:latin typeface="+mn-lt"/>
                <a:ea typeface="+mn-ea"/>
                <a:cs typeface="+mn-cs"/>
              </a:rPr>
              <a:t>Decon</a:t>
            </a:r>
            <a:r>
              <a:rPr lang="en-US" sz="3200" kern="1200" dirty="0">
                <a:solidFill>
                  <a:schemeClr val="tx1"/>
                </a:solidFill>
                <a:latin typeface="+mn-lt"/>
                <a:ea typeface="+mn-ea"/>
                <a:cs typeface="+mn-cs"/>
              </a:rPr>
              <a:t> classes (</a:t>
            </a:r>
            <a:r>
              <a:rPr lang="en-US" sz="3200" kern="1200" dirty="0" err="1">
                <a:solidFill>
                  <a:schemeClr val="tx1"/>
                </a:solidFill>
                <a:latin typeface="+mn-lt"/>
                <a:ea typeface="+mn-ea"/>
                <a:cs typeface="+mn-cs"/>
              </a:rPr>
              <a:t>PSMFC</a:t>
            </a:r>
            <a:r>
              <a:rPr lang="en-US" sz="3200" kern="1200" dirty="0">
                <a:solidFill>
                  <a:schemeClr val="tx1"/>
                </a:solidFill>
                <a:latin typeface="+mn-lt"/>
                <a:ea typeface="+mn-ea"/>
                <a:cs typeface="+mn-cs"/>
              </a:rPr>
              <a:t>) and western Watercraft Inspection and </a:t>
            </a:r>
            <a:r>
              <a:rPr lang="en-US" sz="3200" kern="1200" dirty="0" err="1">
                <a:solidFill>
                  <a:schemeClr val="tx1"/>
                </a:solidFill>
                <a:latin typeface="+mn-lt"/>
                <a:ea typeface="+mn-ea"/>
                <a:cs typeface="+mn-cs"/>
              </a:rPr>
              <a:t>Decon</a:t>
            </a:r>
            <a:r>
              <a:rPr lang="en-US" sz="3200" kern="1200" dirty="0">
                <a:solidFill>
                  <a:schemeClr val="tx1"/>
                </a:solidFill>
                <a:latin typeface="+mn-lt"/>
                <a:ea typeface="+mn-ea"/>
                <a:cs typeface="+mn-cs"/>
              </a:rPr>
              <a:t> database (</a:t>
            </a:r>
            <a:r>
              <a:rPr lang="en-US" sz="3200" kern="1200" dirty="0" err="1">
                <a:solidFill>
                  <a:schemeClr val="tx1"/>
                </a:solidFill>
                <a:latin typeface="+mn-lt"/>
                <a:ea typeface="+mn-ea"/>
                <a:cs typeface="+mn-cs"/>
              </a:rPr>
              <a:t>CPW</a:t>
            </a:r>
            <a:r>
              <a:rPr lang="en-US" sz="3200" kern="1200" dirty="0">
                <a:solidFill>
                  <a:schemeClr val="tx1"/>
                </a:solidFill>
                <a:latin typeface="+mn-lt"/>
                <a:ea typeface="+mn-ea"/>
                <a:cs typeface="+mn-cs"/>
              </a:rPr>
              <a:t>)</a:t>
            </a:r>
          </a:p>
          <a:p>
            <a:pPr lvl="1"/>
            <a:r>
              <a:rPr lang="en-US" sz="3200" kern="1200" dirty="0">
                <a:solidFill>
                  <a:schemeClr val="tx1"/>
                </a:solidFill>
                <a:latin typeface="+mn-lt"/>
                <a:ea typeface="+mn-ea"/>
                <a:cs typeface="+mn-cs"/>
              </a:rPr>
              <a:t>Signatories – Lead: FWS</a:t>
            </a:r>
          </a:p>
          <a:p>
            <a:pPr lvl="2"/>
            <a:r>
              <a:rPr lang="en-US" sz="3200" kern="1200" dirty="0" err="1">
                <a:solidFill>
                  <a:schemeClr val="tx1"/>
                </a:solidFill>
                <a:latin typeface="+mn-lt"/>
                <a:ea typeface="+mn-ea"/>
                <a:cs typeface="+mn-cs"/>
              </a:rPr>
              <a:t>BLM</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BOR</a:t>
            </a:r>
            <a:r>
              <a:rPr lang="en-US" sz="3200" kern="1200" dirty="0">
                <a:solidFill>
                  <a:schemeClr val="tx1"/>
                </a:solidFill>
                <a:latin typeface="+mn-lt"/>
                <a:ea typeface="+mn-ea"/>
                <a:cs typeface="+mn-cs"/>
              </a:rPr>
              <a:t>, NPS</a:t>
            </a:r>
          </a:p>
          <a:p>
            <a:pPr lvl="2"/>
            <a:endParaRPr lang="en-US" sz="3200" kern="1200" dirty="0">
              <a:solidFill>
                <a:schemeClr val="tx1"/>
              </a:solidFill>
              <a:latin typeface="+mn-lt"/>
              <a:ea typeface="+mn-ea"/>
              <a:cs typeface="+mn-cs"/>
            </a:endParaRPr>
          </a:p>
          <a:p>
            <a:r>
              <a:rPr lang="en-US" dirty="0"/>
              <a:t>FWS / USGS Science Support Partnership Projects</a:t>
            </a:r>
          </a:p>
          <a:p>
            <a:r>
              <a:rPr lang="en-US" dirty="0"/>
              <a:t>FY21 successful proposal with Sarah Converse with the WA Cooperative Fish &amp; Wildlife Research Unit</a:t>
            </a:r>
          </a:p>
          <a:p>
            <a:r>
              <a:rPr lang="en-US" dirty="0"/>
              <a:t>(Rusty Crayfish and Flowering Rush) – optimizing AIS control and monitoring </a:t>
            </a:r>
          </a:p>
          <a:p>
            <a:r>
              <a:rPr lang="en-US" dirty="0"/>
              <a:t>European Green Crab</a:t>
            </a:r>
          </a:p>
          <a:p>
            <a:r>
              <a:rPr lang="en-US" dirty="0"/>
              <a:t>FWS and USGS – Interagency Agreement starting in FY21 </a:t>
            </a:r>
          </a:p>
          <a:p>
            <a:r>
              <a:rPr lang="en-US" dirty="0"/>
              <a:t>Focus on optimizing sampling for </a:t>
            </a:r>
            <a:r>
              <a:rPr lang="en-US" dirty="0" err="1"/>
              <a:t>EGC</a:t>
            </a:r>
            <a:r>
              <a:rPr lang="en-US" dirty="0"/>
              <a:t> – esp. in WA</a:t>
            </a:r>
          </a:p>
          <a:p>
            <a:endParaRPr lang="en-US" dirty="0"/>
          </a:p>
        </p:txBody>
      </p:sp>
      <p:sp>
        <p:nvSpPr>
          <p:cNvPr id="4" name="Slide Number Placeholder 3"/>
          <p:cNvSpPr>
            <a:spLocks noGrp="1"/>
          </p:cNvSpPr>
          <p:nvPr>
            <p:ph type="sldNum" sz="quarter" idx="10"/>
          </p:nvPr>
        </p:nvSpPr>
        <p:spPr/>
        <p:txBody>
          <a:bodyPr/>
          <a:lstStyle/>
          <a:p>
            <a:fld id="{218A6EDA-065A-4544-9418-FED444CA3B63}" type="slidenum">
              <a:rPr lang="en-US" smtClean="0"/>
              <a:t>13</a:t>
            </a:fld>
            <a:endParaRPr lang="en-US"/>
          </a:p>
        </p:txBody>
      </p:sp>
    </p:spTree>
    <p:extLst>
      <p:ext uri="{BB962C8B-B14F-4D97-AF65-F5344CB8AC3E}">
        <p14:creationId xmlns:p14="http://schemas.microsoft.com/office/powerpoint/2010/main" val="3039490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(PL-117-58), Title VIII, Section 40804 “Ecosystem Restoration”</a:t>
            </a:r>
            <a:endParaRPr lang="en-US" dirty="0"/>
          </a:p>
        </p:txBody>
      </p:sp>
      <p:sp>
        <p:nvSpPr>
          <p:cNvPr id="4" name="Slide Number Placeholder 3"/>
          <p:cNvSpPr>
            <a:spLocks noGrp="1"/>
          </p:cNvSpPr>
          <p:nvPr>
            <p:ph type="sldNum" sz="quarter" idx="10"/>
          </p:nvPr>
        </p:nvSpPr>
        <p:spPr/>
        <p:txBody>
          <a:bodyPr/>
          <a:lstStyle/>
          <a:p>
            <a:fld id="{4DA364B0-FEF7-4FBB-80D5-B131D6AE89B8}" type="slidenum">
              <a:rPr lang="en-US" smtClean="0"/>
              <a:t>14</a:t>
            </a:fld>
            <a:endParaRPr lang="en-US"/>
          </a:p>
        </p:txBody>
      </p:sp>
    </p:spTree>
    <p:extLst>
      <p:ext uri="{BB962C8B-B14F-4D97-AF65-F5344CB8AC3E}">
        <p14:creationId xmlns:p14="http://schemas.microsoft.com/office/powerpoint/2010/main" val="2458427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all very familiar with the invasive species invasion curve, that</a:t>
            </a:r>
            <a:r>
              <a:rPr lang="en-US" baseline="0" dirty="0"/>
              <a:t> helps visualize the importance of prevention.</a:t>
            </a:r>
            <a:endParaRPr lang="en-US" dirty="0"/>
          </a:p>
          <a:p>
            <a:r>
              <a:rPr lang="en-US" dirty="0"/>
              <a:t>Invasive Species Invasion Curve – (from</a:t>
            </a:r>
            <a:r>
              <a:rPr lang="en-US" baseline="0" dirty="0"/>
              <a:t> Invasive Species Council accessed 2021); adapted from Lodge et al 2006</a:t>
            </a:r>
          </a:p>
          <a:p>
            <a:r>
              <a:rPr lang="en-US" baseline="0" dirty="0"/>
              <a:t>Prevention can be at two levels – international and domestic – we all experienced this with moss balls earlier this year.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8A6EDA-065A-4544-9418-FED444CA3B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140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364B0-FEF7-4FBB-80D5-B131D6AE89B8}" type="slidenum">
              <a:rPr lang="en-US" smtClean="0"/>
              <a:t>23</a:t>
            </a:fld>
            <a:endParaRPr lang="en-US"/>
          </a:p>
        </p:txBody>
      </p:sp>
    </p:spTree>
    <p:extLst>
      <p:ext uri="{BB962C8B-B14F-4D97-AF65-F5344CB8AC3E}">
        <p14:creationId xmlns:p14="http://schemas.microsoft.com/office/powerpoint/2010/main" val="2595835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F7FB0BDE-73B2-4D98-A75A-9B09D939250D}" type="datetimeFigureOut">
              <a:rPr lang="en-US" smtClean="0"/>
              <a:t>12/7/2022</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1A476BB-6204-40B5-A885-C8FCBFD1B8C0}"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93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FB0BDE-73B2-4D98-A75A-9B09D939250D}"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476BB-6204-40B5-A885-C8FCBFD1B8C0}" type="slidenum">
              <a:rPr lang="en-US" smtClean="0"/>
              <a:t>‹#›</a:t>
            </a:fld>
            <a:endParaRPr lang="en-US"/>
          </a:p>
        </p:txBody>
      </p:sp>
    </p:spTree>
    <p:extLst>
      <p:ext uri="{BB962C8B-B14F-4D97-AF65-F5344CB8AC3E}">
        <p14:creationId xmlns:p14="http://schemas.microsoft.com/office/powerpoint/2010/main" val="2970550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FB0BDE-73B2-4D98-A75A-9B09D939250D}"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476BB-6204-40B5-A885-C8FCBFD1B8C0}" type="slidenum">
              <a:rPr lang="en-US" smtClean="0"/>
              <a:t>‹#›</a:t>
            </a:fld>
            <a:endParaRPr lang="en-US"/>
          </a:p>
        </p:txBody>
      </p:sp>
    </p:spTree>
    <p:extLst>
      <p:ext uri="{BB962C8B-B14F-4D97-AF65-F5344CB8AC3E}">
        <p14:creationId xmlns:p14="http://schemas.microsoft.com/office/powerpoint/2010/main" val="1057320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6FE62B-9B31-4468-AFB5-8D0DB678523C}" type="datetimeFigureOut">
              <a:rPr lang="en-US" smtClean="0"/>
              <a:t>12/7/2022</a:t>
            </a:fld>
            <a:endParaRPr lang="en-US"/>
          </a:p>
        </p:txBody>
      </p:sp>
      <p:sp>
        <p:nvSpPr>
          <p:cNvPr id="5" name="Footer Placeholder 4"/>
          <p:cNvSpPr>
            <a:spLocks noGrp="1"/>
          </p:cNvSpPr>
          <p:nvPr>
            <p:ph type="ftr" sz="quarter" idx="11"/>
          </p:nvPr>
        </p:nvSpPr>
        <p:spPr/>
        <p:txBody>
          <a:bodyPr/>
          <a:lstStyle/>
          <a:p>
            <a:r>
              <a:rPr lang="en-US"/>
              <a:t>DRAFT – DO NOT DISTRIBUTE</a:t>
            </a:r>
          </a:p>
        </p:txBody>
      </p:sp>
      <p:sp>
        <p:nvSpPr>
          <p:cNvPr id="6" name="Slide Number Placeholder 5"/>
          <p:cNvSpPr>
            <a:spLocks noGrp="1"/>
          </p:cNvSpPr>
          <p:nvPr>
            <p:ph type="sldNum" sz="quarter" idx="12"/>
          </p:nvPr>
        </p:nvSpPr>
        <p:spPr/>
        <p:txBody>
          <a:bodyPr/>
          <a:lstStyle/>
          <a:p>
            <a:fld id="{3D70333F-C99E-4FB9-B6B8-4FBC27BF2BDC}" type="slidenum">
              <a:rPr lang="en-US" smtClean="0"/>
              <a:t>‹#›</a:t>
            </a:fld>
            <a:endParaRPr lang="en-US"/>
          </a:p>
        </p:txBody>
      </p:sp>
    </p:spTree>
    <p:extLst>
      <p:ext uri="{BB962C8B-B14F-4D97-AF65-F5344CB8AC3E}">
        <p14:creationId xmlns:p14="http://schemas.microsoft.com/office/powerpoint/2010/main" val="2047204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6FE62B-9B31-4468-AFB5-8D0DB678523C}" type="datetimeFigureOut">
              <a:rPr lang="en-US" smtClean="0"/>
              <a:t>12/7/2022</a:t>
            </a:fld>
            <a:endParaRPr lang="en-US"/>
          </a:p>
        </p:txBody>
      </p:sp>
      <p:sp>
        <p:nvSpPr>
          <p:cNvPr id="5" name="Footer Placeholder 4"/>
          <p:cNvSpPr>
            <a:spLocks noGrp="1"/>
          </p:cNvSpPr>
          <p:nvPr>
            <p:ph type="ftr" sz="quarter" idx="11"/>
          </p:nvPr>
        </p:nvSpPr>
        <p:spPr/>
        <p:txBody>
          <a:bodyPr/>
          <a:lstStyle/>
          <a:p>
            <a:r>
              <a:rPr lang="en-US"/>
              <a:t>DRAFT – DO NOT DISTRIBUTE</a:t>
            </a:r>
          </a:p>
        </p:txBody>
      </p:sp>
      <p:sp>
        <p:nvSpPr>
          <p:cNvPr id="6" name="Slide Number Placeholder 5"/>
          <p:cNvSpPr>
            <a:spLocks noGrp="1"/>
          </p:cNvSpPr>
          <p:nvPr>
            <p:ph type="sldNum" sz="quarter" idx="12"/>
          </p:nvPr>
        </p:nvSpPr>
        <p:spPr/>
        <p:txBody>
          <a:bodyPr/>
          <a:lstStyle/>
          <a:p>
            <a:fld id="{3D70333F-C99E-4FB9-B6B8-4FBC27BF2BDC}" type="slidenum">
              <a:rPr lang="en-US" smtClean="0"/>
              <a:t>‹#›</a:t>
            </a:fld>
            <a:endParaRPr lang="en-US"/>
          </a:p>
        </p:txBody>
      </p:sp>
    </p:spTree>
    <p:extLst>
      <p:ext uri="{BB962C8B-B14F-4D97-AF65-F5344CB8AC3E}">
        <p14:creationId xmlns:p14="http://schemas.microsoft.com/office/powerpoint/2010/main" val="1405142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6FE62B-9B31-4468-AFB5-8D0DB678523C}" type="datetimeFigureOut">
              <a:rPr lang="en-US" smtClean="0"/>
              <a:t>12/7/2022</a:t>
            </a:fld>
            <a:endParaRPr lang="en-US"/>
          </a:p>
        </p:txBody>
      </p:sp>
      <p:sp>
        <p:nvSpPr>
          <p:cNvPr id="5" name="Footer Placeholder 4"/>
          <p:cNvSpPr>
            <a:spLocks noGrp="1"/>
          </p:cNvSpPr>
          <p:nvPr>
            <p:ph type="ftr" sz="quarter" idx="11"/>
          </p:nvPr>
        </p:nvSpPr>
        <p:spPr/>
        <p:txBody>
          <a:bodyPr/>
          <a:lstStyle/>
          <a:p>
            <a:r>
              <a:rPr lang="en-US"/>
              <a:t>DRAFT – DO NOT DISTRIBUTE</a:t>
            </a:r>
          </a:p>
        </p:txBody>
      </p:sp>
      <p:sp>
        <p:nvSpPr>
          <p:cNvPr id="6" name="Slide Number Placeholder 5"/>
          <p:cNvSpPr>
            <a:spLocks noGrp="1"/>
          </p:cNvSpPr>
          <p:nvPr>
            <p:ph type="sldNum" sz="quarter" idx="12"/>
          </p:nvPr>
        </p:nvSpPr>
        <p:spPr/>
        <p:txBody>
          <a:bodyPr/>
          <a:lstStyle/>
          <a:p>
            <a:fld id="{3D70333F-C99E-4FB9-B6B8-4FBC27BF2BDC}" type="slidenum">
              <a:rPr lang="en-US" smtClean="0"/>
              <a:t>‹#›</a:t>
            </a:fld>
            <a:endParaRPr lang="en-US"/>
          </a:p>
        </p:txBody>
      </p:sp>
    </p:spTree>
    <p:extLst>
      <p:ext uri="{BB962C8B-B14F-4D97-AF65-F5344CB8AC3E}">
        <p14:creationId xmlns:p14="http://schemas.microsoft.com/office/powerpoint/2010/main" val="2397937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6FE62B-9B31-4468-AFB5-8D0DB678523C}" type="datetimeFigureOut">
              <a:rPr lang="en-US" smtClean="0"/>
              <a:t>12/7/2022</a:t>
            </a:fld>
            <a:endParaRPr lang="en-US"/>
          </a:p>
        </p:txBody>
      </p:sp>
      <p:sp>
        <p:nvSpPr>
          <p:cNvPr id="6" name="Footer Placeholder 5"/>
          <p:cNvSpPr>
            <a:spLocks noGrp="1"/>
          </p:cNvSpPr>
          <p:nvPr>
            <p:ph type="ftr" sz="quarter" idx="11"/>
          </p:nvPr>
        </p:nvSpPr>
        <p:spPr/>
        <p:txBody>
          <a:bodyPr/>
          <a:lstStyle/>
          <a:p>
            <a:r>
              <a:rPr lang="en-US"/>
              <a:t>DRAFT – DO NOT DISTRIBUTE</a:t>
            </a:r>
          </a:p>
        </p:txBody>
      </p:sp>
      <p:sp>
        <p:nvSpPr>
          <p:cNvPr id="7" name="Slide Number Placeholder 6"/>
          <p:cNvSpPr>
            <a:spLocks noGrp="1"/>
          </p:cNvSpPr>
          <p:nvPr>
            <p:ph type="sldNum" sz="quarter" idx="12"/>
          </p:nvPr>
        </p:nvSpPr>
        <p:spPr/>
        <p:txBody>
          <a:bodyPr/>
          <a:lstStyle/>
          <a:p>
            <a:fld id="{3D70333F-C99E-4FB9-B6B8-4FBC27BF2BDC}" type="slidenum">
              <a:rPr lang="en-US" smtClean="0"/>
              <a:t>‹#›</a:t>
            </a:fld>
            <a:endParaRPr lang="en-US"/>
          </a:p>
        </p:txBody>
      </p:sp>
    </p:spTree>
    <p:extLst>
      <p:ext uri="{BB962C8B-B14F-4D97-AF65-F5344CB8AC3E}">
        <p14:creationId xmlns:p14="http://schemas.microsoft.com/office/powerpoint/2010/main" val="711913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6FE62B-9B31-4468-AFB5-8D0DB678523C}" type="datetimeFigureOut">
              <a:rPr lang="en-US" smtClean="0"/>
              <a:t>12/7/2022</a:t>
            </a:fld>
            <a:endParaRPr lang="en-US"/>
          </a:p>
        </p:txBody>
      </p:sp>
      <p:sp>
        <p:nvSpPr>
          <p:cNvPr id="8" name="Footer Placeholder 7"/>
          <p:cNvSpPr>
            <a:spLocks noGrp="1"/>
          </p:cNvSpPr>
          <p:nvPr>
            <p:ph type="ftr" sz="quarter" idx="11"/>
          </p:nvPr>
        </p:nvSpPr>
        <p:spPr/>
        <p:txBody>
          <a:bodyPr/>
          <a:lstStyle/>
          <a:p>
            <a:r>
              <a:rPr lang="en-US"/>
              <a:t>DRAFT – DO NOT DISTRIBUTE</a:t>
            </a:r>
          </a:p>
        </p:txBody>
      </p:sp>
      <p:sp>
        <p:nvSpPr>
          <p:cNvPr id="9" name="Slide Number Placeholder 8"/>
          <p:cNvSpPr>
            <a:spLocks noGrp="1"/>
          </p:cNvSpPr>
          <p:nvPr>
            <p:ph type="sldNum" sz="quarter" idx="12"/>
          </p:nvPr>
        </p:nvSpPr>
        <p:spPr/>
        <p:txBody>
          <a:bodyPr/>
          <a:lstStyle/>
          <a:p>
            <a:fld id="{3D70333F-C99E-4FB9-B6B8-4FBC27BF2BDC}" type="slidenum">
              <a:rPr lang="en-US" smtClean="0"/>
              <a:t>‹#›</a:t>
            </a:fld>
            <a:endParaRPr lang="en-US"/>
          </a:p>
        </p:txBody>
      </p:sp>
    </p:spTree>
    <p:extLst>
      <p:ext uri="{BB962C8B-B14F-4D97-AF65-F5344CB8AC3E}">
        <p14:creationId xmlns:p14="http://schemas.microsoft.com/office/powerpoint/2010/main" val="1915982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6FE62B-9B31-4468-AFB5-8D0DB678523C}" type="datetimeFigureOut">
              <a:rPr lang="en-US" smtClean="0"/>
              <a:t>12/7/2022</a:t>
            </a:fld>
            <a:endParaRPr lang="en-US"/>
          </a:p>
        </p:txBody>
      </p:sp>
      <p:sp>
        <p:nvSpPr>
          <p:cNvPr id="4" name="Footer Placeholder 3"/>
          <p:cNvSpPr>
            <a:spLocks noGrp="1"/>
          </p:cNvSpPr>
          <p:nvPr>
            <p:ph type="ftr" sz="quarter" idx="11"/>
          </p:nvPr>
        </p:nvSpPr>
        <p:spPr/>
        <p:txBody>
          <a:bodyPr/>
          <a:lstStyle>
            <a:lvl1pPr>
              <a:defRPr>
                <a:solidFill>
                  <a:schemeClr val="bg1">
                    <a:lumMod val="50000"/>
                  </a:schemeClr>
                </a:solidFill>
              </a:defRPr>
            </a:lvl1pPr>
          </a:lstStyle>
          <a:p>
            <a:r>
              <a:rPr lang="en-US"/>
              <a:t>DRAFT – DO NOT DISTRIBUTE</a:t>
            </a:r>
          </a:p>
        </p:txBody>
      </p:sp>
      <p:sp>
        <p:nvSpPr>
          <p:cNvPr id="5" name="Slide Number Placeholder 4"/>
          <p:cNvSpPr>
            <a:spLocks noGrp="1"/>
          </p:cNvSpPr>
          <p:nvPr>
            <p:ph type="sldNum" sz="quarter" idx="12"/>
          </p:nvPr>
        </p:nvSpPr>
        <p:spPr/>
        <p:txBody>
          <a:bodyPr/>
          <a:lstStyle/>
          <a:p>
            <a:fld id="{3D70333F-C99E-4FB9-B6B8-4FBC27BF2BDC}" type="slidenum">
              <a:rPr lang="en-US" smtClean="0"/>
              <a:t>‹#›</a:t>
            </a:fld>
            <a:endParaRPr lang="en-US"/>
          </a:p>
        </p:txBody>
      </p:sp>
    </p:spTree>
    <p:extLst>
      <p:ext uri="{BB962C8B-B14F-4D97-AF65-F5344CB8AC3E}">
        <p14:creationId xmlns:p14="http://schemas.microsoft.com/office/powerpoint/2010/main" val="3913793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FE62B-9B31-4468-AFB5-8D0DB678523C}" type="datetimeFigureOut">
              <a:rPr lang="en-US" smtClean="0"/>
              <a:t>12/7/2022</a:t>
            </a:fld>
            <a:endParaRPr lang="en-US"/>
          </a:p>
        </p:txBody>
      </p:sp>
      <p:sp>
        <p:nvSpPr>
          <p:cNvPr id="3" name="Footer Placeholder 2"/>
          <p:cNvSpPr>
            <a:spLocks noGrp="1"/>
          </p:cNvSpPr>
          <p:nvPr>
            <p:ph type="ftr" sz="quarter" idx="11"/>
          </p:nvPr>
        </p:nvSpPr>
        <p:spPr/>
        <p:txBody>
          <a:bodyPr/>
          <a:lstStyle>
            <a:lvl1pPr>
              <a:defRPr>
                <a:solidFill>
                  <a:schemeClr val="bg1">
                    <a:lumMod val="50000"/>
                  </a:schemeClr>
                </a:solidFill>
              </a:defRPr>
            </a:lvl1pPr>
          </a:lstStyle>
          <a:p>
            <a:r>
              <a:rPr lang="en-US"/>
              <a:t>DRAFT – DO NOT DISTRIBUTE</a:t>
            </a:r>
          </a:p>
        </p:txBody>
      </p:sp>
      <p:sp>
        <p:nvSpPr>
          <p:cNvPr id="4" name="Slide Number Placeholder 3"/>
          <p:cNvSpPr>
            <a:spLocks noGrp="1"/>
          </p:cNvSpPr>
          <p:nvPr>
            <p:ph type="sldNum" sz="quarter" idx="12"/>
          </p:nvPr>
        </p:nvSpPr>
        <p:spPr/>
        <p:txBody>
          <a:bodyPr/>
          <a:lstStyle/>
          <a:p>
            <a:fld id="{3D70333F-C99E-4FB9-B6B8-4FBC27BF2BDC}" type="slidenum">
              <a:rPr lang="en-US" smtClean="0"/>
              <a:t>‹#›</a:t>
            </a:fld>
            <a:endParaRPr lang="en-US"/>
          </a:p>
        </p:txBody>
      </p:sp>
    </p:spTree>
    <p:extLst>
      <p:ext uri="{BB962C8B-B14F-4D97-AF65-F5344CB8AC3E}">
        <p14:creationId xmlns:p14="http://schemas.microsoft.com/office/powerpoint/2010/main" val="3407274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6FE62B-9B31-4468-AFB5-8D0DB678523C}" type="datetimeFigureOut">
              <a:rPr lang="en-US" smtClean="0"/>
              <a:t>12/7/2022</a:t>
            </a:fld>
            <a:endParaRPr lang="en-US"/>
          </a:p>
        </p:txBody>
      </p:sp>
      <p:sp>
        <p:nvSpPr>
          <p:cNvPr id="6" name="Footer Placeholder 5"/>
          <p:cNvSpPr>
            <a:spLocks noGrp="1"/>
          </p:cNvSpPr>
          <p:nvPr>
            <p:ph type="ftr" sz="quarter" idx="11"/>
          </p:nvPr>
        </p:nvSpPr>
        <p:spPr/>
        <p:txBody>
          <a:bodyPr/>
          <a:lstStyle/>
          <a:p>
            <a:r>
              <a:rPr lang="en-US"/>
              <a:t>DRAFT – DO NOT DISTRIBUTE</a:t>
            </a:r>
          </a:p>
        </p:txBody>
      </p:sp>
      <p:sp>
        <p:nvSpPr>
          <p:cNvPr id="7" name="Slide Number Placeholder 6"/>
          <p:cNvSpPr>
            <a:spLocks noGrp="1"/>
          </p:cNvSpPr>
          <p:nvPr>
            <p:ph type="sldNum" sz="quarter" idx="12"/>
          </p:nvPr>
        </p:nvSpPr>
        <p:spPr/>
        <p:txBody>
          <a:bodyPr/>
          <a:lstStyle/>
          <a:p>
            <a:fld id="{3D70333F-C99E-4FB9-B6B8-4FBC27BF2BDC}" type="slidenum">
              <a:rPr lang="en-US" smtClean="0"/>
              <a:t>‹#›</a:t>
            </a:fld>
            <a:endParaRPr lang="en-US"/>
          </a:p>
        </p:txBody>
      </p:sp>
    </p:spTree>
    <p:extLst>
      <p:ext uri="{BB962C8B-B14F-4D97-AF65-F5344CB8AC3E}">
        <p14:creationId xmlns:p14="http://schemas.microsoft.com/office/powerpoint/2010/main" val="146102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FB0BDE-73B2-4D98-A75A-9B09D939250D}"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476BB-6204-40B5-A885-C8FCBFD1B8C0}" type="slidenum">
              <a:rPr lang="en-US" smtClean="0"/>
              <a:t>‹#›</a:t>
            </a:fld>
            <a:endParaRPr lang="en-US"/>
          </a:p>
        </p:txBody>
      </p:sp>
    </p:spTree>
    <p:extLst>
      <p:ext uri="{BB962C8B-B14F-4D97-AF65-F5344CB8AC3E}">
        <p14:creationId xmlns:p14="http://schemas.microsoft.com/office/powerpoint/2010/main" val="132594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6FE62B-9B31-4468-AFB5-8D0DB678523C}" type="datetimeFigureOut">
              <a:rPr lang="en-US" smtClean="0"/>
              <a:t>12/7/2022</a:t>
            </a:fld>
            <a:endParaRPr lang="en-US"/>
          </a:p>
        </p:txBody>
      </p:sp>
      <p:sp>
        <p:nvSpPr>
          <p:cNvPr id="6" name="Footer Placeholder 5"/>
          <p:cNvSpPr>
            <a:spLocks noGrp="1"/>
          </p:cNvSpPr>
          <p:nvPr>
            <p:ph type="ftr" sz="quarter" idx="11"/>
          </p:nvPr>
        </p:nvSpPr>
        <p:spPr/>
        <p:txBody>
          <a:bodyPr/>
          <a:lstStyle/>
          <a:p>
            <a:r>
              <a:rPr lang="en-US"/>
              <a:t>DRAFT – DO NOT DISTRIBUTE</a:t>
            </a:r>
          </a:p>
        </p:txBody>
      </p:sp>
      <p:sp>
        <p:nvSpPr>
          <p:cNvPr id="7" name="Slide Number Placeholder 6"/>
          <p:cNvSpPr>
            <a:spLocks noGrp="1"/>
          </p:cNvSpPr>
          <p:nvPr>
            <p:ph type="sldNum" sz="quarter" idx="12"/>
          </p:nvPr>
        </p:nvSpPr>
        <p:spPr/>
        <p:txBody>
          <a:bodyPr/>
          <a:lstStyle/>
          <a:p>
            <a:fld id="{3D70333F-C99E-4FB9-B6B8-4FBC27BF2BDC}" type="slidenum">
              <a:rPr lang="en-US" smtClean="0"/>
              <a:t>‹#›</a:t>
            </a:fld>
            <a:endParaRPr lang="en-US"/>
          </a:p>
        </p:txBody>
      </p:sp>
    </p:spTree>
    <p:extLst>
      <p:ext uri="{BB962C8B-B14F-4D97-AF65-F5344CB8AC3E}">
        <p14:creationId xmlns:p14="http://schemas.microsoft.com/office/powerpoint/2010/main" val="439902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6FE62B-9B31-4468-AFB5-8D0DB678523C}" type="datetimeFigureOut">
              <a:rPr lang="en-US" smtClean="0"/>
              <a:t>12/7/2022</a:t>
            </a:fld>
            <a:endParaRPr lang="en-US"/>
          </a:p>
        </p:txBody>
      </p:sp>
      <p:sp>
        <p:nvSpPr>
          <p:cNvPr id="5" name="Footer Placeholder 4"/>
          <p:cNvSpPr>
            <a:spLocks noGrp="1"/>
          </p:cNvSpPr>
          <p:nvPr>
            <p:ph type="ftr" sz="quarter" idx="11"/>
          </p:nvPr>
        </p:nvSpPr>
        <p:spPr/>
        <p:txBody>
          <a:bodyPr/>
          <a:lstStyle/>
          <a:p>
            <a:r>
              <a:rPr lang="en-US"/>
              <a:t>DRAFT – DO NOT DISTRIBUTE</a:t>
            </a:r>
          </a:p>
        </p:txBody>
      </p:sp>
      <p:sp>
        <p:nvSpPr>
          <p:cNvPr id="6" name="Slide Number Placeholder 5"/>
          <p:cNvSpPr>
            <a:spLocks noGrp="1"/>
          </p:cNvSpPr>
          <p:nvPr>
            <p:ph type="sldNum" sz="quarter" idx="12"/>
          </p:nvPr>
        </p:nvSpPr>
        <p:spPr/>
        <p:txBody>
          <a:bodyPr/>
          <a:lstStyle/>
          <a:p>
            <a:fld id="{3D70333F-C99E-4FB9-B6B8-4FBC27BF2BDC}" type="slidenum">
              <a:rPr lang="en-US" smtClean="0"/>
              <a:t>‹#›</a:t>
            </a:fld>
            <a:endParaRPr lang="en-US"/>
          </a:p>
        </p:txBody>
      </p:sp>
    </p:spTree>
    <p:extLst>
      <p:ext uri="{BB962C8B-B14F-4D97-AF65-F5344CB8AC3E}">
        <p14:creationId xmlns:p14="http://schemas.microsoft.com/office/powerpoint/2010/main" val="118648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6FE62B-9B31-4468-AFB5-8D0DB678523C}" type="datetimeFigureOut">
              <a:rPr lang="en-US" smtClean="0"/>
              <a:t>12/7/2022</a:t>
            </a:fld>
            <a:endParaRPr lang="en-US"/>
          </a:p>
        </p:txBody>
      </p:sp>
      <p:sp>
        <p:nvSpPr>
          <p:cNvPr id="5" name="Footer Placeholder 4"/>
          <p:cNvSpPr>
            <a:spLocks noGrp="1"/>
          </p:cNvSpPr>
          <p:nvPr>
            <p:ph type="ftr" sz="quarter" idx="11"/>
          </p:nvPr>
        </p:nvSpPr>
        <p:spPr/>
        <p:txBody>
          <a:bodyPr/>
          <a:lstStyle/>
          <a:p>
            <a:r>
              <a:rPr lang="en-US"/>
              <a:t>DRAFT – DO NOT DISTRIBUTE</a:t>
            </a:r>
          </a:p>
        </p:txBody>
      </p:sp>
      <p:sp>
        <p:nvSpPr>
          <p:cNvPr id="6" name="Slide Number Placeholder 5"/>
          <p:cNvSpPr>
            <a:spLocks noGrp="1"/>
          </p:cNvSpPr>
          <p:nvPr>
            <p:ph type="sldNum" sz="quarter" idx="12"/>
          </p:nvPr>
        </p:nvSpPr>
        <p:spPr/>
        <p:txBody>
          <a:bodyPr/>
          <a:lstStyle/>
          <a:p>
            <a:fld id="{3D70333F-C99E-4FB9-B6B8-4FBC27BF2BDC}" type="slidenum">
              <a:rPr lang="en-US" smtClean="0"/>
              <a:t>‹#›</a:t>
            </a:fld>
            <a:endParaRPr lang="en-US"/>
          </a:p>
        </p:txBody>
      </p:sp>
    </p:spTree>
    <p:extLst>
      <p:ext uri="{BB962C8B-B14F-4D97-AF65-F5344CB8AC3E}">
        <p14:creationId xmlns:p14="http://schemas.microsoft.com/office/powerpoint/2010/main" val="29154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FB0BDE-73B2-4D98-A75A-9B09D939250D}"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476BB-6204-40B5-A885-C8FCBFD1B8C0}"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37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FB0BDE-73B2-4D98-A75A-9B09D939250D}"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476BB-6204-40B5-A885-C8FCBFD1B8C0}" type="slidenum">
              <a:rPr lang="en-US" smtClean="0"/>
              <a:t>‹#›</a:t>
            </a:fld>
            <a:endParaRPr lang="en-US"/>
          </a:p>
        </p:txBody>
      </p:sp>
    </p:spTree>
    <p:extLst>
      <p:ext uri="{BB962C8B-B14F-4D97-AF65-F5344CB8AC3E}">
        <p14:creationId xmlns:p14="http://schemas.microsoft.com/office/powerpoint/2010/main" val="208407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FB0BDE-73B2-4D98-A75A-9B09D939250D}"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476BB-6204-40B5-A885-C8FCBFD1B8C0}" type="slidenum">
              <a:rPr lang="en-US" smtClean="0"/>
              <a:t>‹#›</a:t>
            </a:fld>
            <a:endParaRPr lang="en-US"/>
          </a:p>
        </p:txBody>
      </p:sp>
    </p:spTree>
    <p:extLst>
      <p:ext uri="{BB962C8B-B14F-4D97-AF65-F5344CB8AC3E}">
        <p14:creationId xmlns:p14="http://schemas.microsoft.com/office/powerpoint/2010/main" val="408784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FB0BDE-73B2-4D98-A75A-9B09D939250D}"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476BB-6204-40B5-A885-C8FCBFD1B8C0}" type="slidenum">
              <a:rPr lang="en-US" smtClean="0"/>
              <a:t>‹#›</a:t>
            </a:fld>
            <a:endParaRPr lang="en-US"/>
          </a:p>
        </p:txBody>
      </p:sp>
    </p:spTree>
    <p:extLst>
      <p:ext uri="{BB962C8B-B14F-4D97-AF65-F5344CB8AC3E}">
        <p14:creationId xmlns:p14="http://schemas.microsoft.com/office/powerpoint/2010/main" val="402628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B0BDE-73B2-4D98-A75A-9B09D939250D}"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476BB-6204-40B5-A885-C8FCBFD1B8C0}" type="slidenum">
              <a:rPr lang="en-US" smtClean="0"/>
              <a:t>‹#›</a:t>
            </a:fld>
            <a:endParaRPr lang="en-US"/>
          </a:p>
        </p:txBody>
      </p:sp>
    </p:spTree>
    <p:extLst>
      <p:ext uri="{BB962C8B-B14F-4D97-AF65-F5344CB8AC3E}">
        <p14:creationId xmlns:p14="http://schemas.microsoft.com/office/powerpoint/2010/main" val="3821969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FB0BDE-73B2-4D98-A75A-9B09D939250D}"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476BB-6204-40B5-A885-C8FCBFD1B8C0}" type="slidenum">
              <a:rPr lang="en-US" smtClean="0"/>
              <a:t>‹#›</a:t>
            </a:fld>
            <a:endParaRPr lang="en-US"/>
          </a:p>
        </p:txBody>
      </p:sp>
    </p:spTree>
    <p:extLst>
      <p:ext uri="{BB962C8B-B14F-4D97-AF65-F5344CB8AC3E}">
        <p14:creationId xmlns:p14="http://schemas.microsoft.com/office/powerpoint/2010/main" val="26158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FB0BDE-73B2-4D98-A75A-9B09D939250D}"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476BB-6204-40B5-A885-C8FCBFD1B8C0}" type="slidenum">
              <a:rPr lang="en-US" smtClean="0"/>
              <a:t>‹#›</a:t>
            </a:fld>
            <a:endParaRPr lang="en-US"/>
          </a:p>
        </p:txBody>
      </p:sp>
    </p:spTree>
    <p:extLst>
      <p:ext uri="{BB962C8B-B14F-4D97-AF65-F5344CB8AC3E}">
        <p14:creationId xmlns:p14="http://schemas.microsoft.com/office/powerpoint/2010/main" val="95698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7FB0BDE-73B2-4D98-A75A-9B09D939250D}" type="datetimeFigureOut">
              <a:rPr lang="en-US" smtClean="0"/>
              <a:t>12/7/2022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1A476BB-6204-40B5-A885-C8FCBFD1B8C0}" type="slidenum">
              <a:rPr lang="en-US" smtClean="0"/>
              <a:t>‹#›</a:t>
            </a:fld>
            <a:endParaRPr lang="en-US"/>
          </a:p>
        </p:txBody>
      </p:sp>
    </p:spTree>
    <p:extLst>
      <p:ext uri="{BB962C8B-B14F-4D97-AF65-F5344CB8AC3E}">
        <p14:creationId xmlns:p14="http://schemas.microsoft.com/office/powerpoint/2010/main" val="221451956"/>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FE62B-9B31-4468-AFB5-8D0DB678523C}" type="datetimeFigureOut">
              <a:rPr lang="en-US" smtClean="0"/>
              <a:t>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DRAFT – DO NOT DISTRIBUTE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0333F-C99E-4FB9-B6B8-4FBC27BF2BDC}" type="slidenum">
              <a:rPr lang="en-US" smtClean="0"/>
              <a:t>‹#›</a:t>
            </a:fld>
            <a:endParaRPr lang="en-US"/>
          </a:p>
        </p:txBody>
      </p:sp>
    </p:spTree>
    <p:extLst>
      <p:ext uri="{BB962C8B-B14F-4D97-AF65-F5344CB8AC3E}">
        <p14:creationId xmlns:p14="http://schemas.microsoft.com/office/powerpoint/2010/main" val="3683780062"/>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fws.gov/anstaskforce/Species%20plans/GreenCrabManagementPlan.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doi.gov/priorities/investing-americas-infrastructure/ecosystem-restoration/project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doi.gov/priorities/investing-americas-infrastructure/ecosystem-restoration/projects"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7.bin"/><Relationship Id="rId3" Type="http://schemas.openxmlformats.org/officeDocument/2006/relationships/image" Target="../media/image24.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29.jpg"/><Relationship Id="rId4" Type="http://schemas.openxmlformats.org/officeDocument/2006/relationships/hyperlink" Target="http://www.eattheweeds.com/wp-content/uploads/2013/02/Hydrilla-verticillata.jpg" TargetMode="External"/><Relationship Id="rId9"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8A5362-EC3B-4BE3-804B-E6B289AF8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D37744E-F5F6-4ED5-9F5F-21183A8FE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DD9D7C55-D0C1-4B48-ADC5-A9E322B196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BCB6D3E-2815-49BC-A13F-4EFD17509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7">
            <a:extLst>
              <a:ext uri="{FF2B5EF4-FFF2-40B4-BE49-F238E27FC236}">
                <a16:creationId xmlns:a16="http://schemas.microsoft.com/office/drawing/2014/main" id="{C77A9593-26A9-4234-8351-9339ABF91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6E1AD3BD-190E-448E-9100-7E7AAB9BB9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723AC0F-348F-4B67-BAC9-F3049BD20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txBox="1">
            <a:spLocks/>
          </p:cNvSpPr>
          <p:nvPr/>
        </p:nvSpPr>
        <p:spPr>
          <a:xfrm>
            <a:off x="7691793" y="813663"/>
            <a:ext cx="4120055" cy="3009071"/>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400">
              <a:lnSpc>
                <a:spcPct val="85000"/>
              </a:lnSpc>
              <a:spcAft>
                <a:spcPts val="600"/>
              </a:spcAft>
            </a:pPr>
            <a:r>
              <a:rPr lang="en-US" sz="3200" b="1" cap="all" dirty="0">
                <a:solidFill>
                  <a:srgbClr val="FFFFFF"/>
                </a:solidFill>
              </a:rPr>
              <a:t>Fish and aquatic conservation</a:t>
            </a:r>
          </a:p>
          <a:p>
            <a:pPr algn="ctr" defTabSz="914400">
              <a:lnSpc>
                <a:spcPct val="85000"/>
              </a:lnSpc>
              <a:spcAft>
                <a:spcPts val="600"/>
              </a:spcAft>
            </a:pPr>
            <a:endParaRPr lang="en-US" sz="3200" b="1" cap="all" dirty="0">
              <a:solidFill>
                <a:srgbClr val="FFFFFF"/>
              </a:solidFill>
            </a:endParaRPr>
          </a:p>
          <a:p>
            <a:pPr algn="ctr" defTabSz="914400">
              <a:lnSpc>
                <a:spcPct val="85000"/>
              </a:lnSpc>
              <a:spcAft>
                <a:spcPts val="600"/>
              </a:spcAft>
            </a:pPr>
            <a:r>
              <a:rPr lang="en-US" sz="3200" b="1" cap="all" dirty="0">
                <a:solidFill>
                  <a:srgbClr val="FFFFFF"/>
                </a:solidFill>
              </a:rPr>
              <a:t>Aquatic Invasive Species Program</a:t>
            </a:r>
          </a:p>
          <a:p>
            <a:pPr algn="ctr" defTabSz="914400">
              <a:lnSpc>
                <a:spcPct val="85000"/>
              </a:lnSpc>
              <a:spcAft>
                <a:spcPts val="600"/>
              </a:spcAft>
            </a:pPr>
            <a:endParaRPr lang="en-US" sz="2600" b="1" cap="all" dirty="0">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7195" y="857675"/>
            <a:ext cx="4295314" cy="5140669"/>
          </a:xfrm>
          <a:prstGeom prst="rect">
            <a:avLst/>
          </a:prstGeom>
        </p:spPr>
      </p:pic>
      <p:sp>
        <p:nvSpPr>
          <p:cNvPr id="2" name="TextBox 1">
            <a:extLst>
              <a:ext uri="{FF2B5EF4-FFF2-40B4-BE49-F238E27FC236}">
                <a16:creationId xmlns:a16="http://schemas.microsoft.com/office/drawing/2014/main" id="{85D71353-F9E8-4145-8EFF-5CE34338D243}"/>
              </a:ext>
            </a:extLst>
          </p:cNvPr>
          <p:cNvSpPr txBox="1"/>
          <p:nvPr/>
        </p:nvSpPr>
        <p:spPr>
          <a:xfrm>
            <a:off x="7558564" y="4988993"/>
            <a:ext cx="4667250" cy="1323439"/>
          </a:xfrm>
          <a:prstGeom prst="rect">
            <a:avLst/>
          </a:prstGeom>
          <a:noFill/>
        </p:spPr>
        <p:txBody>
          <a:bodyPr wrap="square" rtlCol="0">
            <a:spAutoFit/>
          </a:bodyPr>
          <a:lstStyle/>
          <a:p>
            <a:r>
              <a:rPr lang="en-US" sz="2000" dirty="0"/>
              <a:t>Columbia River Basin </a:t>
            </a:r>
          </a:p>
          <a:p>
            <a:r>
              <a:rPr lang="en-US" sz="2000" dirty="0"/>
              <a:t>100</a:t>
            </a:r>
            <a:r>
              <a:rPr lang="en-US" sz="2000" baseline="30000" dirty="0"/>
              <a:t>th</a:t>
            </a:r>
            <a:r>
              <a:rPr lang="en-US" sz="2000" dirty="0"/>
              <a:t> Meridian Working Group Meeting</a:t>
            </a:r>
          </a:p>
          <a:p>
            <a:endParaRPr lang="en-US" sz="2000" b="1" dirty="0"/>
          </a:p>
          <a:p>
            <a:r>
              <a:rPr lang="en-US" sz="2000" b="1" dirty="0"/>
              <a:t>December 2022 Update</a:t>
            </a:r>
          </a:p>
        </p:txBody>
      </p:sp>
    </p:spTree>
    <p:extLst>
      <p:ext uri="{BB962C8B-B14F-4D97-AF65-F5344CB8AC3E}">
        <p14:creationId xmlns:p14="http://schemas.microsoft.com/office/powerpoint/2010/main" val="1225045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1663"/>
            <a:ext cx="10972800" cy="1143000"/>
          </a:xfrm>
        </p:spPr>
        <p:txBody>
          <a:bodyPr/>
          <a:lstStyle/>
          <a:p>
            <a:r>
              <a:rPr lang="en-US" dirty="0">
                <a:effectLst>
                  <a:outerShdw blurRad="38100" dist="38100" dir="2700000" algn="tl">
                    <a:srgbClr val="000000">
                      <a:alpha val="43137"/>
                    </a:srgbClr>
                  </a:outerShdw>
                </a:effectLst>
              </a:rPr>
              <a:t>European Green Crab</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840" y="1939884"/>
            <a:ext cx="4945485" cy="3709114"/>
          </a:xfrm>
          <a:prstGeom prst="rect">
            <a:avLst/>
          </a:prstGeom>
          <a:ln>
            <a:noFill/>
          </a:ln>
          <a:effectLst>
            <a:outerShdw blurRad="190500" algn="tl" rotWithShape="0">
              <a:srgbClr val="000000">
                <a:alpha val="70000"/>
              </a:srgbClr>
            </a:outerShdw>
          </a:effectLst>
        </p:spPr>
      </p:pic>
      <p:sp>
        <p:nvSpPr>
          <p:cNvPr id="7" name="Content Placeholder 2"/>
          <p:cNvSpPr txBox="1">
            <a:spLocks/>
          </p:cNvSpPr>
          <p:nvPr/>
        </p:nvSpPr>
        <p:spPr>
          <a:xfrm>
            <a:off x="374113" y="1644663"/>
            <a:ext cx="6274337" cy="4884366"/>
          </a:xfrm>
          <a:prstGeom prst="rect">
            <a:avLst/>
          </a:prstGeom>
        </p:spPr>
        <p:txBody>
          <a:bodyPr vert="horz">
            <a:normAutofit fontScale="77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spcBef>
                <a:spcPts val="0"/>
              </a:spcBef>
              <a:spcAft>
                <a:spcPts val="2400"/>
              </a:spcAft>
            </a:pPr>
            <a:r>
              <a:rPr lang="en-US" sz="3200" dirty="0">
                <a:latin typeface="+mj-lt"/>
              </a:rPr>
              <a:t>Ongoing monitoring / removal</a:t>
            </a:r>
          </a:p>
          <a:p>
            <a:pPr lvl="1">
              <a:spcBef>
                <a:spcPts val="0"/>
              </a:spcBef>
              <a:spcAft>
                <a:spcPts val="2400"/>
              </a:spcAft>
            </a:pPr>
            <a:r>
              <a:rPr lang="en-US" sz="3000" dirty="0">
                <a:latin typeface="+mj-lt"/>
              </a:rPr>
              <a:t>Billy Frank Jr. Nisqually NWR Complex</a:t>
            </a:r>
          </a:p>
          <a:p>
            <a:pPr lvl="1">
              <a:spcBef>
                <a:spcPts val="0"/>
              </a:spcBef>
              <a:spcAft>
                <a:spcPts val="2400"/>
              </a:spcAft>
            </a:pPr>
            <a:r>
              <a:rPr lang="en-US" sz="3000" dirty="0">
                <a:latin typeface="+mj-lt"/>
              </a:rPr>
              <a:t>Washington Maritime NWR Complex (including Dungeness NWR)</a:t>
            </a:r>
          </a:p>
          <a:p>
            <a:pPr lvl="1">
              <a:spcBef>
                <a:spcPts val="0"/>
              </a:spcBef>
              <a:spcAft>
                <a:spcPts val="2400"/>
              </a:spcAft>
            </a:pPr>
            <a:r>
              <a:rPr lang="en-US" sz="3000" dirty="0">
                <a:latin typeface="+mj-lt"/>
              </a:rPr>
              <a:t>Willapa Bay NWR Complex</a:t>
            </a:r>
          </a:p>
          <a:p>
            <a:pPr>
              <a:spcBef>
                <a:spcPts val="0"/>
              </a:spcBef>
              <a:spcAft>
                <a:spcPts val="2400"/>
              </a:spcAft>
            </a:pPr>
            <a:r>
              <a:rPr lang="en-US" sz="3200" dirty="0">
                <a:latin typeface="+mj-lt"/>
              </a:rPr>
              <a:t>Puget Sound Federal Task Force</a:t>
            </a:r>
          </a:p>
          <a:p>
            <a:pPr>
              <a:spcBef>
                <a:spcPts val="0"/>
              </a:spcBef>
              <a:spcAft>
                <a:spcPts val="2400"/>
              </a:spcAft>
            </a:pPr>
            <a:r>
              <a:rPr lang="en-US" sz="3200" dirty="0" err="1">
                <a:latin typeface="+mj-lt"/>
              </a:rPr>
              <a:t>ANSTF</a:t>
            </a:r>
            <a:r>
              <a:rPr lang="en-US" sz="3200" dirty="0">
                <a:latin typeface="+mj-lt"/>
              </a:rPr>
              <a:t> Control Plan Update</a:t>
            </a:r>
          </a:p>
          <a:p>
            <a:pPr lvl="1">
              <a:spcBef>
                <a:spcPts val="0"/>
              </a:spcBef>
              <a:spcAft>
                <a:spcPts val="2400"/>
              </a:spcAft>
            </a:pPr>
            <a:r>
              <a:rPr lang="en-US" sz="2000" dirty="0">
                <a:latin typeface="+mj-lt"/>
                <a:hlinkClick r:id="rId4"/>
              </a:rPr>
              <a:t>https://www.fws.gov/anstaskforce/Species%20plans/GreenCrabManagementPlan.pdf</a:t>
            </a:r>
            <a:r>
              <a:rPr lang="en-US" sz="2000" dirty="0">
                <a:latin typeface="+mj-lt"/>
              </a:rPr>
              <a:t>  </a:t>
            </a:r>
          </a:p>
          <a:p>
            <a:pPr>
              <a:spcBef>
                <a:spcPts val="0"/>
              </a:spcBef>
              <a:spcAft>
                <a:spcPts val="2400"/>
              </a:spcAft>
            </a:pPr>
            <a:endParaRPr lang="en-US" sz="3200" dirty="0">
              <a:latin typeface="+mj-lt"/>
            </a:endParaRPr>
          </a:p>
        </p:txBody>
      </p:sp>
    </p:spTree>
    <p:extLst>
      <p:ext uri="{BB962C8B-B14F-4D97-AF65-F5344CB8AC3E}">
        <p14:creationId xmlns:p14="http://schemas.microsoft.com/office/powerpoint/2010/main" val="1588448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252844"/>
            <a:ext cx="4876800" cy="5857875"/>
          </a:xfrm>
        </p:spPr>
        <p:txBody>
          <a:bodyPr>
            <a:normAutofit/>
          </a:bodyPr>
          <a:lstStyle/>
          <a:p>
            <a:r>
              <a:rPr lang="en-US" sz="5400" dirty="0"/>
              <a:t>Early </a:t>
            </a:r>
            <a:br>
              <a:rPr lang="en-US" sz="5400" dirty="0"/>
            </a:br>
            <a:r>
              <a:rPr lang="en-US" sz="5400" dirty="0"/>
              <a:t>Detection </a:t>
            </a:r>
            <a:br>
              <a:rPr lang="en-US" sz="5400" dirty="0"/>
            </a:br>
            <a:r>
              <a:rPr lang="en-US" sz="5400" dirty="0"/>
              <a:t>Rapid Response  Framework</a:t>
            </a:r>
          </a:p>
        </p:txBody>
      </p:sp>
      <p:pic>
        <p:nvPicPr>
          <p:cNvPr id="4" name="Picture 3" descr="Diagram&#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6080760" y="252844"/>
            <a:ext cx="4189095" cy="6372860"/>
          </a:xfrm>
          <a:prstGeom prst="rect">
            <a:avLst/>
          </a:prstGeom>
        </p:spPr>
      </p:pic>
    </p:spTree>
    <p:extLst>
      <p:ext uri="{BB962C8B-B14F-4D97-AF65-F5344CB8AC3E}">
        <p14:creationId xmlns:p14="http://schemas.microsoft.com/office/powerpoint/2010/main" val="3571350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8A5362-EC3B-4BE3-804B-E6B289AF8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D37744E-F5F6-4ED5-9F5F-21183A8FE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DD9D7C55-D0C1-4B48-ADC5-A9E322B196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BCB6D3E-2815-49BC-A13F-4EFD17509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7">
            <a:extLst>
              <a:ext uri="{FF2B5EF4-FFF2-40B4-BE49-F238E27FC236}">
                <a16:creationId xmlns:a16="http://schemas.microsoft.com/office/drawing/2014/main" id="{C77A9593-26A9-4234-8351-9339ABF91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6E1AD3BD-190E-448E-9100-7E7AAB9BB9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723AC0F-348F-4B67-BAC9-F3049BD20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5DE200A9-4FEF-4A9C-A38A-AD7138D9ED50}"/>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5400" b="1" cap="all">
                <a:solidFill>
                  <a:srgbClr val="FFFFFF"/>
                </a:solidFill>
              </a:rPr>
              <a:t>FY22 Budget</a:t>
            </a:r>
          </a:p>
        </p:txBody>
      </p:sp>
      <p:pic>
        <p:nvPicPr>
          <p:cNvPr id="5" name="Picture 4" descr="Pile of American dollar banknotes">
            <a:extLst>
              <a:ext uri="{FF2B5EF4-FFF2-40B4-BE49-F238E27FC236}">
                <a16:creationId xmlns:a16="http://schemas.microsoft.com/office/drawing/2014/main" id="{C6EFC3DC-E100-40DD-BDE0-C0178A4D73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064" y="1160918"/>
            <a:ext cx="6045576" cy="4534182"/>
          </a:xfrm>
          <a:prstGeom prst="rect">
            <a:avLst/>
          </a:prstGeom>
        </p:spPr>
      </p:pic>
    </p:spTree>
    <p:extLst>
      <p:ext uri="{BB962C8B-B14F-4D97-AF65-F5344CB8AC3E}">
        <p14:creationId xmlns:p14="http://schemas.microsoft.com/office/powerpoint/2010/main" val="799172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508002" y="698500"/>
            <a:ext cx="11252546" cy="6311900"/>
          </a:xfrm>
        </p:spPr>
        <p:txBody>
          <a:bodyPr>
            <a:normAutofit/>
          </a:bodyPr>
          <a:lstStyle/>
          <a:p>
            <a:pPr>
              <a:spcBef>
                <a:spcPts val="0"/>
              </a:spcBef>
              <a:spcAft>
                <a:spcPts val="1800"/>
              </a:spcAft>
            </a:pPr>
            <a:r>
              <a:rPr lang="en-US" sz="3200" dirty="0">
                <a:latin typeface="Arial" panose="020B0604020202020204" pitchFamily="34" charset="0"/>
                <a:cs typeface="Arial" panose="020B0604020202020204" pitchFamily="34" charset="0"/>
              </a:rPr>
              <a:t>FY2022 State </a:t>
            </a:r>
            <a:r>
              <a:rPr lang="en-US" sz="3200" dirty="0" err="1">
                <a:latin typeface="Arial" panose="020B0604020202020204" pitchFamily="34" charset="0"/>
                <a:cs typeface="Arial" panose="020B0604020202020204" pitchFamily="34" charset="0"/>
              </a:rPr>
              <a:t>ANS</a:t>
            </a:r>
            <a:r>
              <a:rPr lang="en-US" sz="3200" dirty="0">
                <a:latin typeface="Arial" panose="020B0604020202020204" pitchFamily="34" charset="0"/>
                <a:cs typeface="Arial" panose="020B0604020202020204" pitchFamily="34" charset="0"/>
              </a:rPr>
              <a:t> Plan Funds: $4.084 Million ($95K /state)</a:t>
            </a:r>
          </a:p>
          <a:p>
            <a:pPr>
              <a:spcBef>
                <a:spcPts val="0"/>
              </a:spcBef>
              <a:spcAft>
                <a:spcPts val="1800"/>
              </a:spcAft>
            </a:pPr>
            <a:r>
              <a:rPr lang="en-US" sz="3200" dirty="0">
                <a:latin typeface="Arial" panose="020B0604020202020204" pitchFamily="34" charset="0"/>
                <a:cs typeface="Arial" panose="020B0604020202020204" pitchFamily="34" charset="0"/>
              </a:rPr>
              <a:t>FY2022 QZAP Funds: $2.25 Million </a:t>
            </a:r>
          </a:p>
          <a:p>
            <a:pPr>
              <a:spcBef>
                <a:spcPts val="0"/>
              </a:spcBef>
              <a:spcAft>
                <a:spcPts val="1800"/>
              </a:spcAft>
            </a:pPr>
            <a:r>
              <a:rPr lang="en-US" sz="3200" dirty="0">
                <a:latin typeface="Arial" panose="020B0604020202020204" pitchFamily="34" charset="0"/>
                <a:cs typeface="Arial" panose="020B0604020202020204" pitchFamily="34" charset="0"/>
              </a:rPr>
              <a:t>Inter-Agency Agreement: $250K</a:t>
            </a:r>
          </a:p>
          <a:p>
            <a:pPr lvl="1">
              <a:spcBef>
                <a:spcPts val="0"/>
              </a:spcBef>
              <a:spcAft>
                <a:spcPts val="1800"/>
              </a:spcAft>
            </a:pPr>
            <a:r>
              <a:rPr lang="en-US" sz="3200" dirty="0">
                <a:latin typeface="Arial" panose="020B0604020202020204" pitchFamily="34" charset="0"/>
                <a:cs typeface="Arial" panose="020B0604020202020204" pitchFamily="34" charset="0"/>
              </a:rPr>
              <a:t>FWS, </a:t>
            </a:r>
            <a:r>
              <a:rPr lang="en-US" sz="3200" dirty="0" err="1">
                <a:latin typeface="Arial" panose="020B0604020202020204" pitchFamily="34" charset="0"/>
                <a:cs typeface="Arial" panose="020B0604020202020204" pitchFamily="34" charset="0"/>
              </a:rPr>
              <a:t>BLM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BOR</a:t>
            </a:r>
            <a:r>
              <a:rPr lang="en-US" sz="3200" dirty="0">
                <a:latin typeface="Arial" panose="020B0604020202020204" pitchFamily="34" charset="0"/>
                <a:cs typeface="Arial" panose="020B0604020202020204" pitchFamily="34" charset="0"/>
              </a:rPr>
              <a:t>, NPS</a:t>
            </a:r>
          </a:p>
          <a:p>
            <a:pPr>
              <a:spcBef>
                <a:spcPts val="0"/>
              </a:spcBef>
              <a:spcAft>
                <a:spcPts val="1200"/>
              </a:spcAft>
            </a:pPr>
            <a:endParaRPr lang="en-US" sz="3200" dirty="0">
              <a:latin typeface="Arial" panose="020B0604020202020204" pitchFamily="34" charset="0"/>
              <a:cs typeface="Arial" panose="020B0604020202020204" pitchFamily="34" charset="0"/>
            </a:endParaRPr>
          </a:p>
          <a:p>
            <a:pPr>
              <a:spcBef>
                <a:spcPts val="0"/>
              </a:spcBef>
              <a:spcAft>
                <a:spcPts val="1200"/>
              </a:spcAft>
            </a:pPr>
            <a:r>
              <a:rPr lang="en-US" sz="3200" dirty="0">
                <a:latin typeface="Arial" panose="020B0604020202020204" pitchFamily="34" charset="0"/>
                <a:cs typeface="Arial" panose="020B0604020202020204" pitchFamily="34" charset="0"/>
              </a:rPr>
              <a:t>FY2021 Funds to USGS</a:t>
            </a:r>
          </a:p>
          <a:p>
            <a:pPr lvl="1">
              <a:spcBef>
                <a:spcPts val="0"/>
              </a:spcBef>
              <a:spcAft>
                <a:spcPts val="1200"/>
              </a:spcAft>
            </a:pPr>
            <a:r>
              <a:rPr lang="en-US" sz="3000" dirty="0">
                <a:latin typeface="Arial" panose="020B0604020202020204" pitchFamily="34" charset="0"/>
                <a:cs typeface="Arial" panose="020B0604020202020204" pitchFamily="34" charset="0"/>
              </a:rPr>
              <a:t>Rusty Crayfish/Flowering Rush</a:t>
            </a:r>
          </a:p>
          <a:p>
            <a:pPr lvl="1">
              <a:spcBef>
                <a:spcPts val="0"/>
              </a:spcBef>
              <a:spcAft>
                <a:spcPts val="1200"/>
              </a:spcAft>
            </a:pPr>
            <a:r>
              <a:rPr lang="en-US" sz="3000" dirty="0">
                <a:latin typeface="Arial" panose="020B0604020202020204" pitchFamily="34" charset="0"/>
                <a:cs typeface="Arial" panose="020B0604020202020204" pitchFamily="34" charset="0"/>
              </a:rPr>
              <a:t>European Green Crab</a:t>
            </a:r>
          </a:p>
          <a:p>
            <a:endParaRPr lang="en-US" sz="2400" dirty="0"/>
          </a:p>
          <a:p>
            <a:endParaRPr lang="en-US" sz="7200" dirty="0"/>
          </a:p>
          <a:p>
            <a:pPr marL="0" indent="0">
              <a:buNone/>
            </a:pPr>
            <a:endParaRPr lang="en-US" dirty="0"/>
          </a:p>
          <a:p>
            <a:pPr marL="0" indent="0">
              <a:buNone/>
            </a:pPr>
            <a:endParaRPr lang="en-US" dirty="0"/>
          </a:p>
          <a:p>
            <a:endParaRPr lang="en-US" dirty="0"/>
          </a:p>
        </p:txBody>
      </p:sp>
      <p:pic>
        <p:nvPicPr>
          <p:cNvPr id="3" name="Picture 2" descr="Wooden puzzle">
            <a:extLst>
              <a:ext uri="{FF2B5EF4-FFF2-40B4-BE49-F238E27FC236}">
                <a16:creationId xmlns:a16="http://schemas.microsoft.com/office/drawing/2014/main" id="{6D79C13C-F3C1-47D9-BB68-10522487D4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1480" y="2720960"/>
            <a:ext cx="5159068" cy="3438540"/>
          </a:xfrm>
          <a:prstGeom prst="rect">
            <a:avLst/>
          </a:prstGeom>
        </p:spPr>
      </p:pic>
    </p:spTree>
    <p:extLst>
      <p:ext uri="{BB962C8B-B14F-4D97-AF65-F5344CB8AC3E}">
        <p14:creationId xmlns:p14="http://schemas.microsoft.com/office/powerpoint/2010/main" val="1268058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312" y="436879"/>
            <a:ext cx="11150600" cy="1356360"/>
          </a:xfrm>
        </p:spPr>
        <p:txBody>
          <a:bodyPr>
            <a:normAutofit/>
          </a:bodyPr>
          <a:lstStyle/>
          <a:p>
            <a:r>
              <a:rPr lang="en-US" dirty="0"/>
              <a:t>Bipartisan Infrastructure Law (</a:t>
            </a:r>
            <a:r>
              <a:rPr lang="en-US" dirty="0" err="1"/>
              <a:t>BIL</a:t>
            </a:r>
            <a:r>
              <a:rPr lang="en-US" dirty="0"/>
              <a:t>) </a:t>
            </a:r>
            <a:br>
              <a:rPr lang="en-US" dirty="0"/>
            </a:br>
            <a:endParaRPr lang="en-US" sz="2400" dirty="0"/>
          </a:p>
        </p:txBody>
      </p:sp>
      <p:sp>
        <p:nvSpPr>
          <p:cNvPr id="3" name="Content Placeholder 2"/>
          <p:cNvSpPr>
            <a:spLocks noGrp="1"/>
          </p:cNvSpPr>
          <p:nvPr>
            <p:ph sz="half" idx="1"/>
          </p:nvPr>
        </p:nvSpPr>
        <p:spPr>
          <a:xfrm>
            <a:off x="419100" y="307161"/>
            <a:ext cx="11150600" cy="457378"/>
          </a:xfrm>
        </p:spPr>
        <p:txBody>
          <a:bodyPr/>
          <a:lstStyle/>
          <a:p>
            <a:r>
              <a:rPr lang="en-US" dirty="0">
                <a:hlinkClick r:id="rId3"/>
              </a:rPr>
              <a:t>https://doi.gov/priorities/investing-americas-infrastructure/ecosystem-restoration/projects</a:t>
            </a:r>
            <a:endParaRPr lang="en-US" dirty="0"/>
          </a:p>
          <a:p>
            <a:endParaRPr lang="en-US" dirty="0"/>
          </a:p>
        </p:txBody>
      </p:sp>
      <p:sp>
        <p:nvSpPr>
          <p:cNvPr id="4" name="Content Placeholder 3"/>
          <p:cNvSpPr>
            <a:spLocks noGrp="1"/>
          </p:cNvSpPr>
          <p:nvPr>
            <p:ph sz="half" idx="2"/>
          </p:nvPr>
        </p:nvSpPr>
        <p:spPr>
          <a:xfrm>
            <a:off x="577850" y="1203840"/>
            <a:ext cx="11150600" cy="876300"/>
          </a:xfrm>
        </p:spPr>
        <p:txBody>
          <a:bodyPr/>
          <a:lstStyle/>
          <a:p>
            <a:r>
              <a:rPr lang="en-US" dirty="0">
                <a:latin typeface="Arial" panose="020B0604020202020204" pitchFamily="34" charset="0"/>
                <a:cs typeface="Arial" panose="020B0604020202020204" pitchFamily="34" charset="0"/>
              </a:rPr>
              <a:t>Provides $905 Million to </a:t>
            </a:r>
            <a:r>
              <a:rPr lang="en-US" dirty="0" err="1">
                <a:latin typeface="Arial" panose="020B0604020202020204" pitchFamily="34" charset="0"/>
                <a:cs typeface="Arial" panose="020B0604020202020204" pitchFamily="34" charset="0"/>
              </a:rPr>
              <a:t>DOI</a:t>
            </a:r>
            <a:r>
              <a:rPr lang="en-US" dirty="0">
                <a:latin typeface="Arial" panose="020B0604020202020204" pitchFamily="34" charset="0"/>
                <a:cs typeface="Arial" panose="020B0604020202020204" pitchFamily="34" charset="0"/>
              </a:rPr>
              <a:t> for Ecosystem Restoration Activities over 5 </a:t>
            </a:r>
            <a:r>
              <a:rPr lang="en-US" dirty="0" err="1">
                <a:latin typeface="Arial" panose="020B0604020202020204" pitchFamily="34" charset="0"/>
                <a:cs typeface="Arial" panose="020B0604020202020204" pitchFamily="34" charset="0"/>
              </a:rPr>
              <a:t>yrs</a:t>
            </a:r>
            <a:r>
              <a:rPr lang="en-US" dirty="0">
                <a:latin typeface="Arial" panose="020B0604020202020204" pitchFamily="34" charset="0"/>
                <a:cs typeface="Arial" panose="020B0604020202020204" pitchFamily="34" charset="0"/>
              </a:rPr>
              <a:t> (FY22-26)</a:t>
            </a:r>
          </a:p>
          <a:p>
            <a:r>
              <a:rPr lang="en-US" dirty="0">
                <a:latin typeface="Arial" panose="020B0604020202020204" pitchFamily="34" charset="0"/>
                <a:cs typeface="Arial" panose="020B0604020202020204" pitchFamily="34" charset="0"/>
              </a:rPr>
              <a:t>10 Activities - Ecosystem Restoration Section (7 of 10 funded through </a:t>
            </a:r>
            <a:r>
              <a:rPr lang="en-US" dirty="0" err="1">
                <a:latin typeface="Arial" panose="020B0604020202020204" pitchFamily="34" charset="0"/>
                <a:cs typeface="Arial" panose="020B0604020202020204" pitchFamily="34" charset="0"/>
              </a:rPr>
              <a:t>DOI</a:t>
            </a:r>
            <a:r>
              <a:rPr lang="en-US" dirty="0">
                <a:latin typeface="Arial" panose="020B0604020202020204" pitchFamily="34" charset="0"/>
                <a:cs typeface="Arial" panose="020B0604020202020204"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2120341891"/>
              </p:ext>
            </p:extLst>
          </p:nvPr>
        </p:nvGraphicFramePr>
        <p:xfrm>
          <a:off x="419100" y="2232540"/>
          <a:ext cx="11309350" cy="4188945"/>
        </p:xfrm>
        <a:graphic>
          <a:graphicData uri="http://schemas.openxmlformats.org/drawingml/2006/table">
            <a:tbl>
              <a:tblPr firstRow="1" bandRow="1">
                <a:tableStyleId>{5C22544A-7EE6-4342-B048-85BDC9FD1C3A}</a:tableStyleId>
              </a:tblPr>
              <a:tblGrid>
                <a:gridCol w="9067800">
                  <a:extLst>
                    <a:ext uri="{9D8B030D-6E8A-4147-A177-3AD203B41FA5}">
                      <a16:colId xmlns:a16="http://schemas.microsoft.com/office/drawing/2014/main" val="2816629402"/>
                    </a:ext>
                  </a:extLst>
                </a:gridCol>
                <a:gridCol w="2241550">
                  <a:extLst>
                    <a:ext uri="{9D8B030D-6E8A-4147-A177-3AD203B41FA5}">
                      <a16:colId xmlns:a16="http://schemas.microsoft.com/office/drawing/2014/main" val="2903597437"/>
                    </a:ext>
                  </a:extLst>
                </a:gridCol>
              </a:tblGrid>
              <a:tr h="173962">
                <a:tc>
                  <a:txBody>
                    <a:bodyPr/>
                    <a:lstStyle/>
                    <a:p>
                      <a:r>
                        <a:rPr lang="en-US" dirty="0">
                          <a:latin typeface="Arial" panose="020B0604020202020204" pitchFamily="34" charset="0"/>
                          <a:cs typeface="Arial" panose="020B0604020202020204" pitchFamily="34" charset="0"/>
                        </a:rPr>
                        <a:t>Activity</a:t>
                      </a:r>
                    </a:p>
                  </a:txBody>
                  <a:tcPr/>
                </a:tc>
                <a:tc>
                  <a:txBody>
                    <a:bodyPr/>
                    <a:lstStyle/>
                    <a:p>
                      <a:r>
                        <a:rPr lang="en-US" dirty="0">
                          <a:latin typeface="Arial" panose="020B0604020202020204" pitchFamily="34" charset="0"/>
                          <a:cs typeface="Arial" panose="020B0604020202020204" pitchFamily="34" charset="0"/>
                        </a:rPr>
                        <a:t>Total over 5</a:t>
                      </a:r>
                      <a:r>
                        <a:rPr lang="en-US" baseline="0" dirty="0">
                          <a:latin typeface="Arial" panose="020B0604020202020204" pitchFamily="34" charset="0"/>
                          <a:cs typeface="Arial" panose="020B0604020202020204" pitchFamily="34" charset="0"/>
                        </a:rPr>
                        <a:t> years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22621343"/>
                  </a:ext>
                </a:extLst>
              </a:tr>
              <a:tr h="382360">
                <a:tc>
                  <a:txBody>
                    <a:bodyPr/>
                    <a:lstStyle/>
                    <a:p>
                      <a:r>
                        <a:rPr lang="en-US" dirty="0">
                          <a:latin typeface="Arial" panose="020B0604020202020204" pitchFamily="34" charset="0"/>
                          <a:cs typeface="Arial" panose="020B0604020202020204" pitchFamily="34" charset="0"/>
                        </a:rPr>
                        <a:t>Activity 1: Contracts</a:t>
                      </a:r>
                      <a:r>
                        <a:rPr lang="en-US" baseline="0" dirty="0">
                          <a:latin typeface="Arial" panose="020B0604020202020204" pitchFamily="34" charset="0"/>
                          <a:cs typeface="Arial" panose="020B0604020202020204" pitchFamily="34" charset="0"/>
                        </a:rPr>
                        <a:t> and Capital Funds to Restore Ecological Health on Federal Lands</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  150,000,000</a:t>
                      </a:r>
                    </a:p>
                  </a:txBody>
                  <a:tcPr/>
                </a:tc>
                <a:extLst>
                  <a:ext uri="{0D108BD9-81ED-4DB2-BD59-A6C34878D82A}">
                    <a16:rowId xmlns:a16="http://schemas.microsoft.com/office/drawing/2014/main" val="2404384303"/>
                  </a:ext>
                </a:extLst>
              </a:tr>
              <a:tr h="382773">
                <a:tc>
                  <a:txBody>
                    <a:bodyPr/>
                    <a:lstStyle/>
                    <a:p>
                      <a:r>
                        <a:rPr lang="en-US" dirty="0">
                          <a:latin typeface="Arial" panose="020B0604020202020204" pitchFamily="34" charset="0"/>
                          <a:cs typeface="Arial" panose="020B0604020202020204" pitchFamily="34" charset="0"/>
                        </a:rPr>
                        <a:t>Activity</a:t>
                      </a:r>
                      <a:r>
                        <a:rPr lang="en-US" baseline="0" dirty="0">
                          <a:latin typeface="Arial" panose="020B0604020202020204" pitchFamily="34" charset="0"/>
                          <a:cs typeface="Arial" panose="020B0604020202020204" pitchFamily="34" charset="0"/>
                        </a:rPr>
                        <a:t> 2: Good Neighbor Agreements with States and Tribes</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    40,000,000</a:t>
                      </a:r>
                    </a:p>
                  </a:txBody>
                  <a:tcPr/>
                </a:tc>
                <a:extLst>
                  <a:ext uri="{0D108BD9-81ED-4DB2-BD59-A6C34878D82A}">
                    <a16:rowId xmlns:a16="http://schemas.microsoft.com/office/drawing/2014/main" val="3868059759"/>
                  </a:ext>
                </a:extLst>
              </a:tr>
              <a:tr h="382772">
                <a:tc>
                  <a:txBody>
                    <a:bodyPr/>
                    <a:lstStyle/>
                    <a:p>
                      <a:r>
                        <a:rPr lang="en-US" i="1" dirty="0">
                          <a:solidFill>
                            <a:schemeClr val="bg1">
                              <a:lumMod val="50000"/>
                            </a:schemeClr>
                          </a:solidFill>
                          <a:latin typeface="Arial" panose="020B0604020202020204" pitchFamily="34" charset="0"/>
                          <a:cs typeface="Arial" panose="020B0604020202020204" pitchFamily="34" charset="0"/>
                        </a:rPr>
                        <a:t>Activity</a:t>
                      </a:r>
                      <a:r>
                        <a:rPr lang="en-US" i="1" baseline="0" dirty="0">
                          <a:solidFill>
                            <a:schemeClr val="bg1">
                              <a:lumMod val="50000"/>
                            </a:schemeClr>
                          </a:solidFill>
                          <a:latin typeface="Arial" panose="020B0604020202020204" pitchFamily="34" charset="0"/>
                          <a:cs typeface="Arial" panose="020B0604020202020204" pitchFamily="34" charset="0"/>
                        </a:rPr>
                        <a:t> 3: Coordination with USDA on Wood Products Infrastructure</a:t>
                      </a:r>
                      <a:endParaRPr lang="en-US" i="1" dirty="0">
                        <a:solidFill>
                          <a:schemeClr val="bg1">
                            <a:lumMod val="50000"/>
                          </a:schemeClr>
                        </a:solidFill>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7565234"/>
                  </a:ext>
                </a:extLst>
              </a:tr>
              <a:tr h="318976">
                <a:tc>
                  <a:txBody>
                    <a:bodyPr/>
                    <a:lstStyle/>
                    <a:p>
                      <a:r>
                        <a:rPr lang="en-US" dirty="0">
                          <a:latin typeface="Arial" panose="020B0604020202020204" pitchFamily="34" charset="0"/>
                          <a:cs typeface="Arial" panose="020B0604020202020204" pitchFamily="34" charset="0"/>
                        </a:rPr>
                        <a:t>Activity 4: Grants to States and Tribes for Voluntary Restoration</a:t>
                      </a:r>
                    </a:p>
                  </a:txBody>
                  <a:tcPr/>
                </a:tc>
                <a:tc>
                  <a:txBody>
                    <a:bodyPr/>
                    <a:lstStyle/>
                    <a:p>
                      <a:r>
                        <a:rPr lang="en-US" dirty="0">
                          <a:latin typeface="Arial" panose="020B0604020202020204" pitchFamily="34" charset="0"/>
                          <a:cs typeface="Arial" panose="020B0604020202020204" pitchFamily="34" charset="0"/>
                        </a:rPr>
                        <a:t>$  400,000,000 </a:t>
                      </a:r>
                    </a:p>
                  </a:txBody>
                  <a:tcPr/>
                </a:tc>
                <a:extLst>
                  <a:ext uri="{0D108BD9-81ED-4DB2-BD59-A6C34878D82A}">
                    <a16:rowId xmlns:a16="http://schemas.microsoft.com/office/drawing/2014/main" val="2108234618"/>
                  </a:ext>
                </a:extLst>
              </a:tr>
              <a:tr h="378519">
                <a:tc>
                  <a:txBody>
                    <a:bodyPr/>
                    <a:lstStyle/>
                    <a:p>
                      <a:r>
                        <a:rPr lang="en-US" i="1" dirty="0">
                          <a:solidFill>
                            <a:schemeClr val="bg1">
                              <a:lumMod val="50000"/>
                            </a:schemeClr>
                          </a:solidFill>
                          <a:latin typeface="Arial" panose="020B0604020202020204" pitchFamily="34" charset="0"/>
                          <a:cs typeface="Arial" panose="020B0604020202020204" pitchFamily="34" charset="0"/>
                        </a:rPr>
                        <a:t>Activity</a:t>
                      </a:r>
                      <a:r>
                        <a:rPr lang="en-US" i="1" baseline="0" dirty="0">
                          <a:solidFill>
                            <a:schemeClr val="bg1">
                              <a:lumMod val="50000"/>
                            </a:schemeClr>
                          </a:solidFill>
                          <a:latin typeface="Arial" panose="020B0604020202020204" pitchFamily="34" charset="0"/>
                          <a:cs typeface="Arial" panose="020B0604020202020204" pitchFamily="34" charset="0"/>
                        </a:rPr>
                        <a:t> 5: Grants to States and Tribes for temporary water crossings</a:t>
                      </a:r>
                      <a:endParaRPr lang="en-US" i="1" dirty="0">
                        <a:solidFill>
                          <a:schemeClr val="bg1">
                            <a:lumMod val="50000"/>
                          </a:schemeClr>
                        </a:solidFill>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20996837"/>
                  </a:ext>
                </a:extLst>
              </a:tr>
              <a:tr h="340242">
                <a:tc>
                  <a:txBody>
                    <a:bodyPr/>
                    <a:lstStyle/>
                    <a:p>
                      <a:r>
                        <a:rPr lang="en-US" dirty="0">
                          <a:latin typeface="Arial" panose="020B0604020202020204" pitchFamily="34" charset="0"/>
                          <a:cs typeface="Arial" panose="020B0604020202020204" pitchFamily="34" charset="0"/>
                        </a:rPr>
                        <a:t>Activity 6: Invasive Species</a:t>
                      </a:r>
                    </a:p>
                  </a:txBody>
                  <a:tcPr/>
                </a:tc>
                <a:tc>
                  <a:txBody>
                    <a:bodyPr/>
                    <a:lstStyle/>
                    <a:p>
                      <a:r>
                        <a:rPr lang="en-US" dirty="0">
                          <a:latin typeface="Arial" panose="020B0604020202020204" pitchFamily="34" charset="0"/>
                          <a:cs typeface="Arial" panose="020B0604020202020204" pitchFamily="34" charset="0"/>
                        </a:rPr>
                        <a:t>$  100,000,000</a:t>
                      </a:r>
                    </a:p>
                  </a:txBody>
                  <a:tcPr/>
                </a:tc>
                <a:extLst>
                  <a:ext uri="{0D108BD9-81ED-4DB2-BD59-A6C34878D82A}">
                    <a16:rowId xmlns:a16="http://schemas.microsoft.com/office/drawing/2014/main" val="3241529664"/>
                  </a:ext>
                </a:extLst>
              </a:tr>
              <a:tr h="367886">
                <a:tc>
                  <a:txBody>
                    <a:bodyPr/>
                    <a:lstStyle/>
                    <a:p>
                      <a:r>
                        <a:rPr lang="en-US" dirty="0">
                          <a:latin typeface="Arial" panose="020B0604020202020204" pitchFamily="34" charset="0"/>
                          <a:cs typeface="Arial" panose="020B0604020202020204" pitchFamily="34" charset="0"/>
                        </a:rPr>
                        <a:t>Activity</a:t>
                      </a:r>
                      <a:r>
                        <a:rPr lang="en-US" baseline="0" dirty="0">
                          <a:latin typeface="Arial" panose="020B0604020202020204" pitchFamily="34" charset="0"/>
                          <a:cs typeface="Arial" panose="020B0604020202020204" pitchFamily="34" charset="0"/>
                        </a:rPr>
                        <a:t> 7: Resilient Recreation Sites on Federal Lands</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    45,000,000</a:t>
                      </a:r>
                    </a:p>
                  </a:txBody>
                  <a:tcPr/>
                </a:tc>
                <a:extLst>
                  <a:ext uri="{0D108BD9-81ED-4DB2-BD59-A6C34878D82A}">
                    <a16:rowId xmlns:a16="http://schemas.microsoft.com/office/drawing/2014/main" val="1848546609"/>
                  </a:ext>
                </a:extLst>
              </a:tr>
              <a:tr h="367886">
                <a:tc>
                  <a:txBody>
                    <a:bodyPr/>
                    <a:lstStyle/>
                    <a:p>
                      <a:r>
                        <a:rPr lang="en-US" dirty="0">
                          <a:latin typeface="Arial" panose="020B0604020202020204" pitchFamily="34" charset="0"/>
                          <a:cs typeface="Arial" panose="020B0604020202020204" pitchFamily="34" charset="0"/>
                        </a:rPr>
                        <a:t>Activity</a:t>
                      </a:r>
                      <a:r>
                        <a:rPr lang="en-US" baseline="0" dirty="0">
                          <a:latin typeface="Arial" panose="020B0604020202020204" pitchFamily="34" charset="0"/>
                          <a:cs typeface="Arial" panose="020B0604020202020204" pitchFamily="34" charset="0"/>
                        </a:rPr>
                        <a:t> 8: Revegetation and Hazard Mitigation on Mined Lands</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  100,000,000</a:t>
                      </a:r>
                    </a:p>
                  </a:txBody>
                  <a:tcPr/>
                </a:tc>
                <a:extLst>
                  <a:ext uri="{0D108BD9-81ED-4DB2-BD59-A6C34878D82A}">
                    <a16:rowId xmlns:a16="http://schemas.microsoft.com/office/drawing/2014/main" val="2257939152"/>
                  </a:ext>
                </a:extLst>
              </a:tr>
              <a:tr h="304661">
                <a:tc>
                  <a:txBody>
                    <a:bodyPr/>
                    <a:lstStyle/>
                    <a:p>
                      <a:r>
                        <a:rPr lang="en-US" dirty="0">
                          <a:latin typeface="Arial" panose="020B0604020202020204" pitchFamily="34" charset="0"/>
                          <a:cs typeface="Arial" panose="020B0604020202020204" pitchFamily="34" charset="0"/>
                        </a:rPr>
                        <a:t>Activity 9: National Revegetation Effort including National Seed Strategy</a:t>
                      </a:r>
                    </a:p>
                  </a:txBody>
                  <a:tcPr/>
                </a:tc>
                <a:tc>
                  <a:txBody>
                    <a:bodyPr/>
                    <a:lstStyle/>
                    <a:p>
                      <a:r>
                        <a:rPr lang="en-US" dirty="0">
                          <a:latin typeface="Arial" panose="020B0604020202020204" pitchFamily="34" charset="0"/>
                          <a:cs typeface="Arial" panose="020B0604020202020204" pitchFamily="34" charset="0"/>
                        </a:rPr>
                        <a:t>$    70,000,000</a:t>
                      </a:r>
                    </a:p>
                  </a:txBody>
                  <a:tcPr/>
                </a:tc>
                <a:extLst>
                  <a:ext uri="{0D108BD9-81ED-4DB2-BD59-A6C34878D82A}">
                    <a16:rowId xmlns:a16="http://schemas.microsoft.com/office/drawing/2014/main" val="1306419960"/>
                  </a:ext>
                </a:extLst>
              </a:tr>
              <a:tr h="463709">
                <a:tc>
                  <a:txBody>
                    <a:bodyPr/>
                    <a:lstStyle/>
                    <a:p>
                      <a:r>
                        <a:rPr lang="en-US" i="1" dirty="0">
                          <a:solidFill>
                            <a:schemeClr val="bg1">
                              <a:lumMod val="50000"/>
                            </a:schemeClr>
                          </a:solidFill>
                          <a:latin typeface="Arial" panose="020B0604020202020204" pitchFamily="34" charset="0"/>
                          <a:cs typeface="Arial" panose="020B0604020202020204" pitchFamily="34" charset="0"/>
                        </a:rPr>
                        <a:t>Activity 10: Coordination with USDA for Landscape Scale,</a:t>
                      </a:r>
                      <a:r>
                        <a:rPr lang="en-US" i="1" baseline="0" dirty="0">
                          <a:solidFill>
                            <a:schemeClr val="bg1">
                              <a:lumMod val="50000"/>
                            </a:schemeClr>
                          </a:solidFill>
                          <a:latin typeface="Arial" panose="020B0604020202020204" pitchFamily="34" charset="0"/>
                          <a:cs typeface="Arial" panose="020B0604020202020204" pitchFamily="34" charset="0"/>
                        </a:rPr>
                        <a:t> Aquatic-Focused Restoration</a:t>
                      </a:r>
                      <a:endParaRPr lang="en-US" i="1" dirty="0">
                        <a:solidFill>
                          <a:schemeClr val="bg1">
                            <a:lumMod val="50000"/>
                          </a:schemeClr>
                        </a:solidFill>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2087314"/>
                  </a:ext>
                </a:extLst>
              </a:tr>
            </a:tbl>
          </a:graphicData>
        </a:graphic>
      </p:graphicFrame>
    </p:spTree>
    <p:extLst>
      <p:ext uri="{BB962C8B-B14F-4D97-AF65-F5344CB8AC3E}">
        <p14:creationId xmlns:p14="http://schemas.microsoft.com/office/powerpoint/2010/main" val="143292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Bipartisan Infrastructure Law (</a:t>
            </a:r>
            <a:r>
              <a:rPr lang="en-US" dirty="0" err="1"/>
              <a:t>BIL</a:t>
            </a:r>
            <a:r>
              <a:rPr lang="en-US" dirty="0"/>
              <a:t>)</a:t>
            </a:r>
          </a:p>
        </p:txBody>
      </p:sp>
      <p:graphicFrame>
        <p:nvGraphicFramePr>
          <p:cNvPr id="7" name="Table 6"/>
          <p:cNvGraphicFramePr>
            <a:graphicFrameLocks noGrp="1"/>
          </p:cNvGraphicFramePr>
          <p:nvPr>
            <p:extLst>
              <p:ext uri="{D42A27DB-BD31-4B8C-83A1-F6EECF244321}">
                <p14:modId xmlns:p14="http://schemas.microsoft.com/office/powerpoint/2010/main" val="3288846753"/>
              </p:ext>
            </p:extLst>
          </p:nvPr>
        </p:nvGraphicFramePr>
        <p:xfrm>
          <a:off x="419100" y="2232541"/>
          <a:ext cx="11309350" cy="731520"/>
        </p:xfrm>
        <a:graphic>
          <a:graphicData uri="http://schemas.openxmlformats.org/drawingml/2006/table">
            <a:tbl>
              <a:tblPr firstRow="1" bandRow="1">
                <a:tableStyleId>{5C22544A-7EE6-4342-B048-85BDC9FD1C3A}</a:tableStyleId>
              </a:tblPr>
              <a:tblGrid>
                <a:gridCol w="9067800">
                  <a:extLst>
                    <a:ext uri="{9D8B030D-6E8A-4147-A177-3AD203B41FA5}">
                      <a16:colId xmlns:a16="http://schemas.microsoft.com/office/drawing/2014/main" val="2816629402"/>
                    </a:ext>
                  </a:extLst>
                </a:gridCol>
                <a:gridCol w="2241550">
                  <a:extLst>
                    <a:ext uri="{9D8B030D-6E8A-4147-A177-3AD203B41FA5}">
                      <a16:colId xmlns:a16="http://schemas.microsoft.com/office/drawing/2014/main" val="2903597437"/>
                    </a:ext>
                  </a:extLst>
                </a:gridCol>
              </a:tblGrid>
              <a:tr h="230266">
                <a:tc>
                  <a:txBody>
                    <a:bodyPr/>
                    <a:lstStyle/>
                    <a:p>
                      <a:r>
                        <a:rPr lang="en-US" dirty="0">
                          <a:latin typeface="Arial" panose="020B0604020202020204" pitchFamily="34" charset="0"/>
                          <a:cs typeface="Arial" panose="020B0604020202020204" pitchFamily="34" charset="0"/>
                        </a:rPr>
                        <a:t>Activity</a:t>
                      </a:r>
                    </a:p>
                  </a:txBody>
                  <a:tcPr/>
                </a:tc>
                <a:tc>
                  <a:txBody>
                    <a:bodyPr/>
                    <a:lstStyle/>
                    <a:p>
                      <a:r>
                        <a:rPr lang="en-US" dirty="0">
                          <a:latin typeface="Arial" panose="020B0604020202020204" pitchFamily="34" charset="0"/>
                          <a:cs typeface="Arial" panose="020B0604020202020204" pitchFamily="34" charset="0"/>
                        </a:rPr>
                        <a:t>Total over 5</a:t>
                      </a:r>
                      <a:r>
                        <a:rPr lang="en-US" baseline="0" dirty="0">
                          <a:latin typeface="Arial" panose="020B0604020202020204" pitchFamily="34" charset="0"/>
                          <a:cs typeface="Arial" panose="020B0604020202020204" pitchFamily="34" charset="0"/>
                        </a:rPr>
                        <a:t> years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22621343"/>
                  </a:ext>
                </a:extLst>
              </a:tr>
              <a:tr h="230266">
                <a:tc>
                  <a:txBody>
                    <a:bodyPr/>
                    <a:lstStyle/>
                    <a:p>
                      <a:r>
                        <a:rPr lang="en-US" dirty="0">
                          <a:latin typeface="Arial" panose="020B0604020202020204" pitchFamily="34" charset="0"/>
                          <a:cs typeface="Arial" panose="020B0604020202020204" pitchFamily="34" charset="0"/>
                        </a:rPr>
                        <a:t>Activity 6: Invasive Species</a:t>
                      </a:r>
                    </a:p>
                  </a:txBody>
                  <a:tcPr/>
                </a:tc>
                <a:tc>
                  <a:txBody>
                    <a:bodyPr/>
                    <a:lstStyle/>
                    <a:p>
                      <a:r>
                        <a:rPr lang="en-US" dirty="0">
                          <a:latin typeface="Arial" panose="020B0604020202020204" pitchFamily="34" charset="0"/>
                          <a:cs typeface="Arial" panose="020B0604020202020204" pitchFamily="34" charset="0"/>
                        </a:rPr>
                        <a:t>$  100,000,000</a:t>
                      </a:r>
                    </a:p>
                  </a:txBody>
                  <a:tcPr/>
                </a:tc>
                <a:extLst>
                  <a:ext uri="{0D108BD9-81ED-4DB2-BD59-A6C34878D82A}">
                    <a16:rowId xmlns:a16="http://schemas.microsoft.com/office/drawing/2014/main" val="3241529664"/>
                  </a:ext>
                </a:extLst>
              </a:tr>
            </a:tbl>
          </a:graphicData>
        </a:graphic>
      </p:graphicFrame>
      <p:sp>
        <p:nvSpPr>
          <p:cNvPr id="8" name="Line Callout 1 (Border and Accent Bar) 7"/>
          <p:cNvSpPr/>
          <p:nvPr/>
        </p:nvSpPr>
        <p:spPr>
          <a:xfrm>
            <a:off x="648587" y="3230642"/>
            <a:ext cx="6634716" cy="3274828"/>
          </a:xfrm>
          <a:prstGeom prst="accentBorderCallout1">
            <a:avLst>
              <a:gd name="adj1" fmla="val 37581"/>
              <a:gd name="adj2" fmla="val 99644"/>
              <a:gd name="adj3" fmla="val -12499"/>
              <a:gd name="adj4" fmla="val 14513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77186" y="3713894"/>
            <a:ext cx="6177517" cy="2308324"/>
          </a:xfrm>
          <a:prstGeom prst="rect">
            <a:avLst/>
          </a:prstGeom>
          <a:noFill/>
        </p:spPr>
        <p:txBody>
          <a:bodyPr wrap="square" rtlCol="0">
            <a:spAutoFit/>
          </a:bodyPr>
          <a:lstStyle/>
          <a:p>
            <a:r>
              <a:rPr lang="en-US" sz="2400" dirty="0"/>
              <a:t>“ … invasive species detection, prevention, and eradication, including conducting research and providing resources to facilitate detection of  invasive species at points of entry and awarding grants for eradication of invasive species on non-Federal land and on Federal land.” </a:t>
            </a:r>
          </a:p>
        </p:txBody>
      </p:sp>
    </p:spTree>
    <p:extLst>
      <p:ext uri="{BB962C8B-B14F-4D97-AF65-F5344CB8AC3E}">
        <p14:creationId xmlns:p14="http://schemas.microsoft.com/office/powerpoint/2010/main" val="2978109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13018"/>
            <a:ext cx="9875520" cy="1356360"/>
          </a:xfrm>
        </p:spPr>
        <p:txBody>
          <a:bodyPr/>
          <a:lstStyle/>
          <a:p>
            <a:r>
              <a:rPr lang="en-US" dirty="0"/>
              <a:t>Bipartisan Infrastructure Law (</a:t>
            </a:r>
            <a:r>
              <a:rPr lang="en-US" dirty="0" err="1"/>
              <a:t>BIL</a:t>
            </a:r>
            <a:r>
              <a:rPr lang="en-US" dirty="0"/>
              <a:t>)</a:t>
            </a:r>
          </a:p>
        </p:txBody>
      </p:sp>
      <p:sp>
        <p:nvSpPr>
          <p:cNvPr id="3" name="Text Placeholder 2"/>
          <p:cNvSpPr>
            <a:spLocks noGrp="1"/>
          </p:cNvSpPr>
          <p:nvPr>
            <p:ph type="body" idx="1"/>
          </p:nvPr>
        </p:nvSpPr>
        <p:spPr>
          <a:xfrm>
            <a:off x="571500" y="1747993"/>
            <a:ext cx="4754880" cy="777240"/>
          </a:xfrm>
        </p:spPr>
        <p:txBody>
          <a:bodyPr/>
          <a:lstStyle/>
          <a:p>
            <a:r>
              <a:rPr lang="en-US" dirty="0"/>
              <a:t>Ecosystem Restoration Priorities</a:t>
            </a:r>
          </a:p>
        </p:txBody>
      </p:sp>
      <p:sp>
        <p:nvSpPr>
          <p:cNvPr id="4" name="Content Placeholder 3"/>
          <p:cNvSpPr>
            <a:spLocks noGrp="1"/>
          </p:cNvSpPr>
          <p:nvPr>
            <p:ph sz="half" idx="2"/>
          </p:nvPr>
        </p:nvSpPr>
        <p:spPr>
          <a:xfrm>
            <a:off x="571500" y="2534202"/>
            <a:ext cx="4869180" cy="3451571"/>
          </a:xfrm>
        </p:spPr>
        <p:txBody>
          <a:bodyPr/>
          <a:lstStyle/>
          <a:p>
            <a:pPr marL="45720" indent="0">
              <a:buNone/>
            </a:pPr>
            <a:r>
              <a:rPr lang="en-US" dirty="0"/>
              <a:t>Ecosystem Restoration Work Group</a:t>
            </a:r>
          </a:p>
          <a:p>
            <a:r>
              <a:rPr lang="en-US" dirty="0"/>
              <a:t>Build Climate Adaptation and Resilience for Ecosystems and Communities</a:t>
            </a:r>
          </a:p>
          <a:p>
            <a:r>
              <a:rPr lang="en-US" dirty="0"/>
              <a:t>Restore or Improve Cores and Connectivity</a:t>
            </a:r>
          </a:p>
          <a:p>
            <a:r>
              <a:rPr lang="en-US" dirty="0"/>
              <a:t>Build and Leverage Activities and Partnerships for Restoration at Scale</a:t>
            </a:r>
          </a:p>
        </p:txBody>
      </p:sp>
      <p:sp>
        <p:nvSpPr>
          <p:cNvPr id="5" name="Text Placeholder 4"/>
          <p:cNvSpPr>
            <a:spLocks noGrp="1"/>
          </p:cNvSpPr>
          <p:nvPr>
            <p:ph type="body" sz="quarter" idx="3"/>
          </p:nvPr>
        </p:nvSpPr>
        <p:spPr>
          <a:xfrm>
            <a:off x="5861685" y="1621255"/>
            <a:ext cx="4754880" cy="777240"/>
          </a:xfrm>
        </p:spPr>
        <p:txBody>
          <a:bodyPr/>
          <a:lstStyle/>
          <a:p>
            <a:r>
              <a:rPr lang="en-US" dirty="0"/>
              <a:t>Invasive Species Priorities</a:t>
            </a:r>
          </a:p>
        </p:txBody>
      </p:sp>
      <p:sp>
        <p:nvSpPr>
          <p:cNvPr id="6" name="Content Placeholder 5"/>
          <p:cNvSpPr>
            <a:spLocks noGrp="1"/>
          </p:cNvSpPr>
          <p:nvPr>
            <p:ph sz="quarter" idx="4"/>
          </p:nvPr>
        </p:nvSpPr>
        <p:spPr>
          <a:xfrm>
            <a:off x="5720316" y="2307265"/>
            <a:ext cx="6049926" cy="4237717"/>
          </a:xfrm>
        </p:spPr>
        <p:txBody>
          <a:bodyPr>
            <a:normAutofit fontScale="92500" lnSpcReduction="20000"/>
          </a:bodyPr>
          <a:lstStyle/>
          <a:p>
            <a:pPr marL="45720" indent="0">
              <a:buNone/>
            </a:pPr>
            <a:r>
              <a:rPr lang="en-US" dirty="0" err="1"/>
              <a:t>DOI</a:t>
            </a:r>
            <a:r>
              <a:rPr lang="en-US" dirty="0"/>
              <a:t> Invasive Species Task Force</a:t>
            </a:r>
          </a:p>
          <a:p>
            <a:r>
              <a:rPr lang="en-US" dirty="0"/>
              <a:t>Prevent the introduction and spread of invasive species in the United States</a:t>
            </a:r>
          </a:p>
          <a:p>
            <a:r>
              <a:rPr lang="en-US" dirty="0"/>
              <a:t>Strengthen a coordinated national framework to detect invasive species early and rapidly respond to eradicate hem before they cause harm</a:t>
            </a:r>
          </a:p>
          <a:p>
            <a:r>
              <a:rPr lang="en-US" dirty="0"/>
              <a:t>Implement eradication projects on island ecosystems and in other high-risk and vulnerable areas</a:t>
            </a:r>
          </a:p>
          <a:p>
            <a:r>
              <a:rPr lang="en-US" dirty="0"/>
              <a:t>Support states, tribes, territories, and underserved communities, to build capacity and undertake strategic prevention, detection, and eradication projects,</a:t>
            </a:r>
          </a:p>
          <a:p>
            <a:r>
              <a:rPr lang="en-US" dirty="0"/>
              <a:t>Invest in at risk ecosystems and other priority areas to advance strategic prevention, detection, and eradication projects</a:t>
            </a:r>
          </a:p>
        </p:txBody>
      </p:sp>
    </p:spTree>
    <p:extLst>
      <p:ext uri="{BB962C8B-B14F-4D97-AF65-F5344CB8AC3E}">
        <p14:creationId xmlns:p14="http://schemas.microsoft.com/office/powerpoint/2010/main" val="2135659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Bipartisan Infrastructure Law (</a:t>
            </a:r>
            <a:r>
              <a:rPr lang="en-US" dirty="0" err="1"/>
              <a:t>BIL</a:t>
            </a:r>
            <a:r>
              <a:rPr lang="en-US" dirty="0"/>
              <a:t>)</a:t>
            </a:r>
          </a:p>
        </p:txBody>
      </p:sp>
      <p:sp>
        <p:nvSpPr>
          <p:cNvPr id="4" name="Content Placeholder 3"/>
          <p:cNvSpPr>
            <a:spLocks noGrp="1"/>
          </p:cNvSpPr>
          <p:nvPr>
            <p:ph sz="half" idx="2"/>
          </p:nvPr>
        </p:nvSpPr>
        <p:spPr>
          <a:xfrm>
            <a:off x="723015" y="2264282"/>
            <a:ext cx="5047275" cy="4019559"/>
          </a:xfrm>
        </p:spPr>
        <p:txBody>
          <a:bodyPr>
            <a:normAutofit/>
          </a:bodyPr>
          <a:lstStyle/>
          <a:p>
            <a:r>
              <a:rPr lang="en-US" sz="2800" dirty="0"/>
              <a:t>3 for 3 for the WIN with the </a:t>
            </a:r>
            <a:r>
              <a:rPr lang="en-US" sz="2800" dirty="0" err="1"/>
              <a:t>BIL</a:t>
            </a:r>
            <a:r>
              <a:rPr lang="en-US" sz="2800" dirty="0"/>
              <a:t> invasive species funding.  </a:t>
            </a:r>
          </a:p>
          <a:p>
            <a:r>
              <a:rPr lang="en-US" sz="2800" dirty="0"/>
              <a:t>"W" for Wildfires and Invasives</a:t>
            </a:r>
          </a:p>
          <a:p>
            <a:r>
              <a:rPr lang="en-US" sz="2800" dirty="0"/>
              <a:t>"I" for Islands and </a:t>
            </a:r>
            <a:r>
              <a:rPr lang="en-US" sz="2800" dirty="0" err="1"/>
              <a:t>invasives</a:t>
            </a:r>
            <a:r>
              <a:rPr lang="en-US" sz="2800" dirty="0"/>
              <a:t>,</a:t>
            </a:r>
          </a:p>
          <a:p>
            <a:r>
              <a:rPr lang="en-US" sz="2800" dirty="0"/>
              <a:t>"N" for the National </a:t>
            </a:r>
            <a:r>
              <a:rPr lang="en-US" sz="2800" dirty="0" err="1"/>
              <a:t>EDRR</a:t>
            </a:r>
            <a:r>
              <a:rPr lang="en-US" sz="2800" dirty="0"/>
              <a:t> Framework.</a:t>
            </a:r>
          </a:p>
        </p:txBody>
      </p:sp>
      <p:sp>
        <p:nvSpPr>
          <p:cNvPr id="5" name="Text Placeholder 4"/>
          <p:cNvSpPr>
            <a:spLocks noGrp="1"/>
          </p:cNvSpPr>
          <p:nvPr>
            <p:ph type="body" sz="quarter" idx="3"/>
          </p:nvPr>
        </p:nvSpPr>
        <p:spPr/>
        <p:txBody>
          <a:bodyPr/>
          <a:lstStyle/>
          <a:p>
            <a:r>
              <a:rPr lang="en-US" dirty="0"/>
              <a:t>FY22 Funded Projects (FWS)</a:t>
            </a:r>
          </a:p>
        </p:txBody>
      </p:sp>
      <p:sp>
        <p:nvSpPr>
          <p:cNvPr id="6" name="Content Placeholder 5"/>
          <p:cNvSpPr>
            <a:spLocks noGrp="1"/>
          </p:cNvSpPr>
          <p:nvPr>
            <p:ph sz="quarter" idx="4"/>
          </p:nvPr>
        </p:nvSpPr>
        <p:spPr/>
        <p:txBody>
          <a:bodyPr>
            <a:normAutofit/>
          </a:bodyPr>
          <a:lstStyle/>
          <a:p>
            <a:r>
              <a:rPr lang="en-US" dirty="0"/>
              <a:t>Preventing the Introduction and Spread of Invasive Species Through Strategic Landscape-Level Approaches </a:t>
            </a:r>
            <a:r>
              <a:rPr lang="en-US" dirty="0">
                <a:latin typeface="Arial" panose="020B0604020202020204" pitchFamily="34" charset="0"/>
                <a:cs typeface="Arial" panose="020B0604020202020204" pitchFamily="34" charset="0"/>
              </a:rPr>
              <a:t>($1,852,550</a:t>
            </a:r>
            <a:r>
              <a:rPr lang="en-US" dirty="0"/>
              <a:t>)</a:t>
            </a:r>
          </a:p>
          <a:p>
            <a:r>
              <a:rPr lang="en-US" dirty="0"/>
              <a:t>Supporting Inter-Bureau Endemic Species Extinction Prevention Efforts: Novel Eradication Techniques for Invasive Mosquitoes (</a:t>
            </a:r>
            <a:r>
              <a:rPr lang="en-US" dirty="0">
                <a:latin typeface="Arial" panose="020B0604020202020204" pitchFamily="34" charset="0"/>
                <a:cs typeface="Arial" panose="020B0604020202020204" pitchFamily="34" charset="0"/>
              </a:rPr>
              <a:t>$1,000,000)</a:t>
            </a:r>
            <a:endParaRPr lang="en-US" dirty="0"/>
          </a:p>
        </p:txBody>
      </p:sp>
      <p:sp>
        <p:nvSpPr>
          <p:cNvPr id="8" name="Rectangle 7"/>
          <p:cNvSpPr/>
          <p:nvPr/>
        </p:nvSpPr>
        <p:spPr>
          <a:xfrm>
            <a:off x="510364" y="5720316"/>
            <a:ext cx="11798595" cy="461665"/>
          </a:xfrm>
          <a:prstGeom prst="rect">
            <a:avLst/>
          </a:prstGeom>
        </p:spPr>
        <p:txBody>
          <a:bodyPr wrap="square">
            <a:spAutoFit/>
          </a:bodyPr>
          <a:lstStyle/>
          <a:p>
            <a:r>
              <a:rPr lang="en-US" dirty="0">
                <a:hlinkClick r:id="rId2"/>
              </a:rPr>
              <a:t>https://</a:t>
            </a:r>
            <a:r>
              <a:rPr lang="en-US" sz="2400" dirty="0">
                <a:hlinkClick r:id="rId2"/>
              </a:rPr>
              <a:t>doi.gov/priorities/investing-americas-infrastructure/ecosystem-restoration/projects</a:t>
            </a:r>
            <a:endParaRPr lang="en-US" sz="2400" dirty="0"/>
          </a:p>
        </p:txBody>
      </p:sp>
    </p:spTree>
    <p:extLst>
      <p:ext uri="{BB962C8B-B14F-4D97-AF65-F5344CB8AC3E}">
        <p14:creationId xmlns:p14="http://schemas.microsoft.com/office/powerpoint/2010/main" val="1189242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312E3-247A-4D10-9C6E-24AB6651CAF4}"/>
              </a:ext>
            </a:extLst>
          </p:cNvPr>
          <p:cNvSpPr>
            <a:spLocks noGrp="1"/>
          </p:cNvSpPr>
          <p:nvPr>
            <p:ph type="title"/>
          </p:nvPr>
        </p:nvSpPr>
        <p:spPr/>
        <p:txBody>
          <a:bodyPr/>
          <a:lstStyle/>
          <a:p>
            <a:r>
              <a:rPr lang="en-US" dirty="0"/>
              <a:t>Funding Guide</a:t>
            </a:r>
          </a:p>
        </p:txBody>
      </p:sp>
      <p:sp>
        <p:nvSpPr>
          <p:cNvPr id="3" name="Text Placeholder 2">
            <a:extLst>
              <a:ext uri="{FF2B5EF4-FFF2-40B4-BE49-F238E27FC236}">
                <a16:creationId xmlns:a16="http://schemas.microsoft.com/office/drawing/2014/main" id="{6606BD05-6091-444E-B25F-8067E0230359}"/>
              </a:ext>
            </a:extLst>
          </p:cNvPr>
          <p:cNvSpPr>
            <a:spLocks noGrp="1"/>
          </p:cNvSpPr>
          <p:nvPr>
            <p:ph type="body" idx="1"/>
          </p:nvPr>
        </p:nvSpPr>
        <p:spPr>
          <a:xfrm>
            <a:off x="1142999" y="2001511"/>
            <a:ext cx="9334501" cy="777240"/>
          </a:xfrm>
        </p:spPr>
        <p:txBody>
          <a:bodyPr>
            <a:noAutofit/>
          </a:bodyPr>
          <a:lstStyle/>
          <a:p>
            <a:r>
              <a:rPr lang="en-US" sz="2800" b="0" dirty="0"/>
              <a:t>https://www.doi.gov/sites/doi.gov/files/doi-funding-guide-for-invasive-species-issued-september-2022_0.pdf</a:t>
            </a:r>
          </a:p>
        </p:txBody>
      </p:sp>
      <p:pic>
        <p:nvPicPr>
          <p:cNvPr id="8" name="Content Placeholder 7" descr="Graphical user interface&#10;&#10;Description automatically generated">
            <a:extLst>
              <a:ext uri="{FF2B5EF4-FFF2-40B4-BE49-F238E27FC236}">
                <a16:creationId xmlns:a16="http://schemas.microsoft.com/office/drawing/2014/main" id="{AEDC8596-68DF-445D-A573-8819FD010A6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90601" y="2720975"/>
            <a:ext cx="4525312" cy="3837420"/>
          </a:xfrm>
        </p:spPr>
      </p:pic>
    </p:spTree>
    <p:extLst>
      <p:ext uri="{BB962C8B-B14F-4D97-AF65-F5344CB8AC3E}">
        <p14:creationId xmlns:p14="http://schemas.microsoft.com/office/powerpoint/2010/main" val="3329022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438266"/>
            <a:ext cx="9875520" cy="1356360"/>
          </a:xfrm>
        </p:spPr>
        <p:txBody>
          <a:bodyPr/>
          <a:lstStyle/>
          <a:p>
            <a:r>
              <a:rPr lang="en-US" dirty="0"/>
              <a:t>Policy Level Representation</a:t>
            </a:r>
          </a:p>
        </p:txBody>
      </p:sp>
      <p:sp>
        <p:nvSpPr>
          <p:cNvPr id="3" name="Content Placeholder 2"/>
          <p:cNvSpPr>
            <a:spLocks noGrp="1"/>
          </p:cNvSpPr>
          <p:nvPr>
            <p:ph idx="1"/>
          </p:nvPr>
        </p:nvSpPr>
        <p:spPr>
          <a:xfrm>
            <a:off x="276225" y="1790700"/>
            <a:ext cx="9872871" cy="4038600"/>
          </a:xfrm>
        </p:spPr>
        <p:txBody>
          <a:bodyPr>
            <a:normAutofit/>
          </a:bodyPr>
          <a:lstStyle/>
          <a:p>
            <a:r>
              <a:rPr lang="en-US" sz="2800" dirty="0"/>
              <a:t>Pacific Region Invasive Species Prevention Policy</a:t>
            </a:r>
          </a:p>
          <a:p>
            <a:r>
              <a:rPr lang="en-US" sz="2800" dirty="0"/>
              <a:t>FWS FAC Strategic Plan</a:t>
            </a:r>
          </a:p>
          <a:p>
            <a:r>
              <a:rPr lang="en-US" sz="2800" dirty="0"/>
              <a:t>DOI Invasive Species Strategic Plan</a:t>
            </a:r>
          </a:p>
          <a:p>
            <a:r>
              <a:rPr lang="en-US" sz="2800" dirty="0"/>
              <a:t>Service Policy Requirements (HACCP, IPM, etc.)</a:t>
            </a:r>
          </a:p>
          <a:p>
            <a:r>
              <a:rPr lang="en-US" sz="2800" dirty="0"/>
              <a:t>NISC Strategic Plan; ANSTF Strategic Plan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00" y="4724398"/>
            <a:ext cx="2813050" cy="36360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737" y="442191"/>
            <a:ext cx="3917884" cy="50442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0476" y="2367539"/>
            <a:ext cx="3625074" cy="4713719"/>
          </a:xfrm>
          <a:prstGeom prst="rect">
            <a:avLst/>
          </a:prstGeom>
        </p:spPr>
      </p:pic>
    </p:spTree>
    <p:extLst>
      <p:ext uri="{BB962C8B-B14F-4D97-AF65-F5344CB8AC3E}">
        <p14:creationId xmlns:p14="http://schemas.microsoft.com/office/powerpoint/2010/main" val="4155689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Regional AIS Coordinator</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31203"/>
          <a:stretch/>
        </p:blipFill>
        <p:spPr>
          <a:xfrm>
            <a:off x="6871934" y="1965958"/>
            <a:ext cx="4648200" cy="4504267"/>
          </a:xfrm>
          <a:prstGeom prst="rect">
            <a:avLst/>
          </a:prstGeom>
        </p:spPr>
      </p:pic>
      <p:pic>
        <p:nvPicPr>
          <p:cNvPr id="7" name="Picture 6" descr="A picture containing tree, outdoor, ground, bicycle&#10;&#10;Description automatically generated">
            <a:extLst>
              <a:ext uri="{FF2B5EF4-FFF2-40B4-BE49-F238E27FC236}">
                <a16:creationId xmlns:a16="http://schemas.microsoft.com/office/drawing/2014/main" id="{B76331BB-20FB-48E3-A208-67EA3905C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651" y="1965959"/>
            <a:ext cx="6005689" cy="4504267"/>
          </a:xfrm>
          <a:prstGeom prst="rect">
            <a:avLst/>
          </a:prstGeom>
        </p:spPr>
      </p:pic>
    </p:spTree>
    <p:extLst>
      <p:ext uri="{BB962C8B-B14F-4D97-AF65-F5344CB8AC3E}">
        <p14:creationId xmlns:p14="http://schemas.microsoft.com/office/powerpoint/2010/main" val="1094461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E200A9-4FEF-4A9C-A38A-AD7138D9ED50}"/>
              </a:ext>
            </a:extLst>
          </p:cNvPr>
          <p:cNvSpPr>
            <a:spLocks noGrp="1"/>
          </p:cNvSpPr>
          <p:nvPr>
            <p:ph type="title"/>
          </p:nvPr>
        </p:nvSpPr>
        <p:spPr>
          <a:xfrm>
            <a:off x="558017" y="638029"/>
            <a:ext cx="7482397" cy="3108471"/>
          </a:xfrm>
        </p:spPr>
        <p:txBody>
          <a:bodyPr>
            <a:noAutofit/>
          </a:bodyPr>
          <a:lstStyle/>
          <a:p>
            <a:r>
              <a:rPr lang="en-US" sz="8000" dirty="0"/>
              <a:t>Challenges</a:t>
            </a:r>
          </a:p>
        </p:txBody>
      </p:sp>
    </p:spTree>
    <p:extLst>
      <p:ext uri="{BB962C8B-B14F-4D97-AF65-F5344CB8AC3E}">
        <p14:creationId xmlns:p14="http://schemas.microsoft.com/office/powerpoint/2010/main" val="3415573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643" y="1"/>
            <a:ext cx="7660037" cy="6858000"/>
          </a:xfrm>
          <a:prstGeom prst="rect">
            <a:avLst/>
          </a:prstGeom>
        </p:spPr>
      </p:pic>
      <p:sp>
        <p:nvSpPr>
          <p:cNvPr id="3" name="Oval 2"/>
          <p:cNvSpPr/>
          <p:nvPr/>
        </p:nvSpPr>
        <p:spPr>
          <a:xfrm>
            <a:off x="4413767" y="1010092"/>
            <a:ext cx="3391787" cy="1935125"/>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999" y="581979"/>
            <a:ext cx="10058400" cy="6276022"/>
          </a:xfrm>
          <a:prstGeom prst="rect">
            <a:avLst/>
          </a:prstGeom>
        </p:spPr>
      </p:pic>
    </p:spTree>
    <p:extLst>
      <p:ext uri="{BB962C8B-B14F-4D97-AF65-F5344CB8AC3E}">
        <p14:creationId xmlns:p14="http://schemas.microsoft.com/office/powerpoint/2010/main" val="194065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585" y="372140"/>
            <a:ext cx="10887738" cy="6124353"/>
          </a:xfrm>
          <a:prstGeom prst="rect">
            <a:avLst/>
          </a:prstGeom>
        </p:spPr>
      </p:pic>
    </p:spTree>
    <p:extLst>
      <p:ext uri="{BB962C8B-B14F-4D97-AF65-F5344CB8AC3E}">
        <p14:creationId xmlns:p14="http://schemas.microsoft.com/office/powerpoint/2010/main" val="2963059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6" name="Rectangle 1032">
            <a:extLst>
              <a:ext uri="{FF2B5EF4-FFF2-40B4-BE49-F238E27FC236}">
                <a16:creationId xmlns:a16="http://schemas.microsoft.com/office/drawing/2014/main" id="{E1A92768-C90D-4200-8975-84CC4D4BC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Rusty Crayfish | National Invasive Species Information Center">
            <a:extLst>
              <a:ext uri="{FF2B5EF4-FFF2-40B4-BE49-F238E27FC236}">
                <a16:creationId xmlns:a16="http://schemas.microsoft.com/office/drawing/2014/main" id="{6608470D-FBF0-4511-9752-56D96B5684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50" r="13907" b="2"/>
          <a:stretch/>
        </p:blipFill>
        <p:spPr bwMode="auto">
          <a:xfrm>
            <a:off x="20" y="3469102"/>
            <a:ext cx="4003019" cy="33888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ydrilla verticillata, photo by Plant">
            <a:hlinkClick r:id="rId4"/>
            <a:extLst>
              <a:ext uri="{FF2B5EF4-FFF2-40B4-BE49-F238E27FC236}">
                <a16:creationId xmlns:a16="http://schemas.microsoft.com/office/drawing/2014/main" id="{25403F31-86E1-4E04-BC44-D9C1B7C2FBA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07" r="-1" b="1316"/>
          <a:stretch/>
        </p:blipFill>
        <p:spPr bwMode="auto">
          <a:xfrm>
            <a:off x="8199966" y="3469102"/>
            <a:ext cx="3992034" cy="33888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1"/>
            <a:ext cx="4003038" cy="3363924"/>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03039" y="3469097"/>
            <a:ext cx="4196927" cy="3383285"/>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l="1727" r="6168"/>
          <a:stretch/>
        </p:blipFill>
        <p:spPr>
          <a:xfrm>
            <a:off x="4003039" y="-5616"/>
            <a:ext cx="4267200" cy="3369541"/>
          </a:xfrm>
          <a:prstGeom prst="rect">
            <a:avLst/>
          </a:prstGeom>
        </p:spPr>
      </p:pic>
      <p:pic>
        <p:nvPicPr>
          <p:cNvPr id="1026" name="Picture 2" descr="Invasive New Zealand mud snail continues to confound overseas | Stuff.co.nz">
            <a:extLst>
              <a:ext uri="{FF2B5EF4-FFF2-40B4-BE49-F238E27FC236}">
                <a16:creationId xmlns:a16="http://schemas.microsoft.com/office/drawing/2014/main" id="{1E2A6C20-3312-4273-8EEA-1F8F00AB439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244" r="8775" b="-3"/>
          <a:stretch/>
        </p:blipFill>
        <p:spPr bwMode="auto">
          <a:xfrm>
            <a:off x="8188960" y="10"/>
            <a:ext cx="4003039" cy="33639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14750" y="995362"/>
            <a:ext cx="4762500" cy="4867275"/>
          </a:xfrm>
          <a:prstGeom prst="rect">
            <a:avLst/>
          </a:prstGeom>
        </p:spPr>
      </p:pic>
    </p:spTree>
    <p:extLst>
      <p:ext uri="{BB962C8B-B14F-4D97-AF65-F5344CB8AC3E}">
        <p14:creationId xmlns:p14="http://schemas.microsoft.com/office/powerpoint/2010/main" val="393592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5" descr="P:\Images\Approved\Marcus' Photo Dump\Edited Photos\IMG_3604.jpg">
            <a:extLst>
              <a:ext uri="{FF2B5EF4-FFF2-40B4-BE49-F238E27FC236}">
                <a16:creationId xmlns:a16="http://schemas.microsoft.com/office/drawing/2014/main" id="{B6D7B6FE-6299-412A-AB95-42988D5212B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a:extLst>
              <a:ext uri="{FF2B5EF4-FFF2-40B4-BE49-F238E27FC236}">
                <a16:creationId xmlns:a16="http://schemas.microsoft.com/office/drawing/2014/main" id="{F557AC3B-63D5-4181-AD35-0D051F7C8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F54795DC-F57B-4C92-A053-843A0766E11E}"/>
              </a:ext>
            </a:extLst>
          </p:cNvPr>
          <p:cNvSpPr txBox="1"/>
          <p:nvPr/>
        </p:nvSpPr>
        <p:spPr>
          <a:xfrm>
            <a:off x="7645400" y="3771900"/>
            <a:ext cx="4044966" cy="1477328"/>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Theresa Thom</a:t>
            </a:r>
          </a:p>
          <a:p>
            <a:r>
              <a:rPr lang="en-US" sz="2400" dirty="0">
                <a:solidFill>
                  <a:schemeClr val="bg1"/>
                </a:solidFill>
                <a:latin typeface="Arial" panose="020B0604020202020204" pitchFamily="34" charset="0"/>
                <a:cs typeface="Arial" panose="020B0604020202020204" pitchFamily="34" charset="0"/>
              </a:rPr>
              <a:t>971-278-8029</a:t>
            </a:r>
          </a:p>
          <a:p>
            <a:r>
              <a:rPr lang="en-US" sz="2400" dirty="0">
                <a:solidFill>
                  <a:schemeClr val="bg1"/>
                </a:solidFill>
                <a:latin typeface="Arial" panose="020B0604020202020204" pitchFamily="34" charset="0"/>
                <a:cs typeface="Arial" panose="020B0604020202020204" pitchFamily="34" charset="0"/>
              </a:rPr>
              <a:t>theresa_thom@fws.gov</a:t>
            </a:r>
          </a:p>
          <a:p>
            <a:endParaRPr lang="en-US" dirty="0"/>
          </a:p>
        </p:txBody>
      </p:sp>
    </p:spTree>
    <p:extLst>
      <p:ext uri="{BB962C8B-B14F-4D97-AF65-F5344CB8AC3E}">
        <p14:creationId xmlns:p14="http://schemas.microsoft.com/office/powerpoint/2010/main" val="74336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E200A9-4FEF-4A9C-A38A-AD7138D9ED50}"/>
              </a:ext>
            </a:extLst>
          </p:cNvPr>
          <p:cNvSpPr>
            <a:spLocks noGrp="1"/>
          </p:cNvSpPr>
          <p:nvPr>
            <p:ph type="title"/>
          </p:nvPr>
        </p:nvSpPr>
        <p:spPr>
          <a:xfrm>
            <a:off x="558018" y="638029"/>
            <a:ext cx="5049032" cy="3108471"/>
          </a:xfrm>
        </p:spPr>
        <p:txBody>
          <a:bodyPr>
            <a:noAutofit/>
          </a:bodyPr>
          <a:lstStyle/>
          <a:p>
            <a:r>
              <a:rPr lang="en-US" sz="8000" dirty="0"/>
              <a:t>Geographic Scope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277" y="254218"/>
            <a:ext cx="6303580" cy="6303580"/>
          </a:xfrm>
          <a:prstGeom prst="rect">
            <a:avLst/>
          </a:prstGeom>
        </p:spPr>
      </p:pic>
    </p:spTree>
    <p:extLst>
      <p:ext uri="{BB962C8B-B14F-4D97-AF65-F5344CB8AC3E}">
        <p14:creationId xmlns:p14="http://schemas.microsoft.com/office/powerpoint/2010/main" val="2442912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0DD7BF-8F3D-4D34-A37A-85563D3D6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A82C64D9-D855-4343-BB40-3E465EFFA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106D061A-80BB-4A08-8350-176FFFDCC3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3CF6BE5-8836-47A6-BFA6-BFB4D9B8F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29C610-56A2-448A-A78A-B45BBEC85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381286A6-16B3-4525-9867-BBADEA477A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5896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5DE200A9-4FEF-4A9C-A38A-AD7138D9ED50}"/>
              </a:ext>
            </a:extLst>
          </p:cNvPr>
          <p:cNvSpPr>
            <a:spLocks noGrp="1"/>
          </p:cNvSpPr>
          <p:nvPr>
            <p:ph type="title"/>
          </p:nvPr>
        </p:nvSpPr>
        <p:spPr>
          <a:xfrm>
            <a:off x="1109980" y="4206240"/>
            <a:ext cx="9966960" cy="1325880"/>
          </a:xfrm>
        </p:spPr>
        <p:txBody>
          <a:bodyPr vert="horz" lIns="91440" tIns="45720" rIns="91440" bIns="45720" rtlCol="0" anchor="b">
            <a:normAutofit/>
          </a:bodyPr>
          <a:lstStyle/>
          <a:p>
            <a:pPr algn="ctr">
              <a:lnSpc>
                <a:spcPct val="85000"/>
              </a:lnSpc>
            </a:pPr>
            <a:r>
              <a:rPr lang="en-US" sz="6600" b="1" cap="all"/>
              <a:t>Program Priorities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308" t="21505" r="2" b="21320"/>
          <a:stretch/>
        </p:blipFill>
        <p:spPr>
          <a:xfrm>
            <a:off x="245746" y="256540"/>
            <a:ext cx="11704319" cy="37642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466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DC0A38-3088-4D10-A8A9-A58BDD470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5">
            <a:extLst>
              <a:ext uri="{FF2B5EF4-FFF2-40B4-BE49-F238E27FC236}">
                <a16:creationId xmlns:a16="http://schemas.microsoft.com/office/drawing/2014/main" id="{5871F11B-1FC9-48D4-894F-3771006534F6}"/>
              </a:ext>
            </a:extLst>
          </p:cNvPr>
          <p:cNvPicPr>
            <a:picLocks noChangeAspect="1"/>
          </p:cNvPicPr>
          <p:nvPr/>
        </p:nvPicPr>
        <p:blipFill rotWithShape="1">
          <a:blip r:embed="rId2">
            <a:alphaModFix amt="60000"/>
          </a:blip>
          <a:srcRect t="18500" r="1" b="1"/>
          <a:stretch/>
        </p:blipFill>
        <p:spPr>
          <a:xfrm>
            <a:off x="231140" y="243840"/>
            <a:ext cx="11732261" cy="6382512"/>
          </a:xfrm>
          <a:prstGeom prst="rect">
            <a:avLst/>
          </a:prstGeom>
        </p:spPr>
      </p:pic>
      <p:sp>
        <p:nvSpPr>
          <p:cNvPr id="4" name="TextBox 3">
            <a:extLst>
              <a:ext uri="{FF2B5EF4-FFF2-40B4-BE49-F238E27FC236}">
                <a16:creationId xmlns:a16="http://schemas.microsoft.com/office/drawing/2014/main" id="{EB9B1DFB-C9D7-4ACC-90DC-4619996431A3}"/>
              </a:ext>
            </a:extLst>
          </p:cNvPr>
          <p:cNvSpPr txBox="1"/>
          <p:nvPr/>
        </p:nvSpPr>
        <p:spPr>
          <a:xfrm>
            <a:off x="735724" y="893379"/>
            <a:ext cx="10552386" cy="609626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marL="457200" indent="-182880" defTabSz="914400">
              <a:lnSpc>
                <a:spcPct val="90000"/>
              </a:lnSpc>
              <a:spcAft>
                <a:spcPts val="2400"/>
              </a:spcAft>
              <a:buClr>
                <a:schemeClr val="accent1"/>
              </a:buClr>
              <a:buSzPct val="80000"/>
              <a:buFont typeface="Corbel" pitchFamily="34" charset="0"/>
              <a:buChar char="•"/>
            </a:pPr>
            <a:r>
              <a:rPr lang="en-US" sz="5400" dirty="0">
                <a:solidFill>
                  <a:schemeClr val="bg1"/>
                </a:solidFill>
              </a:rPr>
              <a:t>Prevention</a:t>
            </a:r>
          </a:p>
          <a:p>
            <a:pPr marL="457200" indent="-182880" defTabSz="914400">
              <a:lnSpc>
                <a:spcPct val="90000"/>
              </a:lnSpc>
              <a:spcAft>
                <a:spcPts val="2400"/>
              </a:spcAft>
              <a:buClr>
                <a:schemeClr val="accent1"/>
              </a:buClr>
              <a:buSzPct val="80000"/>
              <a:buFont typeface="Corbel" pitchFamily="34" charset="0"/>
              <a:buChar char="•"/>
            </a:pPr>
            <a:r>
              <a:rPr lang="en-US" sz="5400" dirty="0">
                <a:solidFill>
                  <a:schemeClr val="bg1"/>
                </a:solidFill>
              </a:rPr>
              <a:t>Early Detection </a:t>
            </a:r>
          </a:p>
          <a:p>
            <a:pPr marL="457200" indent="-182880" defTabSz="914400">
              <a:lnSpc>
                <a:spcPct val="90000"/>
              </a:lnSpc>
              <a:spcAft>
                <a:spcPts val="2400"/>
              </a:spcAft>
              <a:buClr>
                <a:schemeClr val="accent1"/>
              </a:buClr>
              <a:buSzPct val="80000"/>
              <a:buFont typeface="Corbel" pitchFamily="34" charset="0"/>
              <a:buChar char="•"/>
            </a:pPr>
            <a:r>
              <a:rPr lang="en-US" sz="5400" dirty="0">
                <a:solidFill>
                  <a:schemeClr val="bg1"/>
                </a:solidFill>
              </a:rPr>
              <a:t>Rapid Response</a:t>
            </a:r>
          </a:p>
          <a:p>
            <a:pPr marL="457200" indent="-182880" defTabSz="914400">
              <a:lnSpc>
                <a:spcPct val="90000"/>
              </a:lnSpc>
              <a:spcAft>
                <a:spcPts val="2400"/>
              </a:spcAft>
              <a:buClr>
                <a:schemeClr val="accent1"/>
              </a:buClr>
              <a:buSzPct val="80000"/>
              <a:buFont typeface="Corbel" pitchFamily="34" charset="0"/>
              <a:buChar char="•"/>
            </a:pPr>
            <a:r>
              <a:rPr lang="en-US" sz="5400" dirty="0">
                <a:solidFill>
                  <a:schemeClr val="bg1"/>
                </a:solidFill>
              </a:rPr>
              <a:t>Control / Management</a:t>
            </a:r>
          </a:p>
          <a:p>
            <a:pPr marL="457200" indent="-182880" defTabSz="914400">
              <a:lnSpc>
                <a:spcPct val="90000"/>
              </a:lnSpc>
              <a:spcAft>
                <a:spcPts val="2400"/>
              </a:spcAft>
              <a:buClr>
                <a:schemeClr val="accent1"/>
              </a:buClr>
              <a:buSzPct val="80000"/>
              <a:buFont typeface="Corbel" pitchFamily="34" charset="0"/>
              <a:buChar char="•"/>
            </a:pPr>
            <a:r>
              <a:rPr lang="en-US" sz="5400" dirty="0">
                <a:solidFill>
                  <a:schemeClr val="bg1"/>
                </a:solidFill>
              </a:rPr>
              <a:t>Coordination / Communication</a:t>
            </a:r>
          </a:p>
        </p:txBody>
      </p:sp>
    </p:spTree>
    <p:extLst>
      <p:ext uri="{BB962C8B-B14F-4D97-AF65-F5344CB8AC3E}">
        <p14:creationId xmlns:p14="http://schemas.microsoft.com/office/powerpoint/2010/main" val="368972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DC0A38-3088-4D10-A8A9-A58BDD470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5">
            <a:extLst>
              <a:ext uri="{FF2B5EF4-FFF2-40B4-BE49-F238E27FC236}">
                <a16:creationId xmlns:a16="http://schemas.microsoft.com/office/drawing/2014/main" id="{5871F11B-1FC9-48D4-894F-3771006534F6}"/>
              </a:ext>
            </a:extLst>
          </p:cNvPr>
          <p:cNvPicPr>
            <a:picLocks noChangeAspect="1"/>
          </p:cNvPicPr>
          <p:nvPr/>
        </p:nvPicPr>
        <p:blipFill rotWithShape="1">
          <a:blip r:embed="rId2">
            <a:alphaModFix amt="60000"/>
          </a:blip>
          <a:srcRect t="18500" r="1" b="1"/>
          <a:stretch/>
        </p:blipFill>
        <p:spPr>
          <a:xfrm>
            <a:off x="231140" y="243840"/>
            <a:ext cx="11732261" cy="6382512"/>
          </a:xfrm>
          <a:prstGeom prst="rect">
            <a:avLst/>
          </a:prstGeom>
        </p:spPr>
      </p:pic>
      <p:sp>
        <p:nvSpPr>
          <p:cNvPr id="4" name="TextBox 3">
            <a:extLst>
              <a:ext uri="{FF2B5EF4-FFF2-40B4-BE49-F238E27FC236}">
                <a16:creationId xmlns:a16="http://schemas.microsoft.com/office/drawing/2014/main" id="{EB9B1DFB-C9D7-4ACC-90DC-4619996431A3}"/>
              </a:ext>
            </a:extLst>
          </p:cNvPr>
          <p:cNvSpPr txBox="1"/>
          <p:nvPr/>
        </p:nvSpPr>
        <p:spPr>
          <a:xfrm>
            <a:off x="882869" y="525517"/>
            <a:ext cx="10552386" cy="609626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marL="457200" indent="-182880" defTabSz="914400">
              <a:lnSpc>
                <a:spcPct val="90000"/>
              </a:lnSpc>
              <a:spcAft>
                <a:spcPts val="600"/>
              </a:spcAft>
              <a:buClr>
                <a:schemeClr val="accent1"/>
              </a:buClr>
              <a:buSzPct val="80000"/>
              <a:buFont typeface="Corbel" pitchFamily="34" charset="0"/>
              <a:buChar char="•"/>
            </a:pPr>
            <a:r>
              <a:rPr lang="en-US" sz="4400" dirty="0">
                <a:solidFill>
                  <a:schemeClr val="bg1"/>
                </a:solidFill>
              </a:rPr>
              <a:t>Prevention</a:t>
            </a:r>
          </a:p>
          <a:p>
            <a:pPr marL="914400" lvl="1" indent="-182880" defTabSz="914400">
              <a:lnSpc>
                <a:spcPct val="90000"/>
              </a:lnSpc>
              <a:spcAft>
                <a:spcPts val="600"/>
              </a:spcAft>
              <a:buClr>
                <a:schemeClr val="accent1"/>
              </a:buClr>
              <a:buSzPct val="80000"/>
              <a:buFont typeface="Corbel" pitchFamily="34" charset="0"/>
              <a:buChar char="•"/>
            </a:pPr>
            <a:r>
              <a:rPr lang="en-US" sz="3200" dirty="0">
                <a:solidFill>
                  <a:schemeClr val="bg1"/>
                </a:solidFill>
              </a:rPr>
              <a:t>Horizon Scanning</a:t>
            </a:r>
          </a:p>
          <a:p>
            <a:pPr marL="914400" lvl="1" indent="-182880" defTabSz="914400">
              <a:lnSpc>
                <a:spcPct val="90000"/>
              </a:lnSpc>
              <a:spcAft>
                <a:spcPts val="600"/>
              </a:spcAft>
              <a:buClr>
                <a:schemeClr val="accent1"/>
              </a:buClr>
              <a:buSzPct val="80000"/>
              <a:buFont typeface="Corbel" pitchFamily="34" charset="0"/>
              <a:buChar char="•"/>
            </a:pPr>
            <a:r>
              <a:rPr lang="en-US" sz="3200" dirty="0">
                <a:solidFill>
                  <a:schemeClr val="bg1"/>
                </a:solidFill>
              </a:rPr>
              <a:t>Risk Assessments, </a:t>
            </a:r>
            <a:r>
              <a:rPr lang="en-US" sz="3200" dirty="0" err="1">
                <a:solidFill>
                  <a:schemeClr val="bg1"/>
                </a:solidFill>
              </a:rPr>
              <a:t>HACCP</a:t>
            </a:r>
            <a:endParaRPr lang="en-US" sz="3200" dirty="0">
              <a:solidFill>
                <a:schemeClr val="bg1"/>
              </a:solidFill>
            </a:endParaRPr>
          </a:p>
          <a:p>
            <a:pPr marL="457200" indent="-182880" defTabSz="914400">
              <a:lnSpc>
                <a:spcPct val="90000"/>
              </a:lnSpc>
              <a:spcAft>
                <a:spcPts val="600"/>
              </a:spcAft>
              <a:buClr>
                <a:schemeClr val="accent1"/>
              </a:buClr>
              <a:buSzPct val="80000"/>
              <a:buFont typeface="Corbel" pitchFamily="34" charset="0"/>
              <a:buChar char="•"/>
            </a:pPr>
            <a:r>
              <a:rPr lang="en-US" sz="4400" dirty="0">
                <a:solidFill>
                  <a:schemeClr val="bg1"/>
                </a:solidFill>
              </a:rPr>
              <a:t>Early Detection </a:t>
            </a:r>
          </a:p>
          <a:p>
            <a:pPr marL="914400" lvl="1" indent="-182880" defTabSz="914400">
              <a:lnSpc>
                <a:spcPct val="90000"/>
              </a:lnSpc>
              <a:spcAft>
                <a:spcPts val="600"/>
              </a:spcAft>
              <a:buClr>
                <a:schemeClr val="accent1"/>
              </a:buClr>
              <a:buSzPct val="80000"/>
              <a:buFont typeface="Corbel" pitchFamily="34" charset="0"/>
              <a:buChar char="•"/>
            </a:pPr>
            <a:r>
              <a:rPr lang="en-US" sz="3600" dirty="0">
                <a:solidFill>
                  <a:schemeClr val="bg1"/>
                </a:solidFill>
              </a:rPr>
              <a:t>Broad Spectrum Monitoring</a:t>
            </a:r>
          </a:p>
          <a:p>
            <a:pPr marL="914400" lvl="1" indent="-182880" defTabSz="914400">
              <a:lnSpc>
                <a:spcPct val="90000"/>
              </a:lnSpc>
              <a:spcAft>
                <a:spcPts val="600"/>
              </a:spcAft>
              <a:buClr>
                <a:schemeClr val="accent1"/>
              </a:buClr>
              <a:buSzPct val="80000"/>
              <a:buFont typeface="Corbel" pitchFamily="34" charset="0"/>
              <a:buChar char="•"/>
            </a:pPr>
            <a:r>
              <a:rPr lang="en-US" sz="3600" dirty="0">
                <a:solidFill>
                  <a:schemeClr val="bg1"/>
                </a:solidFill>
              </a:rPr>
              <a:t>Targeted Species</a:t>
            </a:r>
          </a:p>
          <a:p>
            <a:pPr marL="457200" indent="-182880" defTabSz="914400">
              <a:lnSpc>
                <a:spcPct val="90000"/>
              </a:lnSpc>
              <a:spcAft>
                <a:spcPts val="600"/>
              </a:spcAft>
              <a:buClr>
                <a:schemeClr val="accent1"/>
              </a:buClr>
              <a:buSzPct val="80000"/>
              <a:buFont typeface="Corbel" pitchFamily="34" charset="0"/>
              <a:buChar char="•"/>
            </a:pPr>
            <a:r>
              <a:rPr lang="en-US" sz="4400" dirty="0">
                <a:solidFill>
                  <a:schemeClr val="bg1"/>
                </a:solidFill>
              </a:rPr>
              <a:t>Rapid Response</a:t>
            </a:r>
          </a:p>
          <a:p>
            <a:pPr marL="457200" indent="-182880" defTabSz="914400">
              <a:lnSpc>
                <a:spcPct val="90000"/>
              </a:lnSpc>
              <a:spcAft>
                <a:spcPts val="600"/>
              </a:spcAft>
              <a:buClr>
                <a:schemeClr val="accent1"/>
              </a:buClr>
              <a:buSzPct val="80000"/>
              <a:buFont typeface="Corbel" pitchFamily="34" charset="0"/>
              <a:buChar char="•"/>
            </a:pPr>
            <a:r>
              <a:rPr lang="en-US" sz="4400" dirty="0">
                <a:solidFill>
                  <a:schemeClr val="bg1"/>
                </a:solidFill>
              </a:rPr>
              <a:t>Control / Management</a:t>
            </a:r>
          </a:p>
          <a:p>
            <a:pPr marL="457200" indent="-182880" defTabSz="914400">
              <a:lnSpc>
                <a:spcPct val="90000"/>
              </a:lnSpc>
              <a:spcAft>
                <a:spcPts val="600"/>
              </a:spcAft>
              <a:buClr>
                <a:schemeClr val="accent1"/>
              </a:buClr>
              <a:buSzPct val="80000"/>
              <a:buFont typeface="Corbel" pitchFamily="34" charset="0"/>
              <a:buChar char="•"/>
            </a:pPr>
            <a:r>
              <a:rPr lang="en-US" sz="4400" dirty="0">
                <a:solidFill>
                  <a:schemeClr val="bg1"/>
                </a:solidFill>
              </a:rPr>
              <a:t>Coordination / Communication</a:t>
            </a:r>
          </a:p>
        </p:txBody>
      </p:sp>
    </p:spTree>
    <p:extLst>
      <p:ext uri="{BB962C8B-B14F-4D97-AF65-F5344CB8AC3E}">
        <p14:creationId xmlns:p14="http://schemas.microsoft.com/office/powerpoint/2010/main" val="3050474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71B2EF11-F73C-4DF8-A667-4637E5FB0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34B914B6-BBC5-4487-9DD5-A0877FEF2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49" name="Straight Connector 48">
            <a:extLst>
              <a:ext uri="{FF2B5EF4-FFF2-40B4-BE49-F238E27FC236}">
                <a16:creationId xmlns:a16="http://schemas.microsoft.com/office/drawing/2014/main" id="{3588564B-519E-4226-8CCC-83F2D13D64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B75197EB-F0BE-40CD-960A-89E168352E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78FA648-D794-42FD-A358-051EE919E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55" name="Straight Connector 54">
            <a:extLst>
              <a:ext uri="{FF2B5EF4-FFF2-40B4-BE49-F238E27FC236}">
                <a16:creationId xmlns:a16="http://schemas.microsoft.com/office/drawing/2014/main" id="{0B2F49BB-B946-4717-9489-2456720008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5896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C1038C6-F65D-46AC-A4E1-952A146729B0}"/>
              </a:ext>
            </a:extLst>
          </p:cNvPr>
          <p:cNvSpPr>
            <a:spLocks noGrp="1"/>
          </p:cNvSpPr>
          <p:nvPr>
            <p:ph type="title"/>
          </p:nvPr>
        </p:nvSpPr>
        <p:spPr>
          <a:xfrm>
            <a:off x="1109980" y="4208424"/>
            <a:ext cx="9966960" cy="1325880"/>
          </a:xfrm>
        </p:spPr>
        <p:txBody>
          <a:bodyPr vert="horz" lIns="91440" tIns="45720" rIns="91440" bIns="45720" rtlCol="0" anchor="b">
            <a:normAutofit/>
          </a:bodyPr>
          <a:lstStyle/>
          <a:p>
            <a:pPr algn="ctr">
              <a:lnSpc>
                <a:spcPct val="85000"/>
              </a:lnSpc>
            </a:pPr>
            <a:r>
              <a:rPr lang="en-US" sz="6600" b="1" cap="all" dirty="0"/>
              <a:t>Monitoring</a:t>
            </a:r>
          </a:p>
        </p:txBody>
      </p:sp>
      <p:pic>
        <p:nvPicPr>
          <p:cNvPr id="12" name="Picture 2" descr="P:\Images\Approved\Marcus' Photo Dump\IMG_4272.JPG">
            <a:extLst>
              <a:ext uri="{FF2B5EF4-FFF2-40B4-BE49-F238E27FC236}">
                <a16:creationId xmlns:a16="http://schemas.microsoft.com/office/drawing/2014/main" id="{6103C4E8-0554-4602-9342-7EE5BFEBEEA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57" r="42063" b="-3"/>
          <a:stretch/>
        </p:blipFill>
        <p:spPr bwMode="auto">
          <a:xfrm>
            <a:off x="728472" y="741172"/>
            <a:ext cx="2558820" cy="32796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ipette putting samples on a test tube">
            <a:extLst>
              <a:ext uri="{FF2B5EF4-FFF2-40B4-BE49-F238E27FC236}">
                <a16:creationId xmlns:a16="http://schemas.microsoft.com/office/drawing/2014/main" id="{2DA8159A-D9E9-4811-81A1-40C69BC11A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551" r="26369" b="-3"/>
          <a:stretch/>
        </p:blipFill>
        <p:spPr>
          <a:xfrm>
            <a:off x="3448159" y="741172"/>
            <a:ext cx="2558820" cy="3279644"/>
          </a:xfrm>
          <a:prstGeom prst="rect">
            <a:avLst/>
          </a:prstGeom>
        </p:spPr>
      </p:pic>
      <p:pic>
        <p:nvPicPr>
          <p:cNvPr id="4" name="Picture 4" descr="P:\Images\Approved\Marcus' Photo Dump\Edited Photos\20170920_Alpena Electrofishing_CLE_Rosten.png">
            <a:extLst>
              <a:ext uri="{FF2B5EF4-FFF2-40B4-BE49-F238E27FC236}">
                <a16:creationId xmlns:a16="http://schemas.microsoft.com/office/drawing/2014/main" id="{C674352B-6F55-449D-99B8-8D5B8119FF3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281" r="31638" b="-3"/>
          <a:stretch/>
        </p:blipFill>
        <p:spPr bwMode="auto">
          <a:xfrm>
            <a:off x="6167846" y="741172"/>
            <a:ext cx="2558820" cy="32796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P:\Images\Approved\Marcus' Photo Dump\IMG_4009.JPG">
            <a:extLst>
              <a:ext uri="{FF2B5EF4-FFF2-40B4-BE49-F238E27FC236}">
                <a16:creationId xmlns:a16="http://schemas.microsoft.com/office/drawing/2014/main" id="{EB8E5DC1-2FA9-4839-A9AB-9D18D1C8FE2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743" r="24827" b="-3"/>
          <a:stretch/>
        </p:blipFill>
        <p:spPr bwMode="auto">
          <a:xfrm>
            <a:off x="8887532" y="741172"/>
            <a:ext cx="2575996" cy="327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641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70" y="486283"/>
            <a:ext cx="8229600" cy="1143000"/>
          </a:xfrm>
        </p:spPr>
        <p:txBody>
          <a:bodyPr/>
          <a:lstStyle/>
          <a:p>
            <a:r>
              <a:rPr lang="en-US" dirty="0" err="1">
                <a:effectLst>
                  <a:outerShdw blurRad="38100" dist="38100" dir="2700000" algn="tl">
                    <a:srgbClr val="000000">
                      <a:alpha val="43137"/>
                    </a:srgbClr>
                  </a:outerShdw>
                </a:effectLst>
              </a:rPr>
              <a:t>eDNA</a:t>
            </a:r>
            <a:r>
              <a:rPr lang="en-US" dirty="0">
                <a:effectLst>
                  <a:outerShdw blurRad="38100" dist="38100" dir="2700000" algn="tl">
                    <a:srgbClr val="000000">
                      <a:alpha val="43137"/>
                    </a:srgbClr>
                  </a:outerShdw>
                </a:effectLst>
              </a:rPr>
              <a:t> Monitoring</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325" y="1987880"/>
            <a:ext cx="5562842" cy="3706243"/>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5892167" y="962611"/>
            <a:ext cx="6711863" cy="4770120"/>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spcBef>
                <a:spcPts val="0"/>
              </a:spcBef>
              <a:spcAft>
                <a:spcPts val="2400"/>
              </a:spcAft>
            </a:pPr>
            <a:r>
              <a:rPr lang="en-US" sz="3200" dirty="0" err="1">
                <a:latin typeface="+mj-lt"/>
              </a:rPr>
              <a:t>eDNA</a:t>
            </a:r>
            <a:r>
              <a:rPr lang="en-US" sz="3200" dirty="0">
                <a:latin typeface="+mj-lt"/>
              </a:rPr>
              <a:t> work to test for </a:t>
            </a:r>
            <a:r>
              <a:rPr lang="en-US" sz="3200" dirty="0" err="1">
                <a:latin typeface="+mj-lt"/>
              </a:rPr>
              <a:t>NZMS</a:t>
            </a:r>
            <a:r>
              <a:rPr lang="en-US" sz="3200" dirty="0">
                <a:latin typeface="+mj-lt"/>
              </a:rPr>
              <a:t> </a:t>
            </a:r>
            <a:br>
              <a:rPr lang="en-US" sz="3200" dirty="0">
                <a:latin typeface="+mj-lt"/>
              </a:rPr>
            </a:br>
            <a:r>
              <a:rPr lang="en-US" sz="3200" dirty="0">
                <a:latin typeface="+mj-lt"/>
              </a:rPr>
              <a:t>(2015-present)</a:t>
            </a:r>
          </a:p>
          <a:p>
            <a:pPr>
              <a:spcBef>
                <a:spcPts val="0"/>
              </a:spcBef>
              <a:spcAft>
                <a:spcPts val="2400"/>
              </a:spcAft>
            </a:pPr>
            <a:r>
              <a:rPr lang="en-US" sz="3200" dirty="0">
                <a:latin typeface="+mj-lt"/>
              </a:rPr>
              <a:t>Added QZM (2017)</a:t>
            </a:r>
          </a:p>
          <a:p>
            <a:pPr>
              <a:spcBef>
                <a:spcPts val="0"/>
              </a:spcBef>
              <a:spcAft>
                <a:spcPts val="2400"/>
              </a:spcAft>
            </a:pPr>
            <a:r>
              <a:rPr lang="en-US" sz="3200" dirty="0">
                <a:latin typeface="+mj-lt"/>
              </a:rPr>
              <a:t>FY21 &amp; FY22 : NZMS, QZM, </a:t>
            </a:r>
            <a:br>
              <a:rPr lang="en-US" sz="3200" dirty="0">
                <a:latin typeface="+mj-lt"/>
              </a:rPr>
            </a:br>
            <a:r>
              <a:rPr lang="en-US" sz="3200" dirty="0">
                <a:latin typeface="+mj-lt"/>
              </a:rPr>
              <a:t>northern pike, invasive carp</a:t>
            </a:r>
          </a:p>
          <a:p>
            <a:pPr>
              <a:spcBef>
                <a:spcPts val="0"/>
              </a:spcBef>
              <a:spcAft>
                <a:spcPts val="2400"/>
              </a:spcAft>
            </a:pPr>
            <a:r>
              <a:rPr lang="en-US" sz="3200" dirty="0">
                <a:latin typeface="+mj-lt"/>
              </a:rPr>
              <a:t>Testing portable </a:t>
            </a:r>
            <a:r>
              <a:rPr lang="en-US" sz="3200" dirty="0" err="1">
                <a:latin typeface="+mj-lt"/>
              </a:rPr>
              <a:t>PCR</a:t>
            </a:r>
            <a:r>
              <a:rPr lang="en-US" sz="3200" dirty="0">
                <a:latin typeface="+mj-lt"/>
              </a:rPr>
              <a:t> unit for real-time </a:t>
            </a:r>
            <a:r>
              <a:rPr lang="en-US" sz="3200" dirty="0" err="1">
                <a:latin typeface="+mj-lt"/>
              </a:rPr>
              <a:t>eDNA</a:t>
            </a:r>
            <a:r>
              <a:rPr lang="en-US" sz="3200" dirty="0">
                <a:latin typeface="+mj-lt"/>
              </a:rPr>
              <a:t> sample processing at </a:t>
            </a:r>
            <a:r>
              <a:rPr lang="en-US" sz="3200" dirty="0" err="1">
                <a:latin typeface="+mj-lt"/>
              </a:rPr>
              <a:t>NFHs</a:t>
            </a:r>
            <a:r>
              <a:rPr lang="en-US" sz="3200" dirty="0">
                <a:latin typeface="+mj-lt"/>
              </a:rPr>
              <a:t> in FY22</a:t>
            </a:r>
          </a:p>
        </p:txBody>
      </p:sp>
    </p:spTree>
    <p:extLst>
      <p:ext uri="{BB962C8B-B14F-4D97-AF65-F5344CB8AC3E}">
        <p14:creationId xmlns:p14="http://schemas.microsoft.com/office/powerpoint/2010/main" val="4207651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872" y="391798"/>
            <a:ext cx="10972800" cy="1143000"/>
          </a:xfrm>
        </p:spPr>
        <p:txBody>
          <a:bodyPr/>
          <a:lstStyle/>
          <a:p>
            <a:r>
              <a:rPr lang="en-US" dirty="0" err="1">
                <a:effectLst>
                  <a:outerShdw blurRad="38100" dist="38100" dir="2700000" algn="tl">
                    <a:srgbClr val="000000">
                      <a:alpha val="43137"/>
                    </a:srgbClr>
                  </a:outerShdw>
                </a:effectLst>
              </a:rPr>
              <a:t>YY</a:t>
            </a:r>
            <a:r>
              <a:rPr lang="en-US" dirty="0">
                <a:effectLst>
                  <a:outerShdw blurRad="38100" dist="38100" dir="2700000" algn="tl">
                    <a:srgbClr val="000000">
                      <a:alpha val="43137"/>
                    </a:srgbClr>
                  </a:outerShdw>
                </a:effectLst>
              </a:rPr>
              <a:t> Brook Trout Stocking </a:t>
            </a:r>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4842"/>
          <a:stretch/>
        </p:blipFill>
        <p:spPr>
          <a:xfrm>
            <a:off x="6260272" y="1534798"/>
            <a:ext cx="5569179" cy="4389437"/>
          </a:xfrm>
          <a:prstGeom prst="rect">
            <a:avLst/>
          </a:prstGeom>
          <a:ln>
            <a:noFill/>
          </a:ln>
          <a:effectLst>
            <a:outerShdw blurRad="190500" algn="tl" rotWithShape="0">
              <a:srgbClr val="000000">
                <a:alpha val="70000"/>
              </a:srgbClr>
            </a:outerShdw>
          </a:effectLst>
        </p:spPr>
      </p:pic>
      <p:sp>
        <p:nvSpPr>
          <p:cNvPr id="6" name="Content Placeholder 2"/>
          <p:cNvSpPr txBox="1">
            <a:spLocks/>
          </p:cNvSpPr>
          <p:nvPr/>
        </p:nvSpPr>
        <p:spPr>
          <a:xfrm>
            <a:off x="355064" y="1939884"/>
            <a:ext cx="5829352" cy="4770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spcBef>
                <a:spcPts val="0"/>
              </a:spcBef>
              <a:spcAft>
                <a:spcPts val="2400"/>
              </a:spcAft>
            </a:pPr>
            <a:r>
              <a:rPr lang="en-US" sz="3200" dirty="0" err="1">
                <a:latin typeface="+mj-lt"/>
              </a:rPr>
              <a:t>Tyee</a:t>
            </a:r>
            <a:r>
              <a:rPr lang="en-US" sz="3200" dirty="0">
                <a:latin typeface="+mj-lt"/>
              </a:rPr>
              <a:t> Springs / Wind River</a:t>
            </a:r>
          </a:p>
          <a:p>
            <a:pPr>
              <a:spcBef>
                <a:spcPts val="0"/>
              </a:spcBef>
              <a:spcAft>
                <a:spcPts val="2400"/>
              </a:spcAft>
            </a:pPr>
            <a:r>
              <a:rPr lang="en-US" sz="3200" dirty="0">
                <a:latin typeface="+mj-lt"/>
              </a:rPr>
              <a:t>Stocking </a:t>
            </a:r>
            <a:r>
              <a:rPr lang="en-US" sz="3200" dirty="0" err="1">
                <a:latin typeface="+mj-lt"/>
              </a:rPr>
              <a:t>YY</a:t>
            </a:r>
            <a:r>
              <a:rPr lang="en-US" sz="3200" dirty="0">
                <a:latin typeface="+mj-lt"/>
              </a:rPr>
              <a:t> Brook Trout</a:t>
            </a:r>
          </a:p>
          <a:p>
            <a:pPr>
              <a:spcBef>
                <a:spcPts val="0"/>
              </a:spcBef>
              <a:spcAft>
                <a:spcPts val="2400"/>
              </a:spcAft>
            </a:pPr>
            <a:r>
              <a:rPr lang="en-US" sz="3200" dirty="0">
                <a:latin typeface="+mj-lt"/>
              </a:rPr>
              <a:t>Annual Brook Trout removal</a:t>
            </a:r>
          </a:p>
          <a:p>
            <a:pPr>
              <a:spcBef>
                <a:spcPts val="0"/>
              </a:spcBef>
              <a:spcAft>
                <a:spcPts val="2400"/>
              </a:spcAft>
            </a:pPr>
            <a:r>
              <a:rPr lang="en-US" sz="3200" dirty="0">
                <a:latin typeface="+mj-lt"/>
              </a:rPr>
              <a:t>PIT array to monitor movement and survival of </a:t>
            </a:r>
            <a:r>
              <a:rPr lang="en-US" sz="3200" dirty="0" err="1">
                <a:latin typeface="+mj-lt"/>
              </a:rPr>
              <a:t>YY</a:t>
            </a:r>
            <a:r>
              <a:rPr lang="en-US" sz="3200" dirty="0">
                <a:latin typeface="+mj-lt"/>
              </a:rPr>
              <a:t> brook trout</a:t>
            </a:r>
          </a:p>
        </p:txBody>
      </p:sp>
    </p:spTree>
    <p:extLst>
      <p:ext uri="{BB962C8B-B14F-4D97-AF65-F5344CB8AC3E}">
        <p14:creationId xmlns:p14="http://schemas.microsoft.com/office/powerpoint/2010/main" val="125910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Basi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3521</TotalTime>
  <Words>1766</Words>
  <Application>Microsoft Office PowerPoint</Application>
  <PresentationFormat>Widescreen</PresentationFormat>
  <Paragraphs>168</Paragraphs>
  <Slides>24</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Calibri Light</vt:lpstr>
      <vt:lpstr>Corbel</vt:lpstr>
      <vt:lpstr>Wingdings 2</vt:lpstr>
      <vt:lpstr>Basis</vt:lpstr>
      <vt:lpstr>Office Theme</vt:lpstr>
      <vt:lpstr>PowerPoint Presentation</vt:lpstr>
      <vt:lpstr>Your Regional AIS Coordinator</vt:lpstr>
      <vt:lpstr>Geographic Scope </vt:lpstr>
      <vt:lpstr>Program Priorities</vt:lpstr>
      <vt:lpstr>PowerPoint Presentation</vt:lpstr>
      <vt:lpstr>PowerPoint Presentation</vt:lpstr>
      <vt:lpstr>Monitoring</vt:lpstr>
      <vt:lpstr>eDNA Monitoring</vt:lpstr>
      <vt:lpstr>YY Brook Trout Stocking </vt:lpstr>
      <vt:lpstr>European Green Crab</vt:lpstr>
      <vt:lpstr>Early  Detection  Rapid Response  Framework</vt:lpstr>
      <vt:lpstr>FY22 Budget</vt:lpstr>
      <vt:lpstr>PowerPoint Presentation</vt:lpstr>
      <vt:lpstr>Bipartisan Infrastructure Law (BIL)  </vt:lpstr>
      <vt:lpstr>Bipartisan Infrastructure Law (BIL)</vt:lpstr>
      <vt:lpstr>Bipartisan Infrastructure Law (BIL)</vt:lpstr>
      <vt:lpstr>Bipartisan Infrastructure Law (BIL)</vt:lpstr>
      <vt:lpstr>Funding Guide</vt:lpstr>
      <vt:lpstr>Policy Level Representation</vt:lpstr>
      <vt:lpstr>Challenges</vt:lpstr>
      <vt:lpstr>PowerPoint Presentation</vt:lpstr>
      <vt:lpstr>PowerPoint Presentation</vt:lpstr>
      <vt:lpstr>PowerPoint Presentation</vt:lpstr>
      <vt:lpstr>PowerPoint Presentation</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Keppner, Sandra</dc:creator>
  <cp:lastModifiedBy>Thom, Theresa A</cp:lastModifiedBy>
  <cp:revision>312</cp:revision>
  <dcterms:created xsi:type="dcterms:W3CDTF">2019-07-23T18:42:22Z</dcterms:created>
  <dcterms:modified xsi:type="dcterms:W3CDTF">2022-12-07T15:59:41Z</dcterms:modified>
</cp:coreProperties>
</file>