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58" r:id="rId5"/>
    <p:sldId id="260" r:id="rId6"/>
    <p:sldId id="367" r:id="rId7"/>
    <p:sldId id="363" r:id="rId8"/>
    <p:sldId id="365" r:id="rId9"/>
    <p:sldId id="366" r:id="rId10"/>
    <p:sldId id="364" r:id="rId11"/>
    <p:sldId id="352" r:id="rId12"/>
    <p:sldId id="362" r:id="rId13"/>
    <p:sldId id="307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EB0"/>
    <a:srgbClr val="FFECAF"/>
    <a:srgbClr val="1E71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033" autoAdjust="0"/>
    <p:restoredTop sz="86134" autoAdjust="0"/>
  </p:normalViewPr>
  <p:slideViewPr>
    <p:cSldViewPr snapToGrid="0">
      <p:cViewPr varScale="1">
        <p:scale>
          <a:sx n="55" d="100"/>
          <a:sy n="55" d="100"/>
        </p:scale>
        <p:origin x="752" y="48"/>
      </p:cViewPr>
      <p:guideLst/>
    </p:cSldViewPr>
  </p:slideViewPr>
  <p:outlineViewPr>
    <p:cViewPr>
      <p:scale>
        <a:sx n="33" d="100"/>
        <a:sy n="33" d="100"/>
      </p:scale>
      <p:origin x="0" y="-115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65E6247-029C-4EA4-9BF6-AF2CB79E5E46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674A6E-EAE8-467A-B21C-38C05A8E6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0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17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5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31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97993-D5EF-24BC-2122-31833FB7A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A8941-A6B7-4BBD-8DA5-2A0037DC2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BCAB5-31A7-E660-FDBF-AF79ECE19F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710F9-8C18-2844-4696-64D3ED41DB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54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A2EFF-500B-E76A-B535-99C9423E3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AD5A9-0B87-C52A-3C3E-14D05DC5B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DB3BF5-1EE9-98C5-9E94-9B08FCEB33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352ED6-34D9-664E-400E-4A78FCF06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14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A51ED-E56A-4567-922D-35E0F2284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E6639D-DD9B-58DA-2763-5D0452710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BC7176-1BC1-E7D3-04F1-EE56BDDF87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3E6DF-598D-6C1E-2E2C-1E19E271D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5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9C705-9330-D578-B19A-7A2CE6812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36EF84-AF1B-97A9-2142-1EC3AD01A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FBAE43-2E4E-AB9A-F15F-D582D7E0C7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E21ACA-FA06-8324-3EB9-05AD7C4A06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10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E4806-7068-00A8-19D9-E537BB693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705D63-EE47-BA3A-E2D2-8191F1B36E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27CFE6-0504-8093-4F40-60B1AE8A07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756E-4A79-FB03-3C5B-02469EC507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050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24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A3435-28A8-44D9-F74F-9732E728B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F12DA0-535C-6BC8-AB72-AF60F1D13B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E7E4A-A767-70BA-98CA-DB2B1DC36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686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8CFEE-E889-8CAE-247E-9F7B2F527C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74A6E-EAE8-467A-B21C-38C05A8E63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7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8F77BE4-A7FD-6C15-3121-569FF8B4A24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367138" cy="6858000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tabLst>
                <a:tab pos="2230438" algn="l"/>
              </a:tabLst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0454C-6DB7-B79C-A5BF-F3073BA44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0771" y="3657600"/>
            <a:ext cx="5270764" cy="365125"/>
          </a:xfrm>
        </p:spPr>
        <p:txBody>
          <a:bodyPr/>
          <a:lstStyle>
            <a:lvl1pPr marL="0" indent="0" algn="l">
              <a:buNone/>
              <a:defRPr sz="2400" i="1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3D7AE0-7DBD-A848-246A-F08E23C88C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60771" y="4243762"/>
            <a:ext cx="3460750" cy="289734"/>
          </a:xfrm>
        </p:spPr>
        <p:txBody>
          <a:bodyPr>
            <a:normAutofit/>
          </a:bodyPr>
          <a:lstStyle>
            <a:lvl1pPr marL="0" indent="0" algn="l">
              <a:buNone/>
              <a:defRPr sz="1800" b="1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PRESENTED BY: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8A1B98-64AE-7F0D-0D2A-3C7A5C0BBD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60771" y="4550246"/>
            <a:ext cx="5270764" cy="27432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First, Last Name – California Department of Fish and Wildlife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FD839-6389-612C-4179-CBD91B2442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00536-65CD-3925-AFB6-A595457A5A0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0284E-51D9-FB2C-919F-B1760C77861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55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C6BB3F-5A87-FC67-4A8C-39E73F79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3853"/>
            <a:ext cx="10515600" cy="1278520"/>
          </a:xfrm>
        </p:spPr>
        <p:txBody>
          <a:bodyPr>
            <a:normAutofit/>
          </a:bodyPr>
          <a:lstStyle>
            <a:lvl1pPr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 -</a:t>
            </a:r>
            <a:br>
              <a:rPr lang="en-US" dirty="0"/>
            </a:br>
            <a:r>
              <a:rPr lang="en-US" dirty="0"/>
              <a:t>For Lengthy Titles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28BAF8-2DE3-E3C8-7224-45304B179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492D9-ABCF-C6B2-042D-8B34F2299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485AE-3B55-5D73-FD09-D1534B098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81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113" y="2733934"/>
            <a:ext cx="9394826" cy="989014"/>
          </a:xfrm>
        </p:spPr>
        <p:txBody>
          <a:bodyPr>
            <a:noAutofit/>
          </a:bodyPr>
          <a:lstStyle>
            <a:lvl1pPr>
              <a:defRPr sz="7600"/>
            </a:lvl1pPr>
          </a:lstStyle>
          <a:p>
            <a:r>
              <a:rPr lang="en-US" dirty="0"/>
              <a:t>Edit Divider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A5CA3E-9817-8D60-B21D-94D9C87D8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81000" cy="68580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723B2-6B0F-6211-D761-4D5A0E2DD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25207-3459-0274-01EE-1357A5EF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7A3F2-5C06-8B0C-D44D-7DE5E433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2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C19D8-19E5-6ADB-9C94-AF9F4DE5A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D0308-DB1A-D183-866A-032364002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13BA-6725-96EF-B1D8-897139A8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3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1C834-45B5-5D64-8A45-CA0782482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AF1F32-EE74-0701-090B-6A1BABC6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858DE-4A3A-F7B2-78E1-AF749BF0C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624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3AD18-64E1-6059-61D0-0BBC7B9281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144838"/>
          </a:xfrm>
        </p:spPr>
        <p:txBody>
          <a:bodyPr/>
          <a:lstStyle>
            <a:lvl1pPr marL="0" indent="0" algn="ctr">
              <a:lnSpc>
                <a:spcPct val="300000"/>
              </a:lnSpc>
              <a:buNone/>
              <a:tabLst>
                <a:tab pos="2230438" algn="l"/>
              </a:tabLst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8CD82-FE2C-848E-7E3C-C3106B0319A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1100" y="3889003"/>
            <a:ext cx="9829800" cy="909637"/>
          </a:xfrm>
        </p:spPr>
        <p:txBody>
          <a:bodyPr anchor="b">
            <a:normAutofit/>
          </a:bodyPr>
          <a:lstStyle>
            <a:lvl1pPr algn="ctr">
              <a:defRPr sz="4800" b="1" cap="all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B0454C-6DB7-B79C-A5BF-F3073BA447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6507"/>
            <a:ext cx="9144000" cy="365125"/>
          </a:xfrm>
        </p:spPr>
        <p:txBody>
          <a:bodyPr/>
          <a:lstStyle>
            <a:lvl1pPr marL="0" indent="0" algn="ctr">
              <a:buNone/>
              <a:defRPr sz="2400" i="1"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3D7AE0-7DBD-A848-246A-F08E23C88C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5625" y="5513859"/>
            <a:ext cx="3460750" cy="289734"/>
          </a:xfrm>
        </p:spPr>
        <p:txBody>
          <a:bodyPr>
            <a:normAutofit/>
          </a:bodyPr>
          <a:lstStyle>
            <a:lvl1pPr marL="0" indent="0" algn="ctr">
              <a:buNone/>
              <a:defRPr sz="1800" b="1" cap="all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PRESENTED BY: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58A1B98-64AE-7F0D-0D2A-3C7A5C0BBD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15382" y="5821460"/>
            <a:ext cx="7361237" cy="2897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US" dirty="0"/>
              <a:t>First, Last Name – California Department of Fish and Wildlife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42A69D-4275-F414-2C61-02683FA56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AA2BE-61FF-A3DC-F848-38E170F5D8B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D7C2A-1A83-4B98-20BC-63245917A5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671B-0247-DCA8-52B8-3DEE02D1E6D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484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631599"/>
            <a:ext cx="3643540" cy="4769198"/>
          </a:xfrm>
        </p:spPr>
        <p:txBody>
          <a:bodyPr>
            <a:normAutofit/>
          </a:bodyPr>
          <a:lstStyle>
            <a:lvl1pPr>
              <a:tabLst>
                <a:tab pos="1828800" algn="l"/>
              </a:tabLst>
              <a:defRPr sz="2400">
                <a:solidFill>
                  <a:schemeClr val="tx1"/>
                </a:solidFill>
              </a:defRPr>
            </a:lvl1pPr>
            <a:lvl2pPr>
              <a:tabLst>
                <a:tab pos="1828800" algn="l"/>
              </a:tabLst>
              <a:defRPr sz="2000">
                <a:solidFill>
                  <a:schemeClr val="tx1"/>
                </a:solidFill>
              </a:defRPr>
            </a:lvl2pPr>
            <a:lvl3pPr>
              <a:tabLst>
                <a:tab pos="1828800" algn="l"/>
              </a:tabLst>
              <a:defRPr sz="1800">
                <a:solidFill>
                  <a:schemeClr val="tx1"/>
                </a:solidFill>
              </a:defRPr>
            </a:lvl3pPr>
            <a:lvl4pPr>
              <a:tabLst>
                <a:tab pos="1828800" algn="l"/>
              </a:tabLst>
              <a:defRPr sz="1600">
                <a:solidFill>
                  <a:schemeClr val="tx1"/>
                </a:solidFill>
              </a:defRPr>
            </a:lvl4pPr>
            <a:lvl5pPr>
              <a:tabLst>
                <a:tab pos="1828800" algn="l"/>
              </a:tabLst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81487" y="1631599"/>
            <a:ext cx="3643087" cy="4746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CB33CEF-1628-7DF2-7E00-2BDD22621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67464" y="1631599"/>
            <a:ext cx="4008142" cy="26891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12">
            <a:extLst>
              <a:ext uri="{FF2B5EF4-FFF2-40B4-BE49-F238E27FC236}">
                <a16:creationId xmlns:a16="http://schemas.microsoft.com/office/drawing/2014/main" id="{5D87B3AA-2166-D0C5-8BA2-8003018E7D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1523" y="4477202"/>
            <a:ext cx="4008142" cy="19013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DB2258-6ECD-53F1-5391-806464A0D1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6BCA8-25F1-4FA4-C49D-4F8D0F81922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88B5B-8C0E-1A2F-C6DA-9811BA7920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36023-13E2-D045-570D-E55397CD93C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75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/>
          <a:p>
            <a:r>
              <a:rPr lang="en-US" dirty="0"/>
              <a:t>Click to edit 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631599"/>
            <a:ext cx="3643540" cy="4769198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E718F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81487" y="1631599"/>
            <a:ext cx="7910513" cy="4746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CE80EE-C114-B206-6249-128EB26A54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09400-E0F7-1110-B056-3F37DD34BCB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9BFAA-481D-F7AE-FFFC-0F75C0CDDFD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591D8-E59C-8257-1E7C-32741DDAAFE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6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9" y="1631600"/>
            <a:ext cx="7543802" cy="42028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924" y="1640309"/>
            <a:ext cx="3648074" cy="420280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3D06ED-BD3A-4418-6039-9E99D8FC2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C89263-301B-A9AB-C239-9EB55E56C0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94F1F6-2063-F127-4EB0-5CD23ED31D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129B1-760F-B17E-FFF2-AC449F1A375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3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1148296"/>
          </a:xfrm>
        </p:spPr>
        <p:txBody>
          <a:bodyPr/>
          <a:lstStyle>
            <a:lvl1pPr>
              <a:lnSpc>
                <a:spcPts val="3800"/>
              </a:lnSpc>
              <a:defRPr cap="none" baseline="0"/>
            </a:lvl1pPr>
          </a:lstStyle>
          <a:p>
            <a:r>
              <a:rPr lang="en-US" dirty="0"/>
              <a:t>Click to edit title -</a:t>
            </a:r>
            <a:br>
              <a:rPr lang="en-US" dirty="0"/>
            </a:br>
            <a:r>
              <a:rPr lang="en-US" dirty="0"/>
              <a:t>two lines of text need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7" y="1870628"/>
            <a:ext cx="7543805" cy="430569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8749" y="1870627"/>
            <a:ext cx="3643540" cy="430569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9157B1-4811-82EF-32E8-3313ACDCB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6CE87-71A7-A3EC-73F8-AD16678AD3E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5E2F2-11E9-AD6F-F738-9142E9C0E4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0236E-3370-4CEF-0BB7-839929C80BE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88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924" y="1640309"/>
            <a:ext cx="3648074" cy="420280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80999" y="1631600"/>
            <a:ext cx="7543802" cy="420281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CBCF9A-0BCB-033B-226E-E36FB6E7CF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E108A-0627-0F70-0C51-09538328B16C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3AE823-74CF-91CC-E435-23E9075307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B8613-1CBA-7697-9C53-96F15C8FB29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0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998" y="437908"/>
            <a:ext cx="11421291" cy="76041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7A9B63-5A41-C3DC-F351-2409C18447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31599"/>
            <a:ext cx="4025901" cy="47718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65F90-C306-58CE-BEA8-25FB6AEBD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7200" y="1640309"/>
            <a:ext cx="3667125" cy="4763107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0FC61-1A51-AB86-5303-29BFE236B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6705600"/>
            <a:ext cx="12192000" cy="1524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89B44-D49E-7640-DCE3-3259D8557C28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9054C-8200-8706-E31A-1E458FA98E8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72D27-B6E6-A12C-5FCE-5D8858F900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77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C6BB3F-5A87-FC67-4A8C-39E73F79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9759BC-34CD-F546-199B-7C111FEF72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3853"/>
            <a:ext cx="10515600" cy="811763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E1E38-BF6B-7F1B-964D-16B804FAD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E845B-A332-CBA2-B2B7-6DF9F688A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FA02B-46EC-1611-4738-A759EB77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355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1EF5C3-B4CB-D4AB-941C-0029EBC4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B20805-470A-E42C-40F3-5E16E6E28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EA0F4-B16C-FCC4-F09F-728FA22C0C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5CB9D-0968-CF97-EF40-E274D56F49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C03B4-BBCA-FF7E-9355-267D5BEF6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EABA3-D30A-4F80-9651-84EDB6B77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9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4" r:id="rId12"/>
    <p:sldLayoutId id="214748365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E718F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E718F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636BD7B2-DDA2-7167-A68A-D185EEC1A7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9169470" y="3043299"/>
            <a:ext cx="2817744" cy="313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DWR</a:t>
            </a:r>
          </a:p>
          <a:p>
            <a:endParaRPr lang="en-US" dirty="0"/>
          </a:p>
        </p:txBody>
      </p:sp>
      <p:pic>
        <p:nvPicPr>
          <p:cNvPr id="9" name="Picture 8" descr="California Fish and Wildlife Logo">
            <a:extLst>
              <a:ext uri="{FF2B5EF4-FFF2-40B4-BE49-F238E27FC236}">
                <a16:creationId xmlns:a16="http://schemas.microsoft.com/office/drawing/2014/main" id="{05BEA135-73FE-53A2-FE81-A29C0E9F1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" y="3529403"/>
            <a:ext cx="1233966" cy="1628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39641B-5D2F-B0E9-1A5A-A2062A4786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8678" y="3281211"/>
            <a:ext cx="9704647" cy="1015529"/>
          </a:xfrm>
        </p:spPr>
        <p:txBody>
          <a:bodyPr>
            <a:normAutofit/>
          </a:bodyPr>
          <a:lstStyle/>
          <a:p>
            <a:r>
              <a:rPr lang="en-US" dirty="0"/>
              <a:t>Golden Mussel Status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D6AC3-613C-C748-6F02-3F9724E458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717" y="4457492"/>
            <a:ext cx="9144000" cy="555468"/>
          </a:xfrm>
        </p:spPr>
        <p:txBody>
          <a:bodyPr>
            <a:normAutofit/>
          </a:bodyPr>
          <a:lstStyle/>
          <a:p>
            <a:r>
              <a:rPr lang="en-US" dirty="0"/>
              <a:t>What’s New - What Next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5C4B8-FA7D-8EE3-F6C5-C7AF9F710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138" y="5199499"/>
            <a:ext cx="11243158" cy="581738"/>
          </a:xfrm>
        </p:spPr>
        <p:txBody>
          <a:bodyPr>
            <a:normAutofit/>
          </a:bodyPr>
          <a:lstStyle/>
          <a:p>
            <a:r>
              <a:rPr lang="en-US" sz="2400" dirty="0"/>
              <a:t>Columbia River Basin AIS Team Meeting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2DD1F74E-F23B-13F6-B0E8-13F3251E4F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6192" y="5637985"/>
            <a:ext cx="9501051" cy="848514"/>
          </a:xfrm>
        </p:spPr>
        <p:txBody>
          <a:bodyPr>
            <a:noAutofit/>
          </a:bodyPr>
          <a:lstStyle/>
          <a:p>
            <a:r>
              <a:rPr lang="en-US" sz="2400" dirty="0"/>
              <a:t>June 4, 2025| Martha Volkoff</a:t>
            </a:r>
          </a:p>
          <a:p>
            <a:r>
              <a:rPr lang="en-US" sz="2400" dirty="0"/>
              <a:t>California Department of Fish and Wildlife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9980CD-DF04-03A1-31D9-7D213C558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230"/>
            <a:ext cx="1219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691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D122-334C-C765-DC9B-92E8CCB91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>
            <a:extLst>
              <a:ext uri="{FF2B5EF4-FFF2-40B4-BE49-F238E27FC236}">
                <a16:creationId xmlns:a16="http://schemas.microsoft.com/office/drawing/2014/main" id="{D7C2934E-9162-0C78-9BCC-B860B37457C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3398" y="590308"/>
            <a:ext cx="11421291" cy="760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E718F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E718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Questions | Contact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2004B95-1D55-8B12-465A-6F55114A6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43" y="1634201"/>
            <a:ext cx="4492336" cy="476310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Martha Volkoff</a:t>
            </a:r>
          </a:p>
          <a:p>
            <a:pPr marL="0" indent="0"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Invasive Species Program</a:t>
            </a:r>
          </a:p>
          <a:p>
            <a:pPr marL="0" indent="0"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Fisheries Branch</a:t>
            </a:r>
          </a:p>
          <a:p>
            <a:pPr marL="0" indent="0"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Invasives@wildlife.ca.gov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B45508-06B9-30B6-03F0-C8B1722B6738}"/>
              </a:ext>
            </a:extLst>
          </p:cNvPr>
          <p:cNvSpPr txBox="1">
            <a:spLocks/>
          </p:cNvSpPr>
          <p:nvPr/>
        </p:nvSpPr>
        <p:spPr>
          <a:xfrm>
            <a:off x="4911179" y="6394465"/>
            <a:ext cx="977900" cy="495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DWR</a:t>
            </a:r>
          </a:p>
          <a:p>
            <a:endParaRPr lang="en-US" dirty="0"/>
          </a:p>
        </p:txBody>
      </p:sp>
      <p:pic>
        <p:nvPicPr>
          <p:cNvPr id="3" name="Picture 2" descr="A picture containing a California Department of Fish and Wildlife Wildlife Officer and his scent detection dog inspecting the exterior of a boat for invasive mussels. The boat is on a trailer attached to a truck on a launch ramp, and the boat owner is standing by observing. ">
            <a:extLst>
              <a:ext uri="{FF2B5EF4-FFF2-40B4-BE49-F238E27FC236}">
                <a16:creationId xmlns:a16="http://schemas.microsoft.com/office/drawing/2014/main" id="{67D3D64F-F9D1-1978-F034-25EFE9FDF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44" y="1598805"/>
            <a:ext cx="6769713" cy="477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23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07EF281-3622-4F9F-A1BC-282FBE276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Mussel Response Strategy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C437C71-3BA4-CA70-D1AD-C3D14702B1D2}"/>
              </a:ext>
            </a:extLst>
          </p:cNvPr>
          <p:cNvSpPr txBox="1">
            <a:spLocks/>
          </p:cNvSpPr>
          <p:nvPr/>
        </p:nvSpPr>
        <p:spPr>
          <a:xfrm>
            <a:off x="11754679" y="6396106"/>
            <a:ext cx="3677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E2522D-CF14-6503-EF9C-C735FB18A3C0}"/>
              </a:ext>
            </a:extLst>
          </p:cNvPr>
          <p:cNvSpPr txBox="1"/>
          <p:nvPr/>
        </p:nvSpPr>
        <p:spPr>
          <a:xfrm>
            <a:off x="4705816" y="1285810"/>
            <a:ext cx="7650788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Goal: Prevent further spread of GM and minimize their impacts on the environment, economy, infrastructure, and human health.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sz="3000" dirty="0"/>
              <a:t>Objectives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Communication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Containment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Prevention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Monitoring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Partner Engagement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Population Suppression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Science and Capacity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E718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4B814E-86A5-2BC9-53DE-1DB67580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" y="1347578"/>
            <a:ext cx="3862523" cy="4984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9912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521A0-F1A9-B098-B12C-B13E42B35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65DCA67-9DEF-19C9-A173-14D2F171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Mussel Response Strategy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F76994D-FC71-ADDE-9313-5BF98EF1AF6F}"/>
              </a:ext>
            </a:extLst>
          </p:cNvPr>
          <p:cNvSpPr txBox="1">
            <a:spLocks/>
          </p:cNvSpPr>
          <p:nvPr/>
        </p:nvSpPr>
        <p:spPr>
          <a:xfrm>
            <a:off x="11754679" y="6396106"/>
            <a:ext cx="3677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7CDD52-A270-530D-FFBB-A168B9FEF3B5}"/>
              </a:ext>
            </a:extLst>
          </p:cNvPr>
          <p:cNvSpPr txBox="1"/>
          <p:nvPr/>
        </p:nvSpPr>
        <p:spPr>
          <a:xfrm>
            <a:off x="4705816" y="1285810"/>
            <a:ext cx="7650788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Goal: Prevent further spread of GM and minimize their impacts on the environment, economy, infrastructure, and human health.</a:t>
            </a:r>
          </a:p>
          <a:p>
            <a:pPr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sz="3000" dirty="0"/>
              <a:t>Objectives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Communication 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Containment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Prevention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Monitoring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Partner Engagement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Population Suppression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highlight>
                  <a:srgbClr val="FFFF00"/>
                </a:highlight>
              </a:rPr>
              <a:t>Science and Capacity Building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1E718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E5BAE-840D-5755-13E0-3699D6DAB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" y="1347578"/>
            <a:ext cx="3862523" cy="498478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103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9CBCD-982B-CFE6-E342-4C517AAFB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2334D5-90A7-225B-EDF0-AD43CB699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437908"/>
            <a:ext cx="6592679" cy="1225639"/>
          </a:xfrm>
        </p:spPr>
        <p:txBody>
          <a:bodyPr>
            <a:normAutofit/>
          </a:bodyPr>
          <a:lstStyle/>
          <a:p>
            <a:r>
              <a:rPr lang="en-US" dirty="0"/>
              <a:t>Containment and Prevention Authority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3DD58EE-AB32-1470-8D91-1A7CC03D2DE8}"/>
              </a:ext>
            </a:extLst>
          </p:cNvPr>
          <p:cNvSpPr txBox="1">
            <a:spLocks/>
          </p:cNvSpPr>
          <p:nvPr/>
        </p:nvSpPr>
        <p:spPr>
          <a:xfrm>
            <a:off x="11754679" y="6396106"/>
            <a:ext cx="3677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246075-0BCF-F401-B363-B376C2BB3E0A}"/>
              </a:ext>
            </a:extLst>
          </p:cNvPr>
          <p:cNvSpPr txBox="1"/>
          <p:nvPr/>
        </p:nvSpPr>
        <p:spPr>
          <a:xfrm>
            <a:off x="380998" y="2004686"/>
            <a:ext cx="595134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Infested waters (Delta)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Water supply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Commerce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Recreation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 err="1"/>
              <a:t>Uninfested</a:t>
            </a:r>
            <a:r>
              <a:rPr lang="en-US" sz="3000" dirty="0"/>
              <a:t> waters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Public and private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State, Federal, and Local management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Most multi-use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A8A0C5-C780-D307-8A91-833FDE997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687" y="96769"/>
            <a:ext cx="5079866" cy="6573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5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582D3-F111-C3A6-286A-F18916F77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E0CC99-ABC7-0053-3703-617A7B63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SFRA Boating Access Grant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E5C0B87-808C-FF1F-5294-7D269518893F}"/>
              </a:ext>
            </a:extLst>
          </p:cNvPr>
          <p:cNvSpPr txBox="1">
            <a:spLocks/>
          </p:cNvSpPr>
          <p:nvPr/>
        </p:nvSpPr>
        <p:spPr>
          <a:xfrm>
            <a:off x="11754679" y="6396106"/>
            <a:ext cx="3677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7914E-5FBC-CA59-D894-7506BD96F194}"/>
              </a:ext>
            </a:extLst>
          </p:cNvPr>
          <p:cNvSpPr txBox="1"/>
          <p:nvPr/>
        </p:nvSpPr>
        <p:spPr>
          <a:xfrm>
            <a:off x="516835" y="1285810"/>
            <a:ext cx="673432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$1M Funding Opportunity</a:t>
            </a:r>
            <a:endParaRPr lang="en-US" sz="800" dirty="0"/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Eligible projects: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Equipment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Facility enhancements</a:t>
            </a:r>
          </a:p>
          <a:p>
            <a:pPr marL="91440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Training (to implement mussel prevention)</a:t>
            </a:r>
            <a:endParaRPr lang="en-US" sz="3200" dirty="0">
              <a:solidFill>
                <a:srgbClr val="1E718F"/>
              </a:solidFill>
            </a:endParaRPr>
          </a:p>
          <a:p>
            <a:pPr marL="457200" indent="-285750">
              <a:buFont typeface="Arial" panose="020B0604020202020204" pitchFamily="34" charset="0"/>
              <a:buChar char="•"/>
            </a:pPr>
            <a:r>
              <a:rPr lang="en-US" sz="3000" dirty="0"/>
              <a:t>15 applications received </a:t>
            </a:r>
            <a:r>
              <a:rPr lang="en-US" sz="3000" dirty="0" err="1"/>
              <a:t>totalling</a:t>
            </a:r>
            <a:r>
              <a:rPr lang="en-US" sz="3000" dirty="0"/>
              <a:t> $5.7M requested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BE7170-5534-0FAF-1004-74E36F8CD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298" y="1198320"/>
            <a:ext cx="4230991" cy="53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1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EDC79-63AE-FF60-A2C1-817C6C7D3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7CF0E4-FB3E-EC49-48CD-5A989357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23186C43-2F18-9E93-5492-DB164DF08A3B}"/>
              </a:ext>
            </a:extLst>
          </p:cNvPr>
          <p:cNvSpPr txBox="1">
            <a:spLocks/>
          </p:cNvSpPr>
          <p:nvPr/>
        </p:nvSpPr>
        <p:spPr>
          <a:xfrm>
            <a:off x="11754679" y="6396106"/>
            <a:ext cx="3677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6D1BAD-DBE8-FD9E-6D64-500CB7DB7F96}"/>
              </a:ext>
            </a:extLst>
          </p:cNvPr>
          <p:cNvSpPr txBox="1"/>
          <p:nvPr/>
        </p:nvSpPr>
        <p:spPr>
          <a:xfrm>
            <a:off x="516835" y="1285810"/>
            <a:ext cx="6734325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Containment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Geographic scope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Cost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Prevention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Geographic scope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Cost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3000" dirty="0"/>
              <a:t>Authority/responsibility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69726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AFDB4-F408-51CB-11B6-99A8FA2BA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CB6DBAC-353F-AFA1-47F7-1B3EFDA8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18" y="437908"/>
            <a:ext cx="11753504" cy="760412"/>
          </a:xfrm>
        </p:spPr>
        <p:txBody>
          <a:bodyPr>
            <a:noAutofit/>
          </a:bodyPr>
          <a:lstStyle/>
          <a:p>
            <a:r>
              <a:rPr lang="en-US" dirty="0"/>
              <a:t>Statewide Coordination of Prevention Programs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C9B9E9A-6882-6EC7-755B-83F06C3A8DE4}"/>
              </a:ext>
            </a:extLst>
          </p:cNvPr>
          <p:cNvSpPr txBox="1">
            <a:spLocks/>
          </p:cNvSpPr>
          <p:nvPr/>
        </p:nvSpPr>
        <p:spPr>
          <a:xfrm>
            <a:off x="11754679" y="6396106"/>
            <a:ext cx="36774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29469-E999-6326-B89A-F5B1DA27C6B3}"/>
              </a:ext>
            </a:extLst>
          </p:cNvPr>
          <p:cNvSpPr txBox="1"/>
          <p:nvPr/>
        </p:nvSpPr>
        <p:spPr>
          <a:xfrm>
            <a:off x="5020354" y="1331167"/>
            <a:ext cx="6734325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State-set standards (UMPS)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WID Database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Develop a network of service providers (public and private)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CDFW oversight and QA/QC</a:t>
            </a:r>
          </a:p>
          <a:p>
            <a:pPr marL="171450" indent="-285750">
              <a:buFont typeface="Arial" panose="020B0604020202020204" pitchFamily="34" charset="0"/>
              <a:buChar char="•"/>
            </a:pPr>
            <a:r>
              <a:rPr lang="en-US" sz="3000" dirty="0"/>
              <a:t>Central website for WID Program details</a:t>
            </a:r>
          </a:p>
          <a:p>
            <a:endParaRPr lang="en-US" sz="1000" dirty="0"/>
          </a:p>
          <a:p>
            <a:r>
              <a:rPr lang="en-US" sz="3000" dirty="0"/>
              <a:t>Benefits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000" dirty="0"/>
              <a:t>Standardization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000" dirty="0"/>
              <a:t>Improve boater experience</a:t>
            </a:r>
          </a:p>
          <a:p>
            <a:pPr marL="800100" lvl="1" indent="-457200">
              <a:buFont typeface="Wingdings" panose="05000000000000000000" pitchFamily="2" charset="2"/>
              <a:buChar char="ü"/>
            </a:pPr>
            <a:r>
              <a:rPr lang="en-US" sz="3000" dirty="0"/>
              <a:t>Lightened demand at launches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82DC2B-0D9E-0CA5-6DEE-0B3DA7202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8" y="1331167"/>
            <a:ext cx="4170025" cy="49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4D32A-502B-0B5B-09E7-5BEEB8A3C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BA71-7BB0-3486-7288-B35A3BF97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29" y="297881"/>
            <a:ext cx="11421291" cy="760412"/>
          </a:xfrm>
        </p:spPr>
        <p:txBody>
          <a:bodyPr/>
          <a:lstStyle/>
          <a:p>
            <a:r>
              <a:rPr lang="en-US" dirty="0"/>
              <a:t>Outreach and Education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C0414A-563B-0612-0DF9-99D845DFDC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385" b="3703"/>
          <a:stretch/>
        </p:blipFill>
        <p:spPr>
          <a:xfrm>
            <a:off x="7601918" y="18846"/>
            <a:ext cx="4409802" cy="6805015"/>
          </a:xfrm>
          <a:prstGeom prst="rect">
            <a:avLst/>
          </a:prstGeom>
        </p:spPr>
      </p:pic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12B501EF-A459-F87A-51F4-CFFB337884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83" y="1337328"/>
            <a:ext cx="5327458" cy="4932091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3000" dirty="0">
                <a:latin typeface="+mn-lt"/>
              </a:rPr>
              <a:t>Interest in partnering from a major retail corporation</a:t>
            </a:r>
          </a:p>
          <a:p>
            <a:pPr marL="285750" indent="-285750"/>
            <a:r>
              <a:rPr lang="en-US" sz="3000" dirty="0">
                <a:latin typeface="+mn-lt"/>
              </a:rPr>
              <a:t>Developing a comprehensive OR Plan</a:t>
            </a:r>
          </a:p>
          <a:p>
            <a:pPr marL="285750" indent="-285750"/>
            <a:r>
              <a:rPr lang="en-US" sz="3000" dirty="0">
                <a:latin typeface="+mn-lt"/>
              </a:rPr>
              <a:t>Samples and displays</a:t>
            </a:r>
          </a:p>
          <a:p>
            <a:pPr marL="285750" indent="-285750"/>
            <a:endParaRPr lang="en-US" sz="3000" dirty="0">
              <a:solidFill>
                <a:schemeClr val="tx1"/>
              </a:solidFill>
              <a:latin typeface="+mn-lt"/>
            </a:endParaRPr>
          </a:p>
          <a:p>
            <a:pPr marL="285750" indent="-285750"/>
            <a:endParaRPr lang="en-US" sz="3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953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8CB70-511F-E02D-8DD4-A42675695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DF97746-5874-12B9-2D11-CA49CD557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8" y="122831"/>
            <a:ext cx="11811002" cy="1075490"/>
          </a:xfrm>
        </p:spPr>
        <p:txBody>
          <a:bodyPr>
            <a:normAutofit/>
          </a:bodyPr>
          <a:lstStyle/>
          <a:p>
            <a:r>
              <a:rPr lang="en-US" dirty="0"/>
              <a:t>Research and Capacity Building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6847D9-F45C-4F23-D97A-0CD7DBFEF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98" y="1453923"/>
            <a:ext cx="5327458" cy="4932091"/>
          </a:xfrm>
        </p:spPr>
        <p:txBody>
          <a:bodyPr>
            <a:normAutofit lnSpcReduction="10000"/>
          </a:bodyPr>
          <a:lstStyle/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Veliger identification</a:t>
            </a:r>
          </a:p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Veliger survival in entrapped water</a:t>
            </a:r>
          </a:p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Lethal conditions (hot water, drying; temps and duration)</a:t>
            </a:r>
          </a:p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Equipment </a:t>
            </a:r>
            <a:r>
              <a:rPr lang="en-US" sz="3000" dirty="0" err="1">
                <a:solidFill>
                  <a:schemeClr val="tx1"/>
                </a:solidFill>
                <a:latin typeface="+mn-lt"/>
              </a:rPr>
              <a:t>decon</a:t>
            </a:r>
            <a:r>
              <a:rPr lang="en-US" sz="3000" dirty="0">
                <a:solidFill>
                  <a:schemeClr val="tx1"/>
                </a:solidFill>
                <a:latin typeface="+mn-lt"/>
              </a:rPr>
              <a:t> chemical efficacy</a:t>
            </a:r>
          </a:p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Molluscicide toxicity</a:t>
            </a:r>
          </a:p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Salinity tolerance</a:t>
            </a:r>
          </a:p>
          <a:p>
            <a:pPr marL="285750" indent="-285750"/>
            <a:r>
              <a:rPr lang="en-US" sz="3000" dirty="0">
                <a:solidFill>
                  <a:schemeClr val="tx1"/>
                </a:solidFill>
                <a:latin typeface="+mn-lt"/>
              </a:rPr>
              <a:t>Settlement rates</a:t>
            </a:r>
          </a:p>
          <a:p>
            <a:pPr marL="285750" indent="-285750"/>
            <a:endParaRPr lang="en-US" sz="3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1941834-10B4-A09A-C6BE-52805217ADC5}"/>
              </a:ext>
            </a:extLst>
          </p:cNvPr>
          <p:cNvSpPr txBox="1">
            <a:spLocks/>
          </p:cNvSpPr>
          <p:nvPr/>
        </p:nvSpPr>
        <p:spPr>
          <a:xfrm>
            <a:off x="11111023" y="5589393"/>
            <a:ext cx="853214" cy="3116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i="1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1E718F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DWR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5A001-731C-2345-1A79-FCEED2F1E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349" y="1487267"/>
            <a:ext cx="6115930" cy="397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5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13C0FBD6B2EE4E9DB2B2652172059C" ma:contentTypeVersion="14" ma:contentTypeDescription="Create a new document." ma:contentTypeScope="" ma:versionID="618fd40a70b9feb631e95f36bada91e1">
  <xsd:schema xmlns:xsd="http://www.w3.org/2001/XMLSchema" xmlns:xs="http://www.w3.org/2001/XMLSchema" xmlns:p="http://schemas.microsoft.com/office/2006/metadata/properties" xmlns:ns2="62e6d30d-ee69-4d38-a1eb-8d1f82d79c75" xmlns:ns3="a1502671-fa03-421b-8f7f-f7a2ea4cedba" targetNamespace="http://schemas.microsoft.com/office/2006/metadata/properties" ma:root="true" ma:fieldsID="ef3497099f55fccf5d84aecac95e9555" ns2:_="" ns3:_="">
    <xsd:import namespace="62e6d30d-ee69-4d38-a1eb-8d1f82d79c75"/>
    <xsd:import namespace="a1502671-fa03-421b-8f7f-f7a2ea4cedb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6d30d-ee69-4d38-a1eb-8d1f82d79c7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9e31e3ec-82b2-4510-8c6c-8b9e0fefce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502671-fa03-421b-8f7f-f7a2ea4cedb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1555ffe-c22f-422c-9321-5fae69089344}" ma:internalName="TaxCatchAll" ma:showField="CatchAllData" ma:web="a1502671-fa03-421b-8f7f-f7a2ea4ced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502671-fa03-421b-8f7f-f7a2ea4cedba" xsi:nil="true"/>
    <lcf76f155ced4ddcb4097134ff3c332f xmlns="62e6d30d-ee69-4d38-a1eb-8d1f82d79c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2A2010-685B-413D-A007-2C836FF07D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e6d30d-ee69-4d38-a1eb-8d1f82d79c75"/>
    <ds:schemaRef ds:uri="a1502671-fa03-421b-8f7f-f7a2ea4ced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08E4AA-79E3-4AFD-92E3-FE2AD54E27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3CCD71-3133-469F-9C5F-55CF522E8A4C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62e6d30d-ee69-4d38-a1eb-8d1f82d79c75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a1502671-fa03-421b-8f7f-f7a2ea4cedba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17366</TotalTime>
  <Words>301</Words>
  <Application>Microsoft Office PowerPoint</Application>
  <PresentationFormat>Widescreen</PresentationFormat>
  <Paragraphs>92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Arial</vt:lpstr>
      <vt:lpstr>Calibri</vt:lpstr>
      <vt:lpstr>Century Gothic</vt:lpstr>
      <vt:lpstr>Wingdings</vt:lpstr>
      <vt:lpstr>Office Theme</vt:lpstr>
      <vt:lpstr>Golden Mussel Status Report</vt:lpstr>
      <vt:lpstr>Golden Mussel Response Strategy</vt:lpstr>
      <vt:lpstr>Golden Mussel Response Strategy</vt:lpstr>
      <vt:lpstr>Containment and Prevention Authority</vt:lpstr>
      <vt:lpstr>SFRA Boating Access Grant</vt:lpstr>
      <vt:lpstr>Challenges</vt:lpstr>
      <vt:lpstr>Statewide Coordination of Prevention Programs</vt:lpstr>
      <vt:lpstr>Outreach and Education</vt:lpstr>
      <vt:lpstr>Research and Capacity Building</vt:lpstr>
      <vt:lpstr>Questions | Contact</vt:lpstr>
    </vt:vector>
  </TitlesOfParts>
  <Company>CDFW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CDFW_PowerPoint_Template_1</dc:title>
  <dc:creator>Karam, Robert@Wildlife</dc:creator>
  <cp:lastModifiedBy>Volkoff, Martha@Wildlife</cp:lastModifiedBy>
  <cp:revision>66</cp:revision>
  <cp:lastPrinted>2025-01-15T00:40:41Z</cp:lastPrinted>
  <dcterms:created xsi:type="dcterms:W3CDTF">2022-10-31T18:38:48Z</dcterms:created>
  <dcterms:modified xsi:type="dcterms:W3CDTF">2025-06-04T06:24:10Z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0x0101008D13C0FBD6B2EE4E9DB2B2652172059C</vt:lpwstr>
  </property>
  <property fmtid="{D5CDD505-2E9C-101B-9397-08002B2CF9AE}" pid="3" name="MediaServiceImageTags">
    <vt:lpwstr/>
  </property>
</Properties>
</file>