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75" r:id="rId3"/>
    <p:sldId id="359" r:id="rId4"/>
    <p:sldId id="360" r:id="rId5"/>
    <p:sldId id="361" r:id="rId6"/>
    <p:sldId id="378" r:id="rId7"/>
    <p:sldId id="376" r:id="rId8"/>
    <p:sldId id="419" r:id="rId9"/>
    <p:sldId id="417" r:id="rId10"/>
    <p:sldId id="379" r:id="rId11"/>
    <p:sldId id="382" r:id="rId12"/>
    <p:sldId id="403" r:id="rId13"/>
    <p:sldId id="431" r:id="rId14"/>
    <p:sldId id="432" r:id="rId15"/>
    <p:sldId id="427" r:id="rId16"/>
    <p:sldId id="409" r:id="rId17"/>
    <p:sldId id="410" r:id="rId18"/>
    <p:sldId id="411" r:id="rId19"/>
    <p:sldId id="408" r:id="rId20"/>
    <p:sldId id="407" r:id="rId21"/>
    <p:sldId id="405" r:id="rId22"/>
    <p:sldId id="406" r:id="rId23"/>
    <p:sldId id="415" r:id="rId24"/>
    <p:sldId id="335" r:id="rId25"/>
    <p:sldId id="337" r:id="rId26"/>
    <p:sldId id="338" r:id="rId27"/>
    <p:sldId id="428" r:id="rId28"/>
    <p:sldId id="324" r:id="rId29"/>
    <p:sldId id="323" r:id="rId30"/>
    <p:sldId id="330" r:id="rId31"/>
    <p:sldId id="425" r:id="rId32"/>
    <p:sldId id="424" r:id="rId33"/>
    <p:sldId id="258" r:id="rId34"/>
    <p:sldId id="426" r:id="rId35"/>
    <p:sldId id="397" r:id="rId36"/>
    <p:sldId id="398" r:id="rId37"/>
    <p:sldId id="399" r:id="rId38"/>
    <p:sldId id="401" r:id="rId39"/>
    <p:sldId id="304" r:id="rId40"/>
    <p:sldId id="416" r:id="rId41"/>
    <p:sldId id="420" r:id="rId42"/>
    <p:sldId id="421" r:id="rId43"/>
    <p:sldId id="291" r:id="rId44"/>
    <p:sldId id="429" r:id="rId45"/>
    <p:sldId id="430" r:id="rId46"/>
    <p:sldId id="286" r:id="rId47"/>
    <p:sldId id="257" r:id="rId48"/>
    <p:sldId id="42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6F1AAF-82BD-4D59-A36C-B85A0F75860C}">
          <p14:sldIdLst>
            <p14:sldId id="256"/>
            <p14:sldId id="375"/>
            <p14:sldId id="359"/>
            <p14:sldId id="360"/>
            <p14:sldId id="361"/>
            <p14:sldId id="378"/>
            <p14:sldId id="376"/>
            <p14:sldId id="419"/>
            <p14:sldId id="417"/>
            <p14:sldId id="379"/>
            <p14:sldId id="382"/>
            <p14:sldId id="403"/>
            <p14:sldId id="431"/>
            <p14:sldId id="432"/>
            <p14:sldId id="427"/>
            <p14:sldId id="409"/>
            <p14:sldId id="410"/>
            <p14:sldId id="411"/>
            <p14:sldId id="408"/>
            <p14:sldId id="407"/>
            <p14:sldId id="405"/>
            <p14:sldId id="406"/>
            <p14:sldId id="415"/>
            <p14:sldId id="335"/>
            <p14:sldId id="337"/>
            <p14:sldId id="338"/>
            <p14:sldId id="428"/>
            <p14:sldId id="324"/>
            <p14:sldId id="323"/>
            <p14:sldId id="330"/>
            <p14:sldId id="425"/>
            <p14:sldId id="424"/>
            <p14:sldId id="258"/>
            <p14:sldId id="426"/>
            <p14:sldId id="397"/>
            <p14:sldId id="398"/>
            <p14:sldId id="399"/>
            <p14:sldId id="401"/>
            <p14:sldId id="304"/>
            <p14:sldId id="416"/>
            <p14:sldId id="420"/>
            <p14:sldId id="421"/>
            <p14:sldId id="291"/>
            <p14:sldId id="429"/>
            <p14:sldId id="430"/>
            <p14:sldId id="286"/>
            <p14:sldId id="257"/>
            <p14:sldId id="4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51"/>
    <a:srgbClr val="EF3AF8"/>
    <a:srgbClr val="244A9F"/>
    <a:srgbClr val="CB9F5B"/>
    <a:srgbClr val="7A5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181" autoAdjust="0"/>
  </p:normalViewPr>
  <p:slideViewPr>
    <p:cSldViewPr snapToGrid="0" snapToObjects="1">
      <p:cViewPr>
        <p:scale>
          <a:sx n="90" d="100"/>
          <a:sy n="90" d="100"/>
        </p:scale>
        <p:origin x="1267"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19A9F-38AC-6D41-A3AB-063BEB6D85DE}" type="datetimeFigureOut">
              <a:rPr lang="en-US" smtClean="0"/>
              <a:t>1/10/2022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D3B3B-75AC-574E-A42F-AEFC8DAFA0D7}" type="slidenum">
              <a:rPr lang="en-US" smtClean="0"/>
              <a:t>‹#›</a:t>
            </a:fld>
            <a:endParaRPr lang="en-US"/>
          </a:p>
        </p:txBody>
      </p:sp>
    </p:spTree>
    <p:extLst>
      <p:ext uri="{BB962C8B-B14F-4D97-AF65-F5344CB8AC3E}">
        <p14:creationId xmlns:p14="http://schemas.microsoft.com/office/powerpoint/2010/main" val="174919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DD3B3B-75AC-574E-A42F-AEFC8DAFA0D7}" type="slidenum">
              <a:rPr lang="en-US" smtClean="0"/>
              <a:t>1</a:t>
            </a:fld>
            <a:endParaRPr lang="en-US"/>
          </a:p>
        </p:txBody>
      </p:sp>
    </p:spTree>
    <p:extLst>
      <p:ext uri="{BB962C8B-B14F-4D97-AF65-F5344CB8AC3E}">
        <p14:creationId xmlns:p14="http://schemas.microsoft.com/office/powerpoint/2010/main" val="176996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D3B3B-75AC-574E-A42F-AEFC8DAFA0D7}" type="slidenum">
              <a:rPr lang="en-US" smtClean="0"/>
              <a:t>24</a:t>
            </a:fld>
            <a:endParaRPr lang="en-US"/>
          </a:p>
        </p:txBody>
      </p:sp>
    </p:spTree>
    <p:extLst>
      <p:ext uri="{BB962C8B-B14F-4D97-AF65-F5344CB8AC3E}">
        <p14:creationId xmlns:p14="http://schemas.microsoft.com/office/powerpoint/2010/main" val="77423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D3B3B-75AC-574E-A42F-AEFC8DAFA0D7}" type="slidenum">
              <a:rPr lang="en-US" smtClean="0"/>
              <a:t>25</a:t>
            </a:fld>
            <a:endParaRPr lang="en-US"/>
          </a:p>
        </p:txBody>
      </p:sp>
    </p:spTree>
    <p:extLst>
      <p:ext uri="{BB962C8B-B14F-4D97-AF65-F5344CB8AC3E}">
        <p14:creationId xmlns:p14="http://schemas.microsoft.com/office/powerpoint/2010/main" val="346555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D3B3B-75AC-574E-A42F-AEFC8DAFA0D7}" type="slidenum">
              <a:rPr lang="en-US" smtClean="0"/>
              <a:t>26</a:t>
            </a:fld>
            <a:endParaRPr lang="en-US"/>
          </a:p>
        </p:txBody>
      </p:sp>
    </p:spTree>
    <p:extLst>
      <p:ext uri="{BB962C8B-B14F-4D97-AF65-F5344CB8AC3E}">
        <p14:creationId xmlns:p14="http://schemas.microsoft.com/office/powerpoint/2010/main" val="391393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D3B3B-75AC-574E-A42F-AEFC8DAFA0D7}" type="slidenum">
              <a:rPr lang="en-US" smtClean="0"/>
              <a:t>33</a:t>
            </a:fld>
            <a:endParaRPr lang="en-US"/>
          </a:p>
        </p:txBody>
      </p:sp>
    </p:spTree>
    <p:extLst>
      <p:ext uri="{BB962C8B-B14F-4D97-AF65-F5344CB8AC3E}">
        <p14:creationId xmlns:p14="http://schemas.microsoft.com/office/powerpoint/2010/main" val="198382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if we can better understand the sites in the red box, we may be able to use the relationship in the green box. So what sites are in the red box?</a:t>
            </a:r>
          </a:p>
        </p:txBody>
      </p:sp>
      <p:sp>
        <p:nvSpPr>
          <p:cNvPr id="4" name="Slide Number Placeholder 3"/>
          <p:cNvSpPr>
            <a:spLocks noGrp="1"/>
          </p:cNvSpPr>
          <p:nvPr>
            <p:ph type="sldNum" sz="quarter" idx="5"/>
          </p:nvPr>
        </p:nvSpPr>
        <p:spPr/>
        <p:txBody>
          <a:bodyPr/>
          <a:lstStyle/>
          <a:p>
            <a:fld id="{06DD3B3B-75AC-574E-A42F-AEFC8DAFA0D7}" type="slidenum">
              <a:rPr lang="en-US" smtClean="0"/>
              <a:t>36</a:t>
            </a:fld>
            <a:endParaRPr lang="en-US"/>
          </a:p>
        </p:txBody>
      </p:sp>
    </p:spTree>
    <p:extLst>
      <p:ext uri="{BB962C8B-B14F-4D97-AF65-F5344CB8AC3E}">
        <p14:creationId xmlns:p14="http://schemas.microsoft.com/office/powerpoint/2010/main" val="87361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42 sites with pH&lt;7.3 AND Ca&lt;8… </a:t>
            </a:r>
          </a:p>
          <a:p>
            <a:r>
              <a:rPr lang="en-US" dirty="0"/>
              <a:t>19 are influenced by volcanic activity </a:t>
            </a:r>
          </a:p>
          <a:p>
            <a:r>
              <a:rPr lang="en-US" dirty="0"/>
              <a:t>5 are in tailings or during mining disasters </a:t>
            </a:r>
          </a:p>
          <a:p>
            <a:r>
              <a:rPr lang="en-US" dirty="0"/>
              <a:t>2 are bogs </a:t>
            </a:r>
          </a:p>
          <a:p>
            <a:r>
              <a:rPr lang="en-US" dirty="0"/>
              <a:t>14 have 3 or fewer sampling events. Most of these events are single sample sand not profiles. At 8 of those 14 sites, data from another site on the same waterbody is available the profile shows a mean pH&gt;7.3</a:t>
            </a:r>
          </a:p>
          <a:p>
            <a:r>
              <a:rPr lang="en-US" dirty="0"/>
              <a:t>I called out the 4 sites in Teton NP high mountain lakes as they are really old data too </a:t>
            </a:r>
          </a:p>
          <a:p>
            <a:r>
              <a:rPr lang="en-US" dirty="0"/>
              <a:t>Only 2 of the 42 sites would be someplace I would consider “Normal” and they are very close to not making the cut off for both pH and Ca</a:t>
            </a:r>
          </a:p>
        </p:txBody>
      </p:sp>
      <p:sp>
        <p:nvSpPr>
          <p:cNvPr id="4" name="Slide Number Placeholder 3"/>
          <p:cNvSpPr>
            <a:spLocks noGrp="1"/>
          </p:cNvSpPr>
          <p:nvPr>
            <p:ph type="sldNum" sz="quarter" idx="5"/>
          </p:nvPr>
        </p:nvSpPr>
        <p:spPr/>
        <p:txBody>
          <a:bodyPr/>
          <a:lstStyle/>
          <a:p>
            <a:fld id="{06DD3B3B-75AC-574E-A42F-AEFC8DAFA0D7}" type="slidenum">
              <a:rPr lang="en-US" smtClean="0"/>
              <a:t>37</a:t>
            </a:fld>
            <a:endParaRPr lang="en-US"/>
          </a:p>
        </p:txBody>
      </p:sp>
    </p:spTree>
    <p:extLst>
      <p:ext uri="{BB962C8B-B14F-4D97-AF65-F5344CB8AC3E}">
        <p14:creationId xmlns:p14="http://schemas.microsoft.com/office/powerpoint/2010/main" val="313639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I assume </a:t>
            </a:r>
            <a:r>
              <a:rPr lang="en-US" dirty="0" err="1"/>
              <a:t>Ramcharan</a:t>
            </a:r>
            <a:r>
              <a:rPr lang="en-US" dirty="0"/>
              <a:t> 1992 checked for a correlation between Ca and pH before publishing separate tables and results for each variable in relation to mussel populations. The overall correlation for Reclamation data (0.22) and all WQP Lentic data (0.33) suggest they would not have found any. That doesn’t mean there isn’t a relationship. </a:t>
            </a:r>
          </a:p>
        </p:txBody>
      </p:sp>
      <p:sp>
        <p:nvSpPr>
          <p:cNvPr id="4" name="Slide Number Placeholder 3"/>
          <p:cNvSpPr>
            <a:spLocks noGrp="1"/>
          </p:cNvSpPr>
          <p:nvPr>
            <p:ph type="sldNum" sz="quarter" idx="5"/>
          </p:nvPr>
        </p:nvSpPr>
        <p:spPr/>
        <p:txBody>
          <a:bodyPr/>
          <a:lstStyle/>
          <a:p>
            <a:fld id="{06DD3B3B-75AC-574E-A42F-AEFC8DAFA0D7}" type="slidenum">
              <a:rPr lang="en-US" smtClean="0"/>
              <a:t>38</a:t>
            </a:fld>
            <a:endParaRPr lang="en-US"/>
          </a:p>
        </p:txBody>
      </p:sp>
    </p:spTree>
    <p:extLst>
      <p:ext uri="{BB962C8B-B14F-4D97-AF65-F5344CB8AC3E}">
        <p14:creationId xmlns:p14="http://schemas.microsoft.com/office/powerpoint/2010/main" val="2305961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over Dam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dirty="0"/>
          </a:p>
        </p:txBody>
      </p:sp>
      <p:sp>
        <p:nvSpPr>
          <p:cNvPr id="6" name="Slide Number Placeholder 5"/>
          <p:cNvSpPr>
            <a:spLocks noGrp="1"/>
          </p:cNvSpPr>
          <p:nvPr>
            <p:ph type="sldNum" sz="quarter" idx="12"/>
          </p:nvPr>
        </p:nvSpPr>
        <p:spPr>
          <a:xfrm>
            <a:off x="128016" y="6400799"/>
            <a:ext cx="2057400" cy="365760"/>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1909E98C-7B78-C648-A218-5086B38A8C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edi Reservoir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that includes a shield with a dam and water overflowing it.">
            <a:extLst>
              <a:ext uri="{FF2B5EF4-FFF2-40B4-BE49-F238E27FC236}">
                <a16:creationId xmlns:a16="http://schemas.microsoft.com/office/drawing/2014/main" id="{8A9EE5AA-CCD4-F74C-B6CC-EFA33770D1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4941"/>
            <a:ext cx="3657600" cy="11605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ruckee River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014F0193-12C0-404C-A30A-2DF72424F2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extLst>
      <p:ext uri="{BB962C8B-B14F-4D97-AF65-F5344CB8AC3E}">
        <p14:creationId xmlns:p14="http://schemas.microsoft.com/office/powerpoint/2010/main" val="301623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iver Rafting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7467B389-3C3E-1B44-B72B-AAD944B2A4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extLst>
      <p:ext uri="{BB962C8B-B14F-4D97-AF65-F5344CB8AC3E}">
        <p14:creationId xmlns:p14="http://schemas.microsoft.com/office/powerpoint/2010/main" val="252948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Backgrou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p:spPr>
        <p:txBody>
          <a:bodyPr anchor="b"/>
          <a:lstStyle>
            <a:lvl1pPr algn="l">
              <a:defRPr sz="4500"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p:spPr>
        <p:txBody>
          <a:bodyPr>
            <a:noAutofit/>
          </a:bodyPr>
          <a:lstStyle>
            <a:lvl1pPr marL="0" indent="0" algn="l">
              <a:buNone/>
              <a:defRPr sz="2400" b="1" i="0" baseline="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a:effectLst/>
        </p:spPr>
        <p:txBody>
          <a:bodyPr/>
          <a:lstStyle>
            <a:lvl1pPr>
              <a:defRPr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a:effectLst/>
        </p:spPr>
        <p:txBody>
          <a:bodyPr/>
          <a:lstStyle>
            <a:lvl1pPr>
              <a:defRPr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9" name="Picture 8" descr="Reclamation logo that includes a shield with a dam and water overflowing it.">
            <a:extLst>
              <a:ext uri="{FF2B5EF4-FFF2-40B4-BE49-F238E27FC236}">
                <a16:creationId xmlns:a16="http://schemas.microsoft.com/office/drawing/2014/main" id="{783F9320-8AE9-B845-A1D8-D18D492FA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91440"/>
            <a:ext cx="3657600" cy="1160585"/>
          </a:xfrm>
          <a:prstGeom prst="rect">
            <a:avLst/>
          </a:prstGeom>
        </p:spPr>
      </p:pic>
    </p:spTree>
    <p:extLst>
      <p:ext uri="{BB962C8B-B14F-4D97-AF65-F5344CB8AC3E}">
        <p14:creationId xmlns:p14="http://schemas.microsoft.com/office/powerpoint/2010/main" val="36373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 y="365126"/>
            <a:ext cx="8778240" cy="1325563"/>
          </a:xfrm>
          <a:prstGeom prst="rect">
            <a:avLst/>
          </a:prstGeom>
        </p:spPr>
        <p:txBody>
          <a:bodyPr/>
          <a:lstStyle/>
          <a:p>
            <a:r>
              <a:rPr lang="en-US" dirty="0"/>
              <a:t>Click to edit Master title style</a:t>
            </a:r>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4" name="Content Placeholder 3">
            <a:extLst>
              <a:ext uri="{FF2B5EF4-FFF2-40B4-BE49-F238E27FC236}">
                <a16:creationId xmlns:a16="http://schemas.microsoft.com/office/drawing/2014/main" id="{1DCDD327-F8B6-5D46-8979-E24CFD0E46A9}"/>
              </a:ext>
            </a:extLst>
          </p:cNvPr>
          <p:cNvSpPr>
            <a:spLocks noGrp="1"/>
          </p:cNvSpPr>
          <p:nvPr>
            <p:ph sz="quarter" idx="13"/>
          </p:nvPr>
        </p:nvSpPr>
        <p:spPr>
          <a:xfrm>
            <a:off x="173736" y="1828800"/>
            <a:ext cx="8778875" cy="4352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645C286F-8C5B-0548-9AD7-69ED9F7825B4}"/>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61546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450" y="365126"/>
            <a:ext cx="4257675" cy="1325563"/>
          </a:xfrm>
          <a:prstGeom prst="rect">
            <a:avLst/>
          </a:prstGeom>
        </p:spPr>
        <p:txBody>
          <a:bodyPr/>
          <a:lstStyle/>
          <a:p>
            <a:r>
              <a:rPr lang="en-US" dirty="0"/>
              <a:t>Click to </a:t>
            </a:r>
            <a:r>
              <a:rPr lang="en-US"/>
              <a:t>edit title </a:t>
            </a:r>
            <a:r>
              <a:rPr lang="en-US" dirty="0"/>
              <a:t>style</a:t>
            </a:r>
          </a:p>
        </p:txBody>
      </p:sp>
      <p:sp>
        <p:nvSpPr>
          <p:cNvPr id="3" name="Content Placeholder 2"/>
          <p:cNvSpPr>
            <a:spLocks noGrp="1"/>
          </p:cNvSpPr>
          <p:nvPr>
            <p:ph sz="half" idx="1"/>
          </p:nvPr>
        </p:nvSpPr>
        <p:spPr>
          <a:xfrm>
            <a:off x="171450" y="1825625"/>
            <a:ext cx="425767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5" name="Picture Placeholder 4">
            <a:extLst>
              <a:ext uri="{FF2B5EF4-FFF2-40B4-BE49-F238E27FC236}">
                <a16:creationId xmlns:a16="http://schemas.microsoft.com/office/drawing/2014/main" id="{7EC5C651-11F4-3E41-8110-7A3ED0946150}"/>
              </a:ext>
            </a:extLst>
          </p:cNvPr>
          <p:cNvSpPr>
            <a:spLocks noGrp="1"/>
          </p:cNvSpPr>
          <p:nvPr>
            <p:ph type="pic" sz="quarter" idx="13"/>
          </p:nvPr>
        </p:nvSpPr>
        <p:spPr>
          <a:xfrm>
            <a:off x="4517136" y="0"/>
            <a:ext cx="4626864" cy="6858000"/>
          </a:xfrm>
        </p:spPr>
        <p:txBody>
          <a:bodyPr/>
          <a:lstStyle/>
          <a:p>
            <a:endParaRPr lang="en-US"/>
          </a:p>
        </p:txBody>
      </p:sp>
      <p:sp>
        <p:nvSpPr>
          <p:cNvPr id="6" name="Footer Placeholder 5"/>
          <p:cNvSpPr>
            <a:spLocks noGrp="1"/>
          </p:cNvSpPr>
          <p:nvPr>
            <p:ph type="ftr" sz="quarter" idx="11"/>
          </p:nvPr>
        </p:nvSpPr>
        <p:spPr>
          <a:xfrm>
            <a:off x="3028950" y="6400801"/>
            <a:ext cx="3086100" cy="365125"/>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22F0227B-1121-D345-B7B9-560E98E0A458}"/>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9559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wer Photo">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71450" y="365126"/>
            <a:ext cx="8778240" cy="763588"/>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41D5A33-5F34-A142-B49E-16838B6D1D96}"/>
              </a:ext>
            </a:extLst>
          </p:cNvPr>
          <p:cNvSpPr>
            <a:spLocks noGrp="1"/>
          </p:cNvSpPr>
          <p:nvPr>
            <p:ph type="pic" sz="quarter" idx="13"/>
          </p:nvPr>
        </p:nvSpPr>
        <p:spPr>
          <a:xfrm>
            <a:off x="0" y="3666744"/>
            <a:ext cx="9144000" cy="3191256"/>
          </a:xfrm>
        </p:spPr>
        <p:txBody>
          <a:bodyPr/>
          <a:lstStyle/>
          <a:p>
            <a:endParaRPr lang="en-US"/>
          </a:p>
        </p:txBody>
      </p:sp>
      <p:sp>
        <p:nvSpPr>
          <p:cNvPr id="14" name="Content Placeholder 2"/>
          <p:cNvSpPr>
            <a:spLocks noGrp="1"/>
          </p:cNvSpPr>
          <p:nvPr>
            <p:ph idx="1"/>
          </p:nvPr>
        </p:nvSpPr>
        <p:spPr>
          <a:xfrm>
            <a:off x="182880" y="1282701"/>
            <a:ext cx="8778240" cy="2232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640080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15" name="Text Placeholder 12">
            <a:extLst>
              <a:ext uri="{FF2B5EF4-FFF2-40B4-BE49-F238E27FC236}">
                <a16:creationId xmlns:a16="http://schemas.microsoft.com/office/drawing/2014/main" id="{63AC6E88-925A-E846-B2CE-5986FE1B06EE}"/>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171450" y="365126"/>
            <a:ext cx="8778240" cy="1325563"/>
          </a:xfrm>
          <a:prstGeom prst="rect">
            <a:avLst/>
          </a:prstGeom>
        </p:spPr>
        <p:txBody>
          <a:bodyPr/>
          <a:lstStyle/>
          <a:p>
            <a:r>
              <a:rPr lang="en-US"/>
              <a:t>Click to edit Master title style</a:t>
            </a:r>
          </a:p>
        </p:txBody>
      </p:sp>
      <p:sp>
        <p:nvSpPr>
          <p:cNvPr id="8" name="Footer Placeholder 7"/>
          <p:cNvSpPr>
            <a:spLocks noGrp="1"/>
          </p:cNvSpPr>
          <p:nvPr>
            <p:ph type="ftr" sz="quarter" idx="11"/>
          </p:nvPr>
        </p:nvSpPr>
        <p:spPr>
          <a:xfrm>
            <a:off x="3028950" y="640080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10" name="Content Placeholder 2"/>
          <p:cNvSpPr>
            <a:spLocks noGrp="1"/>
          </p:cNvSpPr>
          <p:nvPr>
            <p:ph idx="1"/>
          </p:nvPr>
        </p:nvSpPr>
        <p:spPr>
          <a:xfrm>
            <a:off x="171450" y="1813717"/>
            <a:ext cx="4354830" cy="4343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BEF2B67D-E610-2B4A-BE9C-95D164D28FF7}"/>
              </a:ext>
            </a:extLst>
          </p:cNvPr>
          <p:cNvSpPr>
            <a:spLocks noGrp="1"/>
          </p:cNvSpPr>
          <p:nvPr>
            <p:ph idx="13"/>
          </p:nvPr>
        </p:nvSpPr>
        <p:spPr>
          <a:xfrm>
            <a:off x="4599432" y="1810512"/>
            <a:ext cx="4354830" cy="4343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ED3E4076-74FF-5F42-9E95-9411C20D05AD}"/>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3005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450" y="365126"/>
            <a:ext cx="877824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028950" y="640080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8" name="Text Placeholder 12">
            <a:extLst>
              <a:ext uri="{FF2B5EF4-FFF2-40B4-BE49-F238E27FC236}">
                <a16:creationId xmlns:a16="http://schemas.microsoft.com/office/drawing/2014/main" id="{55C5EFC7-EC63-F147-B64C-264A84E02B8D}"/>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28949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40080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7" name="Text Placeholder 12">
            <a:extLst>
              <a:ext uri="{FF2B5EF4-FFF2-40B4-BE49-F238E27FC236}">
                <a16:creationId xmlns:a16="http://schemas.microsoft.com/office/drawing/2014/main" id="{738A3EFA-A25C-FF46-A849-A107837CAC90}"/>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02407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len Canyon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1D443FC7-2FA2-5041-89B5-E44A014B50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dirty="0"/>
              <a:t>Click to edit Master title style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0C6B4FEA-F6FC-5B40-96C9-7FB4340B12F8}"/>
              </a:ext>
            </a:extLst>
          </p:cNvPr>
          <p:cNvSpPr>
            <a:spLocks noGrp="1"/>
          </p:cNvSpPr>
          <p:nvPr>
            <p:ph type="pic" sz="quarter" idx="13"/>
          </p:nvPr>
        </p:nvSpPr>
        <p:spPr>
          <a:xfrm>
            <a:off x="3803904" y="0"/>
            <a:ext cx="5340096" cy="6858000"/>
          </a:xfrm>
        </p:spPr>
        <p:txBody>
          <a:bodyPr/>
          <a:lstStyle/>
          <a:p>
            <a:endParaRPr lang="en-US"/>
          </a:p>
        </p:txBody>
      </p:sp>
      <p:sp>
        <p:nvSpPr>
          <p:cNvPr id="7" name="Slide Number Placeholder 6"/>
          <p:cNvSpPr>
            <a:spLocks noGrp="1"/>
          </p:cNvSpPr>
          <p:nvPr>
            <p:ph type="sldNum" sz="quarter" idx="12"/>
          </p:nvPr>
        </p:nvSpPr>
        <p:spPr>
          <a:xfrm>
            <a:off x="128016" y="6400801"/>
            <a:ext cx="2057400" cy="365125"/>
          </a:xfrm>
          <a:prstGeom prst="rect">
            <a:avLst/>
          </a:prstGeom>
        </p:spPr>
        <p:txBody>
          <a:bodyPr/>
          <a:lstStyle/>
          <a:p>
            <a:fld id="{A1D9053B-8DB2-EA4A-A9CF-0F8FB54823AA}" type="slidenum">
              <a:rPr lang="en-US" smtClean="0"/>
              <a:t>‹#›</a:t>
            </a:fld>
            <a:endParaRPr lang="en-US"/>
          </a:p>
        </p:txBody>
      </p:sp>
      <p:sp>
        <p:nvSpPr>
          <p:cNvPr id="6" name="Footer Placeholder 5"/>
          <p:cNvSpPr>
            <a:spLocks noGrp="1"/>
          </p:cNvSpPr>
          <p:nvPr>
            <p:ph type="ftr" sz="quarter" idx="11"/>
          </p:nvPr>
        </p:nvSpPr>
        <p:spPr>
          <a:xfrm>
            <a:off x="3028950" y="6400801"/>
            <a:ext cx="3086100" cy="365125"/>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DB8B7AC8-12D3-E54B-9D44-0A56B3DC44C9}"/>
              </a:ext>
            </a:extLst>
          </p:cNvPr>
          <p:cNvSpPr>
            <a:spLocks noGrp="1"/>
          </p:cNvSpPr>
          <p:nvPr>
            <p:ph type="body" sz="quarter" idx="14" hasCustomPrompt="1"/>
          </p:nvPr>
        </p:nvSpPr>
        <p:spPr>
          <a:xfrm>
            <a:off x="8101584" y="5705222"/>
            <a:ext cx="914400" cy="106070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099288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D06A497-9771-5E4C-8BBA-CC68DAAC735F}"/>
              </a:ext>
            </a:extLst>
          </p:cNvPr>
          <p:cNvSpPr>
            <a:spLocks noGrp="1"/>
          </p:cNvSpPr>
          <p:nvPr>
            <p:ph type="subTitle" idx="1" hasCustomPrompt="1"/>
          </p:nvPr>
        </p:nvSpPr>
        <p:spPr>
          <a:xfrm>
            <a:off x="228600" y="216766"/>
            <a:ext cx="8630920" cy="1994419"/>
          </a:xfrm>
        </p:spPr>
        <p:txBody>
          <a:bodyPr/>
          <a:lstStyle>
            <a:lvl1pPr marL="0" indent="0">
              <a:buNone/>
              <a:defRPr>
                <a:solidFill>
                  <a:schemeClr val="bg1"/>
                </a:solidFill>
              </a:defRPr>
            </a:lvl1pPr>
          </a:lstStyle>
          <a:p>
            <a:r>
              <a:rPr lang="en-US" dirty="0"/>
              <a:t>Contact information here, no more than four lines</a:t>
            </a:r>
          </a:p>
        </p:txBody>
      </p:sp>
      <p:pic>
        <p:nvPicPr>
          <p:cNvPr id="3" name="Picture 2">
            <a:extLst>
              <a:ext uri="{FF2B5EF4-FFF2-40B4-BE49-F238E27FC236}">
                <a16:creationId xmlns:a16="http://schemas.microsoft.com/office/drawing/2014/main" id="{7A5F8390-776B-E34E-9AF0-A5738C28E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4957971"/>
            <a:ext cx="3337560" cy="10948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rand Coulee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that includes a shield with a dam and water overflowing it.">
            <a:extLst>
              <a:ext uri="{FF2B5EF4-FFF2-40B4-BE49-F238E27FC236}">
                <a16:creationId xmlns:a16="http://schemas.microsoft.com/office/drawing/2014/main" id="{113AA967-DBF2-DC41-BB3C-754D8D69D1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605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 Shasta Dam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57131E30-8E6C-E444-B863-D92444850F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arker Dam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F4C2829C-747E-574F-8B0D-45F598165A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anal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8" name="Picture 7" descr="Reclamation logo that includes a shield with a dam and water overflowing it.">
            <a:extLst>
              <a:ext uri="{FF2B5EF4-FFF2-40B4-BE49-F238E27FC236}">
                <a16:creationId xmlns:a16="http://schemas.microsoft.com/office/drawing/2014/main" id="{492A625F-C3A3-C747-98D4-799047F55F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6058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Canal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effectLst>
            <a:outerShdw blurRad="50800" dist="38100" dir="2700000" algn="tl" rotWithShape="0">
              <a:prstClr val="black">
                <a:alpha val="40000"/>
              </a:prstClr>
            </a:outerShdw>
          </a:effectLst>
        </p:spPr>
        <p:txBody>
          <a:bodyPr anchor="b"/>
          <a:lstStyle>
            <a:lvl1pPr algn="l">
              <a:defRPr sz="4500" b="1" i="0">
                <a:solidFill>
                  <a:schemeClr val="bg1"/>
                </a:solidFill>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a:t>
            </a:r>
            <a:r>
              <a:rPr lang="en-US"/>
              <a:t>than two </a:t>
            </a:r>
            <a:r>
              <a:rPr lang="en-US" dirty="0"/>
              <a:t>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p:spPr>
        <p:txBody>
          <a:bodyPr/>
          <a:lstStyle>
            <a:lvl1pPr>
              <a:defRPr b="1" i="0">
                <a:solidFill>
                  <a:schemeClr val="bg1"/>
                </a:solidFill>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a:p>
        </p:txBody>
      </p:sp>
      <p:sp>
        <p:nvSpPr>
          <p:cNvPr id="6" name="Slide Number Placeholder 5"/>
          <p:cNvSpPr>
            <a:spLocks noGrp="1"/>
          </p:cNvSpPr>
          <p:nvPr>
            <p:ph type="sldNum" sz="quarter" idx="12"/>
          </p:nvPr>
        </p:nvSpPr>
        <p:spPr>
          <a:xfrm>
            <a:off x="478631" y="6400800"/>
            <a:ext cx="2057400" cy="365125"/>
          </a:xfrm>
        </p:spPr>
        <p:txBody>
          <a:bodyPr/>
          <a:lstStyle>
            <a:lvl1pPr>
              <a:defRPr b="1" i="0">
                <a:solidFill>
                  <a:schemeClr val="bg1"/>
                </a:solidFill>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that includes a shield with a dam and water overflowing it.">
            <a:extLst>
              <a:ext uri="{FF2B5EF4-FFF2-40B4-BE49-F238E27FC236}">
                <a16:creationId xmlns:a16="http://schemas.microsoft.com/office/drawing/2014/main" id="{D2F1900D-B672-0546-B19F-12B6FD5264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42012"/>
            <a:ext cx="3657600" cy="1160585"/>
          </a:xfrm>
          <a:prstGeom prst="rect">
            <a:avLst/>
          </a:prstGeom>
        </p:spPr>
      </p:pic>
    </p:spTree>
    <p:extLst>
      <p:ext uri="{BB962C8B-B14F-4D97-AF65-F5344CB8AC3E}">
        <p14:creationId xmlns:p14="http://schemas.microsoft.com/office/powerpoint/2010/main" val="401415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Powerline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dirty="0"/>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4079FCF0-FE10-5040-AF1B-AD792CEFC8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extLst>
      <p:ext uri="{BB962C8B-B14F-4D97-AF65-F5344CB8AC3E}">
        <p14:creationId xmlns:p14="http://schemas.microsoft.com/office/powerpoint/2010/main" val="100296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Hydropower Generation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631" y="1350973"/>
            <a:ext cx="6858000" cy="2387600"/>
          </a:xfrm>
          <a:prstGeom prst="rect">
            <a:avLst/>
          </a:prstGeom>
          <a:effectLst>
            <a:outerShdw blurRad="50800" dist="38100" dir="2700000" algn="tl" rotWithShape="0">
              <a:prstClr val="black">
                <a:alpha val="40000"/>
              </a:prstClr>
            </a:outerShdw>
          </a:effectLst>
        </p:spPr>
        <p:txBody>
          <a:bodyPr anchor="b"/>
          <a:lstStyle>
            <a:lvl1pPr algn="l">
              <a:defRPr sz="4500" b="1" i="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3" name="Subtitle 2"/>
          <p:cNvSpPr>
            <a:spLocks noGrp="1"/>
          </p:cNvSpPr>
          <p:nvPr>
            <p:ph type="subTitle" idx="1" hasCustomPrompt="1"/>
          </p:nvPr>
        </p:nvSpPr>
        <p:spPr>
          <a:xfrm>
            <a:off x="478631" y="3830648"/>
            <a:ext cx="6858000" cy="1655762"/>
          </a:xfrm>
          <a:prstGeom prst="rect">
            <a:avLst/>
          </a:prstGeom>
          <a:effectLst>
            <a:outerShdw blurRad="50800" dist="38100" dir="2700000" algn="tl" rotWithShape="0">
              <a:prstClr val="black">
                <a:alpha val="40000"/>
              </a:prstClr>
            </a:outerShdw>
          </a:effectLst>
        </p:spPr>
        <p:txBody>
          <a:bodyPr>
            <a:normAutofit/>
          </a:bodyPr>
          <a:lstStyle>
            <a:lvl1pPr marL="0" indent="0" algn="l">
              <a:buNone/>
              <a:defRPr sz="2400" b="1" i="0" baseline="0">
                <a:solidFill>
                  <a:schemeClr val="bg1"/>
                </a:solidFill>
                <a:effectLst>
                  <a:outerShdw blurRad="38100" dist="38100" dir="2700000" algn="tl">
                    <a:srgbClr val="000000">
                      <a:alpha val="43137"/>
                    </a:srgbClr>
                  </a:outerShdw>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goes here</a:t>
            </a:r>
            <a:br>
              <a:rPr lang="en-US" dirty="0"/>
            </a:br>
            <a:r>
              <a:rPr lang="en-US" dirty="0"/>
              <a:t>No more than two lines</a:t>
            </a:r>
          </a:p>
          <a:p>
            <a:endParaRPr lang="en-US" dirty="0"/>
          </a:p>
          <a:p>
            <a:endParaRPr lang="en-US" dirty="0"/>
          </a:p>
          <a:p>
            <a:endParaRPr lang="en-US" dirty="0"/>
          </a:p>
        </p:txBody>
      </p:sp>
      <p:sp>
        <p:nvSpPr>
          <p:cNvPr id="5" name="Footer Placeholder 4"/>
          <p:cNvSpPr>
            <a:spLocks noGrp="1"/>
          </p:cNvSpPr>
          <p:nvPr>
            <p:ph type="ftr" sz="quarter" idx="11"/>
          </p:nvPr>
        </p:nvSpPr>
        <p:spPr>
          <a:xfrm>
            <a:off x="3028950" y="6400801"/>
            <a:ext cx="30861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dirty="0"/>
          </a:p>
        </p:txBody>
      </p:sp>
      <p:sp>
        <p:nvSpPr>
          <p:cNvPr id="6" name="Slide Number Placeholder 5"/>
          <p:cNvSpPr>
            <a:spLocks noGrp="1"/>
          </p:cNvSpPr>
          <p:nvPr>
            <p:ph type="sldNum" sz="quarter" idx="12"/>
          </p:nvPr>
        </p:nvSpPr>
        <p:spPr>
          <a:xfrm>
            <a:off x="128016" y="6400801"/>
            <a:ext cx="2057400" cy="365125"/>
          </a:xfrm>
          <a:prstGeom prst="rect">
            <a:avLst/>
          </a:prstGeom>
        </p:spPr>
        <p:txBody>
          <a:bodyPr/>
          <a:lstStyle>
            <a:lvl1pPr>
              <a:defRPr b="1" i="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a:p>
        </p:txBody>
      </p:sp>
      <p:pic>
        <p:nvPicPr>
          <p:cNvPr id="7" name="Picture 6" descr="Reclamation logo with shield that includes dam with water coming over it.&#10;">
            <a:extLst>
              <a:ext uri="{FF2B5EF4-FFF2-40B4-BE49-F238E27FC236}">
                <a16:creationId xmlns:a16="http://schemas.microsoft.com/office/drawing/2014/main" id="{6089AB26-DC9A-244E-AE4D-243732BA1F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91440"/>
            <a:ext cx="3657600" cy="1199786"/>
          </a:xfrm>
          <a:prstGeom prst="rect">
            <a:avLst/>
          </a:prstGeom>
        </p:spPr>
      </p:pic>
    </p:spTree>
    <p:extLst>
      <p:ext uri="{BB962C8B-B14F-4D97-AF65-F5344CB8AC3E}">
        <p14:creationId xmlns:p14="http://schemas.microsoft.com/office/powerpoint/2010/main" val="51730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365126"/>
            <a:ext cx="877824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1450" y="1825625"/>
            <a:ext cx="877824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17520" y="6391655"/>
            <a:ext cx="3086100" cy="365125"/>
          </a:xfrm>
          <a:prstGeom prst="rect">
            <a:avLst/>
          </a:prstGeom>
        </p:spPr>
        <p:txBody>
          <a:bodyPr vert="horz" lIns="91440" tIns="45720" rIns="91440" bIns="45720" rtlCol="0" anchor="ctr"/>
          <a:lstStyle>
            <a:lvl1pPr algn="ctr">
              <a:defRPr sz="900"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28016" y="6391656"/>
            <a:ext cx="2057400" cy="365125"/>
          </a:xfrm>
          <a:prstGeom prst="rect">
            <a:avLst/>
          </a:prstGeom>
        </p:spPr>
        <p:txBody>
          <a:bodyPr vert="horz" lIns="91440" tIns="45720" rIns="91440" bIns="45720" rtlCol="0" anchor="ctr"/>
          <a:lstStyle>
            <a:lvl1pPr algn="l">
              <a:defRPr sz="900" b="1" i="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dirty="0"/>
          </a:p>
        </p:txBody>
      </p:sp>
    </p:spTree>
    <p:extLst>
      <p:ext uri="{BB962C8B-B14F-4D97-AF65-F5344CB8AC3E}">
        <p14:creationId xmlns:p14="http://schemas.microsoft.com/office/powerpoint/2010/main" val="21421388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5" r:id="rId6"/>
    <p:sldLayoutId id="2147483675" r:id="rId7"/>
    <p:sldLayoutId id="2147483673" r:id="rId8"/>
    <p:sldLayoutId id="2147483674" r:id="rId9"/>
    <p:sldLayoutId id="2147483668" r:id="rId10"/>
    <p:sldLayoutId id="2147483671" r:id="rId11"/>
    <p:sldLayoutId id="2147483672" r:id="rId12"/>
    <p:sldLayoutId id="2147483649" r:id="rId13"/>
    <p:sldLayoutId id="2147483650" r:id="rId14"/>
    <p:sldLayoutId id="2147483652" r:id="rId15"/>
    <p:sldLayoutId id="2147483669" r:id="rId16"/>
    <p:sldLayoutId id="2147483653" r:id="rId17"/>
    <p:sldLayoutId id="2147483654" r:id="rId18"/>
    <p:sldLayoutId id="2147483655" r:id="rId19"/>
    <p:sldLayoutId id="2147483657" r:id="rId20"/>
    <p:sldLayoutId id="2147483670" r:id="rId21"/>
  </p:sldLayoutIdLst>
  <p:hf sldNum="0" hdr="0" ftr="0" dt="0"/>
  <p:txStyles>
    <p:titleStyle>
      <a:lvl1pPr algn="l" defTabSz="685800" rtl="0" eaLnBrk="1" latinLnBrk="0" hangingPunct="1">
        <a:lnSpc>
          <a:spcPct val="90000"/>
        </a:lnSpc>
        <a:spcBef>
          <a:spcPct val="0"/>
        </a:spcBef>
        <a:buNone/>
        <a:defRPr sz="44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p:titleStyle>
    <p:bodyStyle>
      <a:lvl1pPr marL="171450" indent="-171450" algn="l" defTabSz="685800" rtl="0" eaLnBrk="1" latinLnBrk="0" hangingPunct="1">
        <a:lnSpc>
          <a:spcPct val="90000"/>
        </a:lnSpc>
        <a:spcBef>
          <a:spcPts val="750"/>
        </a:spcBef>
        <a:buFont typeface="Arial"/>
        <a:buChar char="•"/>
        <a:defRPr sz="28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vl2pPr marL="514350" indent="-171450" algn="l" defTabSz="685800" rtl="0" eaLnBrk="1" latinLnBrk="0" hangingPunct="1">
        <a:lnSpc>
          <a:spcPct val="90000"/>
        </a:lnSpc>
        <a:spcBef>
          <a:spcPts val="375"/>
        </a:spcBef>
        <a:buFont typeface="Arial"/>
        <a:buChar char="•"/>
        <a:defRPr sz="24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2pPr>
      <a:lvl3pPr marL="857250" indent="-171450" algn="l" defTabSz="685800" rtl="0" eaLnBrk="1" latinLnBrk="0" hangingPunct="1">
        <a:lnSpc>
          <a:spcPct val="90000"/>
        </a:lnSpc>
        <a:spcBef>
          <a:spcPts val="375"/>
        </a:spcBef>
        <a:buFont typeface="Arial"/>
        <a:buChar char="•"/>
        <a:defRPr sz="20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3pPr>
      <a:lvl4pPr marL="1200150" indent="-171450" algn="l" defTabSz="685800" rtl="0" eaLnBrk="1" latinLnBrk="0" hangingPunct="1">
        <a:lnSpc>
          <a:spcPct val="90000"/>
        </a:lnSpc>
        <a:spcBef>
          <a:spcPts val="375"/>
        </a:spcBef>
        <a:buFont typeface="Arial"/>
        <a:buChar char="•"/>
        <a:defRPr sz="18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4pPr>
      <a:lvl5pPr marL="1543050" indent="-171450" algn="l" defTabSz="685800" rtl="0" eaLnBrk="1" latinLnBrk="0" hangingPunct="1">
        <a:lnSpc>
          <a:spcPct val="90000"/>
        </a:lnSpc>
        <a:spcBef>
          <a:spcPts val="375"/>
        </a:spcBef>
        <a:buFont typeface="Arial"/>
        <a:buChar char="•"/>
        <a:defRPr sz="18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hyperlink" Target="mailto:Aprisciandaro@usbr.gov" TargetMode="Externa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631" y="1350973"/>
            <a:ext cx="7790534" cy="3445231"/>
          </a:xfrm>
          <a:effectLst/>
        </p:spPr>
        <p:txBody>
          <a:bodyPr/>
          <a:lstStyle/>
          <a:p>
            <a:r>
              <a:rPr lang="en-US" dirty="0"/>
              <a:t>Understanding Spatial/Temporal Variability to Improve Confidence in Water Quality Based Establishment Risk</a:t>
            </a:r>
          </a:p>
        </p:txBody>
      </p:sp>
      <p:sp>
        <p:nvSpPr>
          <p:cNvPr id="3" name="Subtitle 2"/>
          <p:cNvSpPr>
            <a:spLocks noGrp="1"/>
          </p:cNvSpPr>
          <p:nvPr>
            <p:ph type="subTitle" idx="1"/>
          </p:nvPr>
        </p:nvSpPr>
        <p:spPr>
          <a:xfrm>
            <a:off x="478631" y="5473212"/>
            <a:ext cx="6858000" cy="1200160"/>
          </a:xfrm>
          <a:effectLst/>
        </p:spPr>
        <p:txBody>
          <a:bodyPr>
            <a:normAutofit/>
          </a:bodyPr>
          <a:lstStyle/>
          <a:p>
            <a:endParaRPr lang="en-US" dirty="0"/>
          </a:p>
        </p:txBody>
      </p:sp>
    </p:spTree>
    <p:extLst>
      <p:ext uri="{BB962C8B-B14F-4D97-AF65-F5344CB8AC3E}">
        <p14:creationId xmlns:p14="http://schemas.microsoft.com/office/powerpoint/2010/main" val="58554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8750-19AD-4368-820D-5F03B60D61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A3C1EC-A3C0-402E-A09A-B692C38035B6}"/>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994F10D3-46CB-43C2-AB73-43C48F70030E}"/>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D4034D54-CD5B-4ADF-B02F-B4987A3D7837}"/>
              </a:ext>
            </a:extLst>
          </p:cNvPr>
          <p:cNvPicPr>
            <a:picLocks noChangeAspect="1"/>
          </p:cNvPicPr>
          <p:nvPr/>
        </p:nvPicPr>
        <p:blipFill>
          <a:blip r:embed="rId2"/>
          <a:stretch>
            <a:fillRect/>
          </a:stretch>
        </p:blipFill>
        <p:spPr>
          <a:xfrm>
            <a:off x="0" y="218285"/>
            <a:ext cx="9144000" cy="6639715"/>
          </a:xfrm>
          <a:prstGeom prst="rect">
            <a:avLst/>
          </a:prstGeom>
        </p:spPr>
      </p:pic>
      <p:sp>
        <p:nvSpPr>
          <p:cNvPr id="7" name="TextBox 6">
            <a:extLst>
              <a:ext uri="{FF2B5EF4-FFF2-40B4-BE49-F238E27FC236}">
                <a16:creationId xmlns:a16="http://schemas.microsoft.com/office/drawing/2014/main" id="{301CE156-5415-4EDD-967F-D4472AA4DD41}"/>
              </a:ext>
            </a:extLst>
          </p:cNvPr>
          <p:cNvSpPr txBox="1"/>
          <p:nvPr/>
        </p:nvSpPr>
        <p:spPr>
          <a:xfrm>
            <a:off x="2381249" y="266700"/>
            <a:ext cx="4448175" cy="369332"/>
          </a:xfrm>
          <a:prstGeom prst="rect">
            <a:avLst/>
          </a:prstGeom>
          <a:solidFill>
            <a:schemeClr val="bg1"/>
          </a:solidFill>
        </p:spPr>
        <p:txBody>
          <a:bodyPr wrap="square" rtlCol="0">
            <a:spAutoFit/>
          </a:bodyPr>
          <a:lstStyle/>
          <a:p>
            <a:r>
              <a:rPr lang="en-US" dirty="0"/>
              <a:t>All C-PN Reclamation Lentic Site Calcium</a:t>
            </a:r>
          </a:p>
        </p:txBody>
      </p:sp>
    </p:spTree>
    <p:extLst>
      <p:ext uri="{BB962C8B-B14F-4D97-AF65-F5344CB8AC3E}">
        <p14:creationId xmlns:p14="http://schemas.microsoft.com/office/powerpoint/2010/main" val="266562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4F73-F6F9-4FA1-B798-463A0C1BE3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57D2BA-E706-4837-8EDC-6093C78C4EA9}"/>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064693E0-0F64-4D46-BA68-8942B5E7004E}"/>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77E4112B-7B4A-4185-BF0F-AC8C667D931A}"/>
              </a:ext>
            </a:extLst>
          </p:cNvPr>
          <p:cNvPicPr>
            <a:picLocks noChangeAspect="1"/>
          </p:cNvPicPr>
          <p:nvPr/>
        </p:nvPicPr>
        <p:blipFill>
          <a:blip r:embed="rId2"/>
          <a:stretch>
            <a:fillRect/>
          </a:stretch>
        </p:blipFill>
        <p:spPr>
          <a:xfrm>
            <a:off x="0" y="218285"/>
            <a:ext cx="9144000" cy="6639715"/>
          </a:xfrm>
          <a:prstGeom prst="rect">
            <a:avLst/>
          </a:prstGeom>
        </p:spPr>
      </p:pic>
      <p:sp>
        <p:nvSpPr>
          <p:cNvPr id="6" name="TextBox 5">
            <a:extLst>
              <a:ext uri="{FF2B5EF4-FFF2-40B4-BE49-F238E27FC236}">
                <a16:creationId xmlns:a16="http://schemas.microsoft.com/office/drawing/2014/main" id="{C6E81FF3-6531-43B0-9075-C3F66BFEEF2D}"/>
              </a:ext>
            </a:extLst>
          </p:cNvPr>
          <p:cNvSpPr txBox="1"/>
          <p:nvPr/>
        </p:nvSpPr>
        <p:spPr>
          <a:xfrm>
            <a:off x="4395134" y="5419334"/>
            <a:ext cx="2453054" cy="369332"/>
          </a:xfrm>
          <a:prstGeom prst="rect">
            <a:avLst/>
          </a:prstGeom>
          <a:solidFill>
            <a:schemeClr val="bg1"/>
          </a:solidFill>
        </p:spPr>
        <p:txBody>
          <a:bodyPr wrap="square" rtlCol="0">
            <a:spAutoFit/>
          </a:bodyPr>
          <a:lstStyle/>
          <a:p>
            <a:r>
              <a:rPr lang="en-US" dirty="0"/>
              <a:t>pH is more complicated</a:t>
            </a:r>
          </a:p>
        </p:txBody>
      </p:sp>
      <p:sp>
        <p:nvSpPr>
          <p:cNvPr id="7" name="TextBox 6">
            <a:extLst>
              <a:ext uri="{FF2B5EF4-FFF2-40B4-BE49-F238E27FC236}">
                <a16:creationId xmlns:a16="http://schemas.microsoft.com/office/drawing/2014/main" id="{E22992BA-56E3-463D-8C11-6FFAF5FBD96A}"/>
              </a:ext>
            </a:extLst>
          </p:cNvPr>
          <p:cNvSpPr txBox="1"/>
          <p:nvPr/>
        </p:nvSpPr>
        <p:spPr>
          <a:xfrm>
            <a:off x="2381249" y="266700"/>
            <a:ext cx="4448175" cy="369332"/>
          </a:xfrm>
          <a:prstGeom prst="rect">
            <a:avLst/>
          </a:prstGeom>
          <a:solidFill>
            <a:schemeClr val="bg1"/>
          </a:solidFill>
        </p:spPr>
        <p:txBody>
          <a:bodyPr wrap="square" rtlCol="0">
            <a:spAutoFit/>
          </a:bodyPr>
          <a:lstStyle/>
          <a:p>
            <a:r>
              <a:rPr lang="en-US" dirty="0"/>
              <a:t>All C-PN Reclamation Lentic Site pH</a:t>
            </a:r>
          </a:p>
        </p:txBody>
      </p:sp>
    </p:spTree>
    <p:extLst>
      <p:ext uri="{BB962C8B-B14F-4D97-AF65-F5344CB8AC3E}">
        <p14:creationId xmlns:p14="http://schemas.microsoft.com/office/powerpoint/2010/main" val="30037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32DA-A35D-40AA-A158-A184E3B072A3}"/>
              </a:ext>
            </a:extLst>
          </p:cNvPr>
          <p:cNvSpPr>
            <a:spLocks noGrp="1"/>
          </p:cNvSpPr>
          <p:nvPr>
            <p:ph type="title"/>
          </p:nvPr>
        </p:nvSpPr>
        <p:spPr/>
        <p:txBody>
          <a:bodyPr/>
          <a:lstStyle/>
          <a:p>
            <a:r>
              <a:rPr lang="en-US" dirty="0"/>
              <a:t>Biological Activity and pH</a:t>
            </a:r>
          </a:p>
        </p:txBody>
      </p:sp>
      <p:sp>
        <p:nvSpPr>
          <p:cNvPr id="3" name="Content Placeholder 2">
            <a:extLst>
              <a:ext uri="{FF2B5EF4-FFF2-40B4-BE49-F238E27FC236}">
                <a16:creationId xmlns:a16="http://schemas.microsoft.com/office/drawing/2014/main" id="{7E6DE72F-9F01-4441-9940-CAC98575E39A}"/>
              </a:ext>
            </a:extLst>
          </p:cNvPr>
          <p:cNvSpPr>
            <a:spLocks noGrp="1"/>
          </p:cNvSpPr>
          <p:nvPr>
            <p:ph sz="quarter" idx="13"/>
          </p:nvPr>
        </p:nvSpPr>
        <p:spPr/>
        <p:txBody>
          <a:bodyPr/>
          <a:lstStyle/>
          <a:p>
            <a:r>
              <a:rPr lang="en-US" dirty="0"/>
              <a:t>Atmospheric CO2 is dissolved into the water </a:t>
            </a:r>
          </a:p>
          <a:p>
            <a:r>
              <a:rPr lang="en-US" dirty="0"/>
              <a:t>Adding more CO2 (respiration) decreases pH by creating carbonic acid</a:t>
            </a:r>
          </a:p>
          <a:p>
            <a:r>
              <a:rPr lang="en-US" dirty="0"/>
              <a:t>Taking out CO2 (photosynthesis) increases pH</a:t>
            </a:r>
          </a:p>
          <a:p>
            <a:endParaRPr lang="en-US" dirty="0"/>
          </a:p>
          <a:p>
            <a:endParaRPr lang="en-US" dirty="0"/>
          </a:p>
          <a:p>
            <a:r>
              <a:rPr lang="pt-BR" dirty="0"/>
              <a:t>Carbon dioxide dissolved in water creates </a:t>
            </a:r>
            <a:r>
              <a:rPr lang="pt-BR" u="sng" dirty="0">
                <a:solidFill>
                  <a:srgbClr val="FF0000"/>
                </a:solidFill>
              </a:rPr>
              <a:t>CARBONIC ACID</a:t>
            </a:r>
            <a:endParaRPr lang="en-US" u="sng" dirty="0">
              <a:solidFill>
                <a:srgbClr val="FF0000"/>
              </a:solidFill>
            </a:endParaRPr>
          </a:p>
        </p:txBody>
      </p:sp>
      <p:sp>
        <p:nvSpPr>
          <p:cNvPr id="4" name="Text Placeholder 3">
            <a:extLst>
              <a:ext uri="{FF2B5EF4-FFF2-40B4-BE49-F238E27FC236}">
                <a16:creationId xmlns:a16="http://schemas.microsoft.com/office/drawing/2014/main" id="{7D8F6A35-E780-4D8E-A6CA-0F6F8D46A5C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8670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778C-DAAE-432B-A461-92B20A91F7AF}"/>
              </a:ext>
            </a:extLst>
          </p:cNvPr>
          <p:cNvSpPr>
            <a:spLocks noGrp="1"/>
          </p:cNvSpPr>
          <p:nvPr>
            <p:ph type="title"/>
          </p:nvPr>
        </p:nvSpPr>
        <p:spPr/>
        <p:txBody>
          <a:bodyPr/>
          <a:lstStyle/>
          <a:p>
            <a:r>
              <a:rPr lang="en-US" dirty="0"/>
              <a:t>Photosynthesis </a:t>
            </a:r>
          </a:p>
        </p:txBody>
      </p:sp>
      <p:sp>
        <p:nvSpPr>
          <p:cNvPr id="3" name="Content Placeholder 2">
            <a:extLst>
              <a:ext uri="{FF2B5EF4-FFF2-40B4-BE49-F238E27FC236}">
                <a16:creationId xmlns:a16="http://schemas.microsoft.com/office/drawing/2014/main" id="{802A4A86-7F8D-471B-958C-8541BA50EBF4}"/>
              </a:ext>
            </a:extLst>
          </p:cNvPr>
          <p:cNvSpPr>
            <a:spLocks noGrp="1"/>
          </p:cNvSpPr>
          <p:nvPr>
            <p:ph sz="quarter" idx="13"/>
          </p:nvPr>
        </p:nvSpPr>
        <p:spPr/>
        <p:txBody>
          <a:bodyPr/>
          <a:lstStyle/>
          <a:p>
            <a:r>
              <a:rPr lang="en-US" dirty="0"/>
              <a:t>Increases pH </a:t>
            </a:r>
          </a:p>
          <a:p>
            <a:pPr lvl="1"/>
            <a:r>
              <a:rPr lang="en-US" dirty="0"/>
              <a:t>Mainly above thermocline </a:t>
            </a:r>
          </a:p>
        </p:txBody>
      </p:sp>
      <p:sp>
        <p:nvSpPr>
          <p:cNvPr id="4" name="Text Placeholder 3">
            <a:extLst>
              <a:ext uri="{FF2B5EF4-FFF2-40B4-BE49-F238E27FC236}">
                <a16:creationId xmlns:a16="http://schemas.microsoft.com/office/drawing/2014/main" id="{ED040720-1D86-4A71-88D5-BFFE297353FC}"/>
              </a:ext>
            </a:extLst>
          </p:cNvPr>
          <p:cNvSpPr>
            <a:spLocks noGrp="1"/>
          </p:cNvSpPr>
          <p:nvPr>
            <p:ph type="body" sz="quarter" idx="14"/>
          </p:nvPr>
        </p:nvSpPr>
        <p:spPr/>
        <p:txBody>
          <a:bodyPr/>
          <a:lstStyle/>
          <a:p>
            <a:endParaRPr lang="en-US"/>
          </a:p>
        </p:txBody>
      </p:sp>
      <p:pic>
        <p:nvPicPr>
          <p:cNvPr id="1026" name="Picture 2" descr="Plankton Bloom Heralded Earth&amp;#39;s Greatest Extinction | Hakai Magazine">
            <a:extLst>
              <a:ext uri="{FF2B5EF4-FFF2-40B4-BE49-F238E27FC236}">
                <a16:creationId xmlns:a16="http://schemas.microsoft.com/office/drawing/2014/main" id="{DA710CE1-9CFE-4DC7-8E3D-E6E60BBC6CF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2833" y="2728265"/>
            <a:ext cx="8593667" cy="412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56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8EAE-A276-4D6F-8EB4-50EC74C89DDC}"/>
              </a:ext>
            </a:extLst>
          </p:cNvPr>
          <p:cNvSpPr>
            <a:spLocks noGrp="1"/>
          </p:cNvSpPr>
          <p:nvPr>
            <p:ph type="title"/>
          </p:nvPr>
        </p:nvSpPr>
        <p:spPr/>
        <p:txBody>
          <a:bodyPr/>
          <a:lstStyle/>
          <a:p>
            <a:r>
              <a:rPr lang="en-US" dirty="0"/>
              <a:t>Respiration </a:t>
            </a:r>
          </a:p>
        </p:txBody>
      </p:sp>
      <p:sp>
        <p:nvSpPr>
          <p:cNvPr id="3" name="Content Placeholder 2">
            <a:extLst>
              <a:ext uri="{FF2B5EF4-FFF2-40B4-BE49-F238E27FC236}">
                <a16:creationId xmlns:a16="http://schemas.microsoft.com/office/drawing/2014/main" id="{49EB3184-86F6-4A13-8193-75D980F8440B}"/>
              </a:ext>
            </a:extLst>
          </p:cNvPr>
          <p:cNvSpPr>
            <a:spLocks noGrp="1"/>
          </p:cNvSpPr>
          <p:nvPr>
            <p:ph sz="quarter" idx="13"/>
          </p:nvPr>
        </p:nvSpPr>
        <p:spPr/>
        <p:txBody>
          <a:bodyPr/>
          <a:lstStyle/>
          <a:p>
            <a:r>
              <a:rPr lang="en-US" dirty="0"/>
              <a:t>Decreases pH</a:t>
            </a:r>
          </a:p>
          <a:p>
            <a:pPr lvl="1"/>
            <a:r>
              <a:rPr lang="en-US" dirty="0"/>
              <a:t>Mainly below thermocline  </a:t>
            </a:r>
          </a:p>
        </p:txBody>
      </p:sp>
      <p:sp>
        <p:nvSpPr>
          <p:cNvPr id="4" name="Text Placeholder 3">
            <a:extLst>
              <a:ext uri="{FF2B5EF4-FFF2-40B4-BE49-F238E27FC236}">
                <a16:creationId xmlns:a16="http://schemas.microsoft.com/office/drawing/2014/main" id="{CAADE6EE-07CB-4B14-8A7B-94C3E0D27916}"/>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CAC1202E-FB86-4D4B-ACBB-47C9691B06BC}"/>
              </a:ext>
            </a:extLst>
          </p:cNvPr>
          <p:cNvPicPr>
            <a:picLocks noChangeAspect="1"/>
          </p:cNvPicPr>
          <p:nvPr/>
        </p:nvPicPr>
        <p:blipFill>
          <a:blip r:embed="rId2"/>
          <a:stretch>
            <a:fillRect/>
          </a:stretch>
        </p:blipFill>
        <p:spPr>
          <a:xfrm>
            <a:off x="498517" y="2787191"/>
            <a:ext cx="7603067" cy="4070809"/>
          </a:xfrm>
          <a:prstGeom prst="rect">
            <a:avLst/>
          </a:prstGeom>
        </p:spPr>
      </p:pic>
    </p:spTree>
    <p:extLst>
      <p:ext uri="{BB962C8B-B14F-4D97-AF65-F5344CB8AC3E}">
        <p14:creationId xmlns:p14="http://schemas.microsoft.com/office/powerpoint/2010/main" val="202175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9DD-CD36-42E7-88DF-BACD0E36D563}"/>
              </a:ext>
            </a:extLst>
          </p:cNvPr>
          <p:cNvSpPr>
            <a:spLocks noGrp="1"/>
          </p:cNvSpPr>
          <p:nvPr>
            <p:ph type="title"/>
          </p:nvPr>
        </p:nvSpPr>
        <p:spPr/>
        <p:txBody>
          <a:bodyPr/>
          <a:lstStyle/>
          <a:p>
            <a:r>
              <a:rPr lang="en-US" dirty="0"/>
              <a:t>pH Depth Profile </a:t>
            </a:r>
          </a:p>
        </p:txBody>
      </p:sp>
      <p:sp>
        <p:nvSpPr>
          <p:cNvPr id="3" name="Content Placeholder 2">
            <a:extLst>
              <a:ext uri="{FF2B5EF4-FFF2-40B4-BE49-F238E27FC236}">
                <a16:creationId xmlns:a16="http://schemas.microsoft.com/office/drawing/2014/main" id="{07002E53-F577-4FEE-8D5B-B43B09D5BC5A}"/>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17A52ECD-97F0-49FC-8B34-C0A3F7CCD536}"/>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5C0DF362-D4AD-42F2-88B5-6004D670F7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292" y="1332314"/>
            <a:ext cx="7613167" cy="5525686"/>
          </a:xfrm>
          <a:prstGeom prst="rect">
            <a:avLst/>
          </a:prstGeom>
        </p:spPr>
      </p:pic>
      <p:sp>
        <p:nvSpPr>
          <p:cNvPr id="6" name="Oval 5">
            <a:extLst>
              <a:ext uri="{FF2B5EF4-FFF2-40B4-BE49-F238E27FC236}">
                <a16:creationId xmlns:a16="http://schemas.microsoft.com/office/drawing/2014/main" id="{54CAC75D-187D-4950-A9BF-72FE3CEAD9BE}"/>
              </a:ext>
            </a:extLst>
          </p:cNvPr>
          <p:cNvSpPr/>
          <p:nvPr/>
        </p:nvSpPr>
        <p:spPr>
          <a:xfrm>
            <a:off x="4174466" y="1903535"/>
            <a:ext cx="57150" cy="4541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8537B9-FFB5-474C-A06D-FAED8A6A6969}"/>
              </a:ext>
            </a:extLst>
          </p:cNvPr>
          <p:cNvSpPr txBox="1"/>
          <p:nvPr/>
        </p:nvSpPr>
        <p:spPr>
          <a:xfrm>
            <a:off x="4203041" y="4255273"/>
            <a:ext cx="1865850" cy="369332"/>
          </a:xfrm>
          <a:prstGeom prst="rect">
            <a:avLst/>
          </a:prstGeom>
          <a:noFill/>
        </p:spPr>
        <p:txBody>
          <a:bodyPr wrap="square" rtlCol="0">
            <a:spAutoFit/>
          </a:bodyPr>
          <a:lstStyle/>
          <a:p>
            <a:r>
              <a:rPr lang="en-US" dirty="0"/>
              <a:t>7.61 mean</a:t>
            </a:r>
          </a:p>
        </p:txBody>
      </p:sp>
    </p:spTree>
    <p:extLst>
      <p:ext uri="{BB962C8B-B14F-4D97-AF65-F5344CB8AC3E}">
        <p14:creationId xmlns:p14="http://schemas.microsoft.com/office/powerpoint/2010/main" val="202266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FB0F-A23F-4503-8A6F-B290E696184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3806A5E-057B-4581-9CDD-9D9EA7FF7D08}"/>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F3704B0B-F761-4F42-8833-5F82CA98C282}"/>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47DE0281-89A0-4F18-816D-00A708C07F35}"/>
              </a:ext>
            </a:extLst>
          </p:cNvPr>
          <p:cNvPicPr>
            <a:picLocks noChangeAspect="1"/>
          </p:cNvPicPr>
          <p:nvPr/>
        </p:nvPicPr>
        <p:blipFill>
          <a:blip r:embed="rId2"/>
          <a:stretch>
            <a:fillRect/>
          </a:stretch>
        </p:blipFill>
        <p:spPr>
          <a:xfrm>
            <a:off x="0" y="232997"/>
            <a:ext cx="9134184" cy="6625004"/>
          </a:xfrm>
          <a:prstGeom prst="rect">
            <a:avLst/>
          </a:prstGeom>
        </p:spPr>
      </p:pic>
      <p:sp>
        <p:nvSpPr>
          <p:cNvPr id="6" name="TextBox 5">
            <a:extLst>
              <a:ext uri="{FF2B5EF4-FFF2-40B4-BE49-F238E27FC236}">
                <a16:creationId xmlns:a16="http://schemas.microsoft.com/office/drawing/2014/main" id="{E24A32F7-220D-4022-AE77-A17791970C6E}"/>
              </a:ext>
            </a:extLst>
          </p:cNvPr>
          <p:cNvSpPr txBox="1"/>
          <p:nvPr/>
        </p:nvSpPr>
        <p:spPr>
          <a:xfrm>
            <a:off x="5853113" y="3810000"/>
            <a:ext cx="2690812" cy="369332"/>
          </a:xfrm>
          <a:prstGeom prst="rect">
            <a:avLst/>
          </a:prstGeom>
          <a:solidFill>
            <a:schemeClr val="bg1"/>
          </a:solidFill>
        </p:spPr>
        <p:txBody>
          <a:bodyPr wrap="square" rtlCol="0">
            <a:spAutoFit/>
          </a:bodyPr>
          <a:lstStyle/>
          <a:p>
            <a:r>
              <a:rPr lang="en-US" dirty="0"/>
              <a:t>Seasonal Variation</a:t>
            </a:r>
          </a:p>
        </p:txBody>
      </p:sp>
      <p:sp>
        <p:nvSpPr>
          <p:cNvPr id="7" name="Oval 6">
            <a:extLst>
              <a:ext uri="{FF2B5EF4-FFF2-40B4-BE49-F238E27FC236}">
                <a16:creationId xmlns:a16="http://schemas.microsoft.com/office/drawing/2014/main" id="{EA4937F0-35AD-427B-844B-D70914058860}"/>
              </a:ext>
            </a:extLst>
          </p:cNvPr>
          <p:cNvSpPr/>
          <p:nvPr/>
        </p:nvSpPr>
        <p:spPr>
          <a:xfrm>
            <a:off x="2679439" y="917169"/>
            <a:ext cx="57150" cy="4541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24968C-8490-474D-8968-88594AC85312}"/>
              </a:ext>
            </a:extLst>
          </p:cNvPr>
          <p:cNvSpPr txBox="1"/>
          <p:nvPr/>
        </p:nvSpPr>
        <p:spPr>
          <a:xfrm>
            <a:off x="2803264" y="3360833"/>
            <a:ext cx="1865850" cy="369332"/>
          </a:xfrm>
          <a:prstGeom prst="rect">
            <a:avLst/>
          </a:prstGeom>
          <a:noFill/>
        </p:spPr>
        <p:txBody>
          <a:bodyPr wrap="square" rtlCol="0">
            <a:spAutoFit/>
          </a:bodyPr>
          <a:lstStyle/>
          <a:p>
            <a:r>
              <a:rPr lang="en-US" dirty="0"/>
              <a:t>7.17 mean</a:t>
            </a:r>
          </a:p>
        </p:txBody>
      </p:sp>
    </p:spTree>
    <p:extLst>
      <p:ext uri="{BB962C8B-B14F-4D97-AF65-F5344CB8AC3E}">
        <p14:creationId xmlns:p14="http://schemas.microsoft.com/office/powerpoint/2010/main" val="289211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712D-6A3C-47A6-B09E-0FD26FF594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A70908-F45C-43A6-A30D-41BE2EB95A91}"/>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4BFC856A-9446-4A48-9089-B969C9E08030}"/>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A35C6476-2500-4051-9CB7-D6F34937BEBE}"/>
              </a:ext>
            </a:extLst>
          </p:cNvPr>
          <p:cNvPicPr>
            <a:picLocks noChangeAspect="1"/>
          </p:cNvPicPr>
          <p:nvPr/>
        </p:nvPicPr>
        <p:blipFill>
          <a:blip r:embed="rId2"/>
          <a:stretch>
            <a:fillRect/>
          </a:stretch>
        </p:blipFill>
        <p:spPr>
          <a:xfrm>
            <a:off x="0" y="232997"/>
            <a:ext cx="9134184" cy="6625004"/>
          </a:xfrm>
          <a:prstGeom prst="rect">
            <a:avLst/>
          </a:prstGeom>
        </p:spPr>
      </p:pic>
    </p:spTree>
    <p:extLst>
      <p:ext uri="{BB962C8B-B14F-4D97-AF65-F5344CB8AC3E}">
        <p14:creationId xmlns:p14="http://schemas.microsoft.com/office/powerpoint/2010/main" val="318898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47F-CC1E-44E4-A7BD-BF6D69DB31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D73819-63AB-4617-8889-06A56C5F8986}"/>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7A90AE6D-2849-414D-A207-CBE489280F5C}"/>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5E511C73-D854-4EB4-A779-C8B8798E1327}"/>
              </a:ext>
            </a:extLst>
          </p:cNvPr>
          <p:cNvPicPr>
            <a:picLocks noChangeAspect="1"/>
          </p:cNvPicPr>
          <p:nvPr/>
        </p:nvPicPr>
        <p:blipFill>
          <a:blip r:embed="rId2"/>
          <a:stretch>
            <a:fillRect/>
          </a:stretch>
        </p:blipFill>
        <p:spPr>
          <a:xfrm>
            <a:off x="0" y="232997"/>
            <a:ext cx="9134184" cy="6625004"/>
          </a:xfrm>
          <a:prstGeom prst="rect">
            <a:avLst/>
          </a:prstGeom>
        </p:spPr>
      </p:pic>
    </p:spTree>
    <p:extLst>
      <p:ext uri="{BB962C8B-B14F-4D97-AF65-F5344CB8AC3E}">
        <p14:creationId xmlns:p14="http://schemas.microsoft.com/office/powerpoint/2010/main" val="308255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FB0F-A23F-4503-8A6F-B290E69618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806A5E-057B-4581-9CDD-9D9EA7FF7D08}"/>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F3704B0B-F761-4F42-8833-5F82CA98C282}"/>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956A9D4F-3C82-4984-9F04-835E8668C4A6}"/>
              </a:ext>
            </a:extLst>
          </p:cNvPr>
          <p:cNvPicPr>
            <a:picLocks noChangeAspect="1"/>
          </p:cNvPicPr>
          <p:nvPr/>
        </p:nvPicPr>
        <p:blipFill>
          <a:blip r:embed="rId2"/>
          <a:stretch>
            <a:fillRect/>
          </a:stretch>
        </p:blipFill>
        <p:spPr>
          <a:xfrm>
            <a:off x="-1" y="219809"/>
            <a:ext cx="9152367" cy="6638192"/>
          </a:xfrm>
          <a:prstGeom prst="rect">
            <a:avLst/>
          </a:prstGeom>
        </p:spPr>
      </p:pic>
    </p:spTree>
    <p:extLst>
      <p:ext uri="{BB962C8B-B14F-4D97-AF65-F5344CB8AC3E}">
        <p14:creationId xmlns:p14="http://schemas.microsoft.com/office/powerpoint/2010/main" val="342463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CF84-361E-43E5-9FD5-4125492EA9B4}"/>
              </a:ext>
            </a:extLst>
          </p:cNvPr>
          <p:cNvSpPr>
            <a:spLocks noGrp="1"/>
          </p:cNvSpPr>
          <p:nvPr>
            <p:ph type="title"/>
          </p:nvPr>
        </p:nvSpPr>
        <p:spPr>
          <a:xfrm>
            <a:off x="171449" y="365126"/>
            <a:ext cx="8297089" cy="1325563"/>
          </a:xfrm>
        </p:spPr>
        <p:txBody>
          <a:bodyPr/>
          <a:lstStyle/>
          <a:p>
            <a:r>
              <a:rPr lang="en-US" dirty="0"/>
              <a:t>Lentic                         Lotic</a:t>
            </a:r>
          </a:p>
        </p:txBody>
      </p:sp>
      <p:sp>
        <p:nvSpPr>
          <p:cNvPr id="3" name="Content Placeholder 2">
            <a:extLst>
              <a:ext uri="{FF2B5EF4-FFF2-40B4-BE49-F238E27FC236}">
                <a16:creationId xmlns:a16="http://schemas.microsoft.com/office/drawing/2014/main" id="{96702557-A22C-435B-9A95-975410A1C4F6}"/>
              </a:ext>
            </a:extLst>
          </p:cNvPr>
          <p:cNvSpPr>
            <a:spLocks noGrp="1"/>
          </p:cNvSpPr>
          <p:nvPr>
            <p:ph sz="quarter" idx="13"/>
          </p:nvPr>
        </p:nvSpPr>
        <p:spPr>
          <a:xfrm>
            <a:off x="173736" y="1542804"/>
            <a:ext cx="8778875" cy="4638540"/>
          </a:xfrm>
        </p:spPr>
        <p:txBody>
          <a:bodyPr/>
          <a:lstStyle/>
          <a:p>
            <a:pPr marL="0" indent="0">
              <a:buNone/>
            </a:pPr>
            <a:r>
              <a:rPr lang="en-US" dirty="0"/>
              <a:t>Lakes/Reservoirs                      Streams/Rivers</a:t>
            </a:r>
          </a:p>
          <a:p>
            <a:pPr marL="0" indent="0">
              <a:buNone/>
            </a:pPr>
            <a:r>
              <a:rPr lang="en-US" dirty="0"/>
              <a:t>Today’s focus				 Ask me later</a:t>
            </a:r>
          </a:p>
        </p:txBody>
      </p:sp>
      <p:sp>
        <p:nvSpPr>
          <p:cNvPr id="4" name="Text Placeholder 3">
            <a:extLst>
              <a:ext uri="{FF2B5EF4-FFF2-40B4-BE49-F238E27FC236}">
                <a16:creationId xmlns:a16="http://schemas.microsoft.com/office/drawing/2014/main" id="{1B47CF89-3202-4DD2-9F62-106F06A63A5F}"/>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1D10AF40-984F-40F0-BCFA-E921D4FCC0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40258"/>
            <a:ext cx="4317742" cy="4317742"/>
          </a:xfrm>
          <a:prstGeom prst="rect">
            <a:avLst/>
          </a:prstGeom>
        </p:spPr>
      </p:pic>
      <p:pic>
        <p:nvPicPr>
          <p:cNvPr id="7" name="Picture 6">
            <a:extLst>
              <a:ext uri="{FF2B5EF4-FFF2-40B4-BE49-F238E27FC236}">
                <a16:creationId xmlns:a16="http://schemas.microsoft.com/office/drawing/2014/main" id="{2EC70FC7-D84C-47E1-A246-959393BCF3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257" y="2505456"/>
            <a:ext cx="4317743" cy="4352544"/>
          </a:xfrm>
          <a:prstGeom prst="rect">
            <a:avLst/>
          </a:prstGeom>
        </p:spPr>
      </p:pic>
      <p:pic>
        <p:nvPicPr>
          <p:cNvPr id="8" name="Graphic 7" descr="Checkmark with solid fill">
            <a:extLst>
              <a:ext uri="{FF2B5EF4-FFF2-40B4-BE49-F238E27FC236}">
                <a16:creationId xmlns:a16="http://schemas.microsoft.com/office/drawing/2014/main" id="{FD2B7D0E-C77A-4242-B537-F2B035C49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43150" y="388145"/>
            <a:ext cx="914400" cy="914400"/>
          </a:xfrm>
          <a:prstGeom prst="rect">
            <a:avLst/>
          </a:prstGeom>
        </p:spPr>
      </p:pic>
      <p:pic>
        <p:nvPicPr>
          <p:cNvPr id="10" name="Graphic 9" descr="No sign with solid fill">
            <a:extLst>
              <a:ext uri="{FF2B5EF4-FFF2-40B4-BE49-F238E27FC236}">
                <a16:creationId xmlns:a16="http://schemas.microsoft.com/office/drawing/2014/main" id="{B1385DEE-9262-4105-BBA9-D4CAE55553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7184" y="496765"/>
            <a:ext cx="914400" cy="914400"/>
          </a:xfrm>
          <a:prstGeom prst="rect">
            <a:avLst/>
          </a:prstGeom>
        </p:spPr>
      </p:pic>
    </p:spTree>
    <p:extLst>
      <p:ext uri="{BB962C8B-B14F-4D97-AF65-F5344CB8AC3E}">
        <p14:creationId xmlns:p14="http://schemas.microsoft.com/office/powerpoint/2010/main" val="273752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712D-6A3C-47A6-B09E-0FD26FF594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A70908-F45C-43A6-A30D-41BE2EB95A91}"/>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4BFC856A-9446-4A48-9089-B969C9E08030}"/>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64769189-BFA6-4401-8877-7FDEC2B15E74}"/>
              </a:ext>
            </a:extLst>
          </p:cNvPr>
          <p:cNvPicPr>
            <a:picLocks noChangeAspect="1"/>
          </p:cNvPicPr>
          <p:nvPr/>
        </p:nvPicPr>
        <p:blipFill>
          <a:blip r:embed="rId2"/>
          <a:stretch>
            <a:fillRect/>
          </a:stretch>
        </p:blipFill>
        <p:spPr>
          <a:xfrm>
            <a:off x="0" y="225877"/>
            <a:ext cx="9144000" cy="6632123"/>
          </a:xfrm>
          <a:prstGeom prst="rect">
            <a:avLst/>
          </a:prstGeom>
        </p:spPr>
      </p:pic>
    </p:spTree>
    <p:extLst>
      <p:ext uri="{BB962C8B-B14F-4D97-AF65-F5344CB8AC3E}">
        <p14:creationId xmlns:p14="http://schemas.microsoft.com/office/powerpoint/2010/main" val="81717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47F-CC1E-44E4-A7BD-BF6D69DB31F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D73819-63AB-4617-8889-06A56C5F8986}"/>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7A90AE6D-2849-414D-A207-CBE489280F5C}"/>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C91F27D8-BDBB-4EBF-BB62-4B9A083A2D72}"/>
              </a:ext>
            </a:extLst>
          </p:cNvPr>
          <p:cNvPicPr>
            <a:picLocks noChangeAspect="1"/>
          </p:cNvPicPr>
          <p:nvPr/>
        </p:nvPicPr>
        <p:blipFill>
          <a:blip r:embed="rId2"/>
          <a:stretch>
            <a:fillRect/>
          </a:stretch>
        </p:blipFill>
        <p:spPr>
          <a:xfrm>
            <a:off x="0" y="215413"/>
            <a:ext cx="9158428" cy="6642588"/>
          </a:xfrm>
          <a:prstGeom prst="rect">
            <a:avLst/>
          </a:prstGeom>
        </p:spPr>
      </p:pic>
    </p:spTree>
    <p:extLst>
      <p:ext uri="{BB962C8B-B14F-4D97-AF65-F5344CB8AC3E}">
        <p14:creationId xmlns:p14="http://schemas.microsoft.com/office/powerpoint/2010/main" val="334148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B65BF-3D4E-4422-B140-F29799AFE4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2CA97B-5891-4F5D-AC93-D57C789CD12F}"/>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3CF72AEE-3BFC-43DA-8510-68FE9498814F}"/>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514DDC84-BF26-4E6B-98BF-3E9F02DC2221}"/>
              </a:ext>
            </a:extLst>
          </p:cNvPr>
          <p:cNvPicPr>
            <a:picLocks noChangeAspect="1"/>
          </p:cNvPicPr>
          <p:nvPr/>
        </p:nvPicPr>
        <p:blipFill>
          <a:blip r:embed="rId2"/>
          <a:stretch>
            <a:fillRect/>
          </a:stretch>
        </p:blipFill>
        <p:spPr>
          <a:xfrm>
            <a:off x="-1" y="228601"/>
            <a:ext cx="9140245" cy="6629400"/>
          </a:xfrm>
          <a:prstGeom prst="rect">
            <a:avLst/>
          </a:prstGeom>
        </p:spPr>
      </p:pic>
      <p:sp>
        <p:nvSpPr>
          <p:cNvPr id="7" name="Oval 6">
            <a:extLst>
              <a:ext uri="{FF2B5EF4-FFF2-40B4-BE49-F238E27FC236}">
                <a16:creationId xmlns:a16="http://schemas.microsoft.com/office/drawing/2014/main" id="{6D6AFD15-5807-4EEB-9E98-80DB62003D95}"/>
              </a:ext>
            </a:extLst>
          </p:cNvPr>
          <p:cNvSpPr/>
          <p:nvPr/>
        </p:nvSpPr>
        <p:spPr>
          <a:xfrm>
            <a:off x="4268665" y="4633194"/>
            <a:ext cx="268165" cy="19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C8E069-35A6-4A55-B484-ED5CC01BEB8D}"/>
              </a:ext>
            </a:extLst>
          </p:cNvPr>
          <p:cNvSpPr txBox="1"/>
          <p:nvPr/>
        </p:nvSpPr>
        <p:spPr>
          <a:xfrm>
            <a:off x="4464612" y="4545419"/>
            <a:ext cx="1865850" cy="369332"/>
          </a:xfrm>
          <a:prstGeom prst="rect">
            <a:avLst/>
          </a:prstGeom>
          <a:noFill/>
        </p:spPr>
        <p:txBody>
          <a:bodyPr wrap="square" rtlCol="0">
            <a:spAutoFit/>
          </a:bodyPr>
          <a:lstStyle/>
          <a:p>
            <a:r>
              <a:rPr lang="en-US" dirty="0"/>
              <a:t>7.65 mean 2008</a:t>
            </a:r>
          </a:p>
        </p:txBody>
      </p:sp>
      <p:sp>
        <p:nvSpPr>
          <p:cNvPr id="9" name="Oval 8">
            <a:extLst>
              <a:ext uri="{FF2B5EF4-FFF2-40B4-BE49-F238E27FC236}">
                <a16:creationId xmlns:a16="http://schemas.microsoft.com/office/drawing/2014/main" id="{B297CB2F-1313-42C4-B2BD-7B058E6949F9}"/>
              </a:ext>
            </a:extLst>
          </p:cNvPr>
          <p:cNvSpPr/>
          <p:nvPr/>
        </p:nvSpPr>
        <p:spPr>
          <a:xfrm>
            <a:off x="3607776" y="5222603"/>
            <a:ext cx="268165" cy="193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6876E5-86FC-452D-B2BA-A1FAC09A092E}"/>
              </a:ext>
            </a:extLst>
          </p:cNvPr>
          <p:cNvSpPr txBox="1"/>
          <p:nvPr/>
        </p:nvSpPr>
        <p:spPr>
          <a:xfrm>
            <a:off x="3803722" y="5134828"/>
            <a:ext cx="2126689" cy="369332"/>
          </a:xfrm>
          <a:prstGeom prst="rect">
            <a:avLst/>
          </a:prstGeom>
          <a:noFill/>
        </p:spPr>
        <p:txBody>
          <a:bodyPr wrap="square" rtlCol="0">
            <a:spAutoFit/>
          </a:bodyPr>
          <a:lstStyle/>
          <a:p>
            <a:r>
              <a:rPr lang="en-US" dirty="0"/>
              <a:t>7.39 mean all years</a:t>
            </a:r>
          </a:p>
        </p:txBody>
      </p:sp>
    </p:spTree>
    <p:extLst>
      <p:ext uri="{BB962C8B-B14F-4D97-AF65-F5344CB8AC3E}">
        <p14:creationId xmlns:p14="http://schemas.microsoft.com/office/powerpoint/2010/main" val="331285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4F73-F6F9-4FA1-B798-463A0C1BE3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57D2BA-E706-4837-8EDC-6093C78C4EA9}"/>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064693E0-0F64-4D46-BA68-8942B5E7004E}"/>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77E4112B-7B4A-4185-BF0F-AC8C667D931A}"/>
              </a:ext>
            </a:extLst>
          </p:cNvPr>
          <p:cNvPicPr>
            <a:picLocks noChangeAspect="1"/>
          </p:cNvPicPr>
          <p:nvPr/>
        </p:nvPicPr>
        <p:blipFill>
          <a:blip r:embed="rId2"/>
          <a:stretch>
            <a:fillRect/>
          </a:stretch>
        </p:blipFill>
        <p:spPr>
          <a:xfrm>
            <a:off x="0" y="218285"/>
            <a:ext cx="9144000" cy="6639715"/>
          </a:xfrm>
          <a:prstGeom prst="rect">
            <a:avLst/>
          </a:prstGeom>
        </p:spPr>
      </p:pic>
      <p:sp>
        <p:nvSpPr>
          <p:cNvPr id="6" name="TextBox 5">
            <a:extLst>
              <a:ext uri="{FF2B5EF4-FFF2-40B4-BE49-F238E27FC236}">
                <a16:creationId xmlns:a16="http://schemas.microsoft.com/office/drawing/2014/main" id="{C6E81FF3-6531-43B0-9075-C3F66BFEEF2D}"/>
              </a:ext>
            </a:extLst>
          </p:cNvPr>
          <p:cNvSpPr txBox="1"/>
          <p:nvPr/>
        </p:nvSpPr>
        <p:spPr>
          <a:xfrm>
            <a:off x="4395134" y="5419334"/>
            <a:ext cx="2453054" cy="369332"/>
          </a:xfrm>
          <a:prstGeom prst="rect">
            <a:avLst/>
          </a:prstGeom>
          <a:solidFill>
            <a:schemeClr val="bg1"/>
          </a:solidFill>
        </p:spPr>
        <p:txBody>
          <a:bodyPr wrap="square" rtlCol="0">
            <a:spAutoFit/>
          </a:bodyPr>
          <a:lstStyle/>
          <a:p>
            <a:r>
              <a:rPr lang="en-US" dirty="0"/>
              <a:t>pH is more complicated</a:t>
            </a:r>
          </a:p>
        </p:txBody>
      </p:sp>
      <p:sp>
        <p:nvSpPr>
          <p:cNvPr id="7" name="TextBox 6">
            <a:extLst>
              <a:ext uri="{FF2B5EF4-FFF2-40B4-BE49-F238E27FC236}">
                <a16:creationId xmlns:a16="http://schemas.microsoft.com/office/drawing/2014/main" id="{E22992BA-56E3-463D-8C11-6FFAF5FBD96A}"/>
              </a:ext>
            </a:extLst>
          </p:cNvPr>
          <p:cNvSpPr txBox="1"/>
          <p:nvPr/>
        </p:nvSpPr>
        <p:spPr>
          <a:xfrm>
            <a:off x="2381249" y="266700"/>
            <a:ext cx="4448175" cy="369332"/>
          </a:xfrm>
          <a:prstGeom prst="rect">
            <a:avLst/>
          </a:prstGeom>
          <a:solidFill>
            <a:schemeClr val="bg1"/>
          </a:solidFill>
        </p:spPr>
        <p:txBody>
          <a:bodyPr wrap="square" rtlCol="0">
            <a:spAutoFit/>
          </a:bodyPr>
          <a:lstStyle/>
          <a:p>
            <a:r>
              <a:rPr lang="en-US" dirty="0"/>
              <a:t>All C-PN Reclamation Lentic Site pH</a:t>
            </a:r>
          </a:p>
        </p:txBody>
      </p:sp>
    </p:spTree>
    <p:extLst>
      <p:ext uri="{BB962C8B-B14F-4D97-AF65-F5344CB8AC3E}">
        <p14:creationId xmlns:p14="http://schemas.microsoft.com/office/powerpoint/2010/main" val="92264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8E9F5C-CCC1-4E25-9297-A511F3CA55D5}"/>
              </a:ext>
            </a:extLst>
          </p:cNvPr>
          <p:cNvPicPr>
            <a:picLocks noChangeAspect="1"/>
          </p:cNvPicPr>
          <p:nvPr/>
        </p:nvPicPr>
        <p:blipFill>
          <a:blip r:embed="rId3"/>
          <a:stretch>
            <a:fillRect/>
          </a:stretch>
        </p:blipFill>
        <p:spPr>
          <a:xfrm>
            <a:off x="3163" y="0"/>
            <a:ext cx="9140837" cy="6634479"/>
          </a:xfrm>
          <a:prstGeom prst="rect">
            <a:avLst/>
          </a:prstGeom>
        </p:spPr>
      </p:pic>
      <p:sp>
        <p:nvSpPr>
          <p:cNvPr id="4" name="Text Placeholder 3">
            <a:extLst>
              <a:ext uri="{FF2B5EF4-FFF2-40B4-BE49-F238E27FC236}">
                <a16:creationId xmlns:a16="http://schemas.microsoft.com/office/drawing/2014/main" id="{80E37FD8-C328-4CD3-887C-C072916814C0}"/>
              </a:ext>
            </a:extLst>
          </p:cNvPr>
          <p:cNvSpPr>
            <a:spLocks noGrp="1"/>
          </p:cNvSpPr>
          <p:nvPr>
            <p:ph type="body" sz="quarter" idx="14"/>
          </p:nvPr>
        </p:nvSpPr>
        <p:spPr>
          <a:xfrm>
            <a:off x="9673209" y="5662360"/>
            <a:ext cx="914400" cy="1060704"/>
          </a:xfrm>
        </p:spPr>
        <p:txBody>
          <a:bodyPr/>
          <a:lstStyle/>
          <a:p>
            <a:endParaRPr lang="en-US" dirty="0"/>
          </a:p>
        </p:txBody>
      </p:sp>
      <p:cxnSp>
        <p:nvCxnSpPr>
          <p:cNvPr id="6" name="Straight Connector 5">
            <a:extLst>
              <a:ext uri="{FF2B5EF4-FFF2-40B4-BE49-F238E27FC236}">
                <a16:creationId xmlns:a16="http://schemas.microsoft.com/office/drawing/2014/main" id="{E4834013-FA14-45B8-A57B-3BACC3862CCD}"/>
              </a:ext>
            </a:extLst>
          </p:cNvPr>
          <p:cNvCxnSpPr>
            <a:cxnSpLocks/>
          </p:cNvCxnSpPr>
          <p:nvPr/>
        </p:nvCxnSpPr>
        <p:spPr>
          <a:xfrm>
            <a:off x="543560" y="370839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E3CB8D-14E5-497E-AEED-72D7ACA3464F}"/>
              </a:ext>
            </a:extLst>
          </p:cNvPr>
          <p:cNvCxnSpPr>
            <a:cxnSpLocks/>
          </p:cNvCxnSpPr>
          <p:nvPr/>
        </p:nvCxnSpPr>
        <p:spPr>
          <a:xfrm>
            <a:off x="543560" y="339343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4A0668-BBB8-493A-AFD9-FEB8170589CC}"/>
              </a:ext>
            </a:extLst>
          </p:cNvPr>
          <p:cNvCxnSpPr>
            <a:cxnSpLocks/>
          </p:cNvCxnSpPr>
          <p:nvPr/>
        </p:nvCxnSpPr>
        <p:spPr>
          <a:xfrm>
            <a:off x="543560" y="94995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3E0668-7005-4D58-9BB5-E0F4A6F062F0}"/>
              </a:ext>
            </a:extLst>
          </p:cNvPr>
          <p:cNvCxnSpPr>
            <a:cxnSpLocks/>
          </p:cNvCxnSpPr>
          <p:nvPr/>
        </p:nvCxnSpPr>
        <p:spPr>
          <a:xfrm>
            <a:off x="543560" y="117347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7A39F9-2874-4B20-A525-7FF204036BB3}"/>
              </a:ext>
            </a:extLst>
          </p:cNvPr>
          <p:cNvSpPr txBox="1"/>
          <p:nvPr/>
        </p:nvSpPr>
        <p:spPr>
          <a:xfrm>
            <a:off x="1281113" y="6634480"/>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A9E8FF0C-DB90-4B76-8AAE-9A1D79D0106B}"/>
              </a:ext>
            </a:extLst>
          </p:cNvPr>
          <p:cNvSpPr/>
          <p:nvPr/>
        </p:nvSpPr>
        <p:spPr>
          <a:xfrm>
            <a:off x="543560" y="533400"/>
            <a:ext cx="4923790" cy="528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FC97E0-7753-48ED-AC8D-8DC7472D8608}"/>
              </a:ext>
            </a:extLst>
          </p:cNvPr>
          <p:cNvSpPr txBox="1"/>
          <p:nvPr/>
        </p:nvSpPr>
        <p:spPr>
          <a:xfrm>
            <a:off x="1423988" y="2276475"/>
            <a:ext cx="2324100" cy="369332"/>
          </a:xfrm>
          <a:prstGeom prst="rect">
            <a:avLst/>
          </a:prstGeom>
          <a:noFill/>
        </p:spPr>
        <p:txBody>
          <a:bodyPr wrap="square" rtlCol="0">
            <a:spAutoFit/>
          </a:bodyPr>
          <a:lstStyle/>
          <a:p>
            <a:r>
              <a:rPr lang="en-US" dirty="0"/>
              <a:t>Interannual variation</a:t>
            </a:r>
          </a:p>
        </p:txBody>
      </p:sp>
    </p:spTree>
    <p:extLst>
      <p:ext uri="{BB962C8B-B14F-4D97-AF65-F5344CB8AC3E}">
        <p14:creationId xmlns:p14="http://schemas.microsoft.com/office/powerpoint/2010/main" val="40537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8E9F5C-CCC1-4E25-9297-A511F3CA55D5}"/>
              </a:ext>
            </a:extLst>
          </p:cNvPr>
          <p:cNvPicPr>
            <a:picLocks noChangeAspect="1"/>
          </p:cNvPicPr>
          <p:nvPr/>
        </p:nvPicPr>
        <p:blipFill>
          <a:blip r:embed="rId3"/>
          <a:stretch>
            <a:fillRect/>
          </a:stretch>
        </p:blipFill>
        <p:spPr>
          <a:xfrm>
            <a:off x="3163" y="0"/>
            <a:ext cx="9140837" cy="6634479"/>
          </a:xfrm>
          <a:prstGeom prst="rect">
            <a:avLst/>
          </a:prstGeom>
        </p:spPr>
      </p:pic>
      <p:sp>
        <p:nvSpPr>
          <p:cNvPr id="4" name="Text Placeholder 3">
            <a:extLst>
              <a:ext uri="{FF2B5EF4-FFF2-40B4-BE49-F238E27FC236}">
                <a16:creationId xmlns:a16="http://schemas.microsoft.com/office/drawing/2014/main" id="{80E37FD8-C328-4CD3-887C-C072916814C0}"/>
              </a:ext>
            </a:extLst>
          </p:cNvPr>
          <p:cNvSpPr>
            <a:spLocks noGrp="1"/>
          </p:cNvSpPr>
          <p:nvPr>
            <p:ph type="body" sz="quarter" idx="14"/>
          </p:nvPr>
        </p:nvSpPr>
        <p:spPr>
          <a:xfrm>
            <a:off x="9673209" y="5662360"/>
            <a:ext cx="914400" cy="1060704"/>
          </a:xfrm>
        </p:spPr>
        <p:txBody>
          <a:bodyPr/>
          <a:lstStyle/>
          <a:p>
            <a:endParaRPr lang="en-US" dirty="0"/>
          </a:p>
        </p:txBody>
      </p:sp>
      <p:cxnSp>
        <p:nvCxnSpPr>
          <p:cNvPr id="6" name="Straight Connector 5">
            <a:extLst>
              <a:ext uri="{FF2B5EF4-FFF2-40B4-BE49-F238E27FC236}">
                <a16:creationId xmlns:a16="http://schemas.microsoft.com/office/drawing/2014/main" id="{E4834013-FA14-45B8-A57B-3BACC3862CCD}"/>
              </a:ext>
            </a:extLst>
          </p:cNvPr>
          <p:cNvCxnSpPr>
            <a:cxnSpLocks/>
          </p:cNvCxnSpPr>
          <p:nvPr/>
        </p:nvCxnSpPr>
        <p:spPr>
          <a:xfrm>
            <a:off x="543560" y="370839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E3CB8D-14E5-497E-AEED-72D7ACA3464F}"/>
              </a:ext>
            </a:extLst>
          </p:cNvPr>
          <p:cNvCxnSpPr>
            <a:cxnSpLocks/>
          </p:cNvCxnSpPr>
          <p:nvPr/>
        </p:nvCxnSpPr>
        <p:spPr>
          <a:xfrm>
            <a:off x="543560" y="339343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4A0668-BBB8-493A-AFD9-FEB8170589CC}"/>
              </a:ext>
            </a:extLst>
          </p:cNvPr>
          <p:cNvCxnSpPr>
            <a:cxnSpLocks/>
          </p:cNvCxnSpPr>
          <p:nvPr/>
        </p:nvCxnSpPr>
        <p:spPr>
          <a:xfrm>
            <a:off x="543560" y="94995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3E0668-7005-4D58-9BB5-E0F4A6F062F0}"/>
              </a:ext>
            </a:extLst>
          </p:cNvPr>
          <p:cNvCxnSpPr>
            <a:cxnSpLocks/>
          </p:cNvCxnSpPr>
          <p:nvPr/>
        </p:nvCxnSpPr>
        <p:spPr>
          <a:xfrm>
            <a:off x="543560" y="117347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F7A39F9-2874-4B20-A525-7FF204036BB3}"/>
              </a:ext>
            </a:extLst>
          </p:cNvPr>
          <p:cNvSpPr txBox="1"/>
          <p:nvPr/>
        </p:nvSpPr>
        <p:spPr>
          <a:xfrm>
            <a:off x="1281113" y="6634480"/>
            <a:ext cx="184731" cy="369332"/>
          </a:xfrm>
          <a:prstGeom prst="rect">
            <a:avLst/>
          </a:prstGeom>
          <a:noFill/>
        </p:spPr>
        <p:txBody>
          <a:bodyPr wrap="none" rtlCol="0">
            <a:spAutoFit/>
          </a:bodyPr>
          <a:lstStyle/>
          <a:p>
            <a:endParaRPr lang="en-US" dirty="0"/>
          </a:p>
        </p:txBody>
      </p:sp>
      <p:sp>
        <p:nvSpPr>
          <p:cNvPr id="13" name="Rectangle 12">
            <a:extLst>
              <a:ext uri="{FF2B5EF4-FFF2-40B4-BE49-F238E27FC236}">
                <a16:creationId xmlns:a16="http://schemas.microsoft.com/office/drawing/2014/main" id="{D740BCA4-DE57-4EF1-B103-4F2D4F1502E6}"/>
              </a:ext>
            </a:extLst>
          </p:cNvPr>
          <p:cNvSpPr/>
          <p:nvPr/>
        </p:nvSpPr>
        <p:spPr>
          <a:xfrm>
            <a:off x="2895600" y="506414"/>
            <a:ext cx="4629150" cy="5286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43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8E9F5C-CCC1-4E25-9297-A511F3CA55D5}"/>
              </a:ext>
            </a:extLst>
          </p:cNvPr>
          <p:cNvPicPr>
            <a:picLocks noChangeAspect="1"/>
          </p:cNvPicPr>
          <p:nvPr/>
        </p:nvPicPr>
        <p:blipFill>
          <a:blip r:embed="rId3"/>
          <a:stretch>
            <a:fillRect/>
          </a:stretch>
        </p:blipFill>
        <p:spPr>
          <a:xfrm>
            <a:off x="3163" y="0"/>
            <a:ext cx="9140837" cy="6634479"/>
          </a:xfrm>
          <a:prstGeom prst="rect">
            <a:avLst/>
          </a:prstGeom>
        </p:spPr>
      </p:pic>
      <p:sp>
        <p:nvSpPr>
          <p:cNvPr id="4" name="Text Placeholder 3">
            <a:extLst>
              <a:ext uri="{FF2B5EF4-FFF2-40B4-BE49-F238E27FC236}">
                <a16:creationId xmlns:a16="http://schemas.microsoft.com/office/drawing/2014/main" id="{80E37FD8-C328-4CD3-887C-C072916814C0}"/>
              </a:ext>
            </a:extLst>
          </p:cNvPr>
          <p:cNvSpPr>
            <a:spLocks noGrp="1"/>
          </p:cNvSpPr>
          <p:nvPr>
            <p:ph type="body" sz="quarter" idx="14"/>
          </p:nvPr>
        </p:nvSpPr>
        <p:spPr>
          <a:xfrm>
            <a:off x="9673209" y="5662360"/>
            <a:ext cx="914400" cy="1060704"/>
          </a:xfrm>
        </p:spPr>
        <p:txBody>
          <a:bodyPr/>
          <a:lstStyle/>
          <a:p>
            <a:endParaRPr lang="en-US" dirty="0"/>
          </a:p>
        </p:txBody>
      </p:sp>
      <p:cxnSp>
        <p:nvCxnSpPr>
          <p:cNvPr id="6" name="Straight Connector 5">
            <a:extLst>
              <a:ext uri="{FF2B5EF4-FFF2-40B4-BE49-F238E27FC236}">
                <a16:creationId xmlns:a16="http://schemas.microsoft.com/office/drawing/2014/main" id="{E4834013-FA14-45B8-A57B-3BACC3862CCD}"/>
              </a:ext>
            </a:extLst>
          </p:cNvPr>
          <p:cNvCxnSpPr>
            <a:cxnSpLocks/>
          </p:cNvCxnSpPr>
          <p:nvPr/>
        </p:nvCxnSpPr>
        <p:spPr>
          <a:xfrm>
            <a:off x="543560" y="370839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E3CB8D-14E5-497E-AEED-72D7ACA3464F}"/>
              </a:ext>
            </a:extLst>
          </p:cNvPr>
          <p:cNvCxnSpPr>
            <a:cxnSpLocks/>
          </p:cNvCxnSpPr>
          <p:nvPr/>
        </p:nvCxnSpPr>
        <p:spPr>
          <a:xfrm>
            <a:off x="543560" y="339343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4A0668-BBB8-493A-AFD9-FEB8170589CC}"/>
              </a:ext>
            </a:extLst>
          </p:cNvPr>
          <p:cNvCxnSpPr>
            <a:cxnSpLocks/>
          </p:cNvCxnSpPr>
          <p:nvPr/>
        </p:nvCxnSpPr>
        <p:spPr>
          <a:xfrm>
            <a:off x="543560" y="94995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3E0668-7005-4D58-9BB5-E0F4A6F062F0}"/>
              </a:ext>
            </a:extLst>
          </p:cNvPr>
          <p:cNvCxnSpPr>
            <a:cxnSpLocks/>
          </p:cNvCxnSpPr>
          <p:nvPr/>
        </p:nvCxnSpPr>
        <p:spPr>
          <a:xfrm>
            <a:off x="543560" y="117347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592927-54C4-4067-AD5D-2AE98EF9E017}"/>
              </a:ext>
            </a:extLst>
          </p:cNvPr>
          <p:cNvSpPr txBox="1"/>
          <p:nvPr/>
        </p:nvSpPr>
        <p:spPr>
          <a:xfrm>
            <a:off x="4829413" y="114725"/>
            <a:ext cx="1452563" cy="2031325"/>
          </a:xfrm>
          <a:prstGeom prst="rect">
            <a:avLst/>
          </a:prstGeom>
          <a:solidFill>
            <a:schemeClr val="bg1"/>
          </a:solidFill>
        </p:spPr>
        <p:txBody>
          <a:bodyPr wrap="square" rtlCol="0">
            <a:spAutoFit/>
          </a:bodyPr>
          <a:lstStyle/>
          <a:p>
            <a:r>
              <a:rPr lang="en-US" dirty="0"/>
              <a:t>         Mean of </a:t>
            </a:r>
          </a:p>
          <a:p>
            <a:r>
              <a:rPr lang="en-US" dirty="0"/>
              <a:t>           Means </a:t>
            </a:r>
          </a:p>
          <a:p>
            <a:r>
              <a:rPr lang="en-US" dirty="0"/>
              <a:t>Lower     7.3  </a:t>
            </a:r>
          </a:p>
          <a:p>
            <a:r>
              <a:rPr lang="en-US" dirty="0"/>
              <a:t>SE Arm   7.3</a:t>
            </a:r>
          </a:p>
          <a:p>
            <a:r>
              <a:rPr lang="en-US" dirty="0"/>
              <a:t>Main       7.0</a:t>
            </a:r>
          </a:p>
          <a:p>
            <a:r>
              <a:rPr lang="en-US" dirty="0"/>
              <a:t>Narrows 7.0</a:t>
            </a:r>
          </a:p>
          <a:p>
            <a:r>
              <a:rPr lang="en-US" dirty="0"/>
              <a:t>Upper     7.2</a:t>
            </a:r>
          </a:p>
        </p:txBody>
      </p:sp>
      <p:sp>
        <p:nvSpPr>
          <p:cNvPr id="3" name="TextBox 2">
            <a:extLst>
              <a:ext uri="{FF2B5EF4-FFF2-40B4-BE49-F238E27FC236}">
                <a16:creationId xmlns:a16="http://schemas.microsoft.com/office/drawing/2014/main" id="{9F7A39F9-2874-4B20-A525-7FF204036BB3}"/>
              </a:ext>
            </a:extLst>
          </p:cNvPr>
          <p:cNvSpPr txBox="1"/>
          <p:nvPr/>
        </p:nvSpPr>
        <p:spPr>
          <a:xfrm>
            <a:off x="1281113" y="6634480"/>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5F269863-CAB4-4D27-9C0D-D55AC90D8873}"/>
              </a:ext>
            </a:extLst>
          </p:cNvPr>
          <p:cNvSpPr txBox="1"/>
          <p:nvPr/>
        </p:nvSpPr>
        <p:spPr>
          <a:xfrm>
            <a:off x="6281976" y="133905"/>
            <a:ext cx="947737" cy="2031325"/>
          </a:xfrm>
          <a:prstGeom prst="rect">
            <a:avLst/>
          </a:prstGeom>
          <a:solidFill>
            <a:schemeClr val="bg1"/>
          </a:solidFill>
        </p:spPr>
        <p:txBody>
          <a:bodyPr wrap="square" rtlCol="0">
            <a:spAutoFit/>
          </a:bodyPr>
          <a:lstStyle/>
          <a:p>
            <a:r>
              <a:rPr lang="en-US" dirty="0"/>
              <a:t>Max of Means</a:t>
            </a:r>
          </a:p>
          <a:p>
            <a:r>
              <a:rPr lang="en-US" dirty="0"/>
              <a:t>8.6</a:t>
            </a:r>
          </a:p>
          <a:p>
            <a:r>
              <a:rPr lang="en-US" dirty="0"/>
              <a:t>8.4</a:t>
            </a:r>
          </a:p>
          <a:p>
            <a:r>
              <a:rPr lang="en-US" dirty="0"/>
              <a:t>7.0</a:t>
            </a:r>
          </a:p>
          <a:p>
            <a:r>
              <a:rPr lang="en-US" dirty="0"/>
              <a:t>7.5</a:t>
            </a:r>
          </a:p>
          <a:p>
            <a:r>
              <a:rPr lang="en-US" dirty="0"/>
              <a:t>8.2</a:t>
            </a:r>
          </a:p>
        </p:txBody>
      </p:sp>
      <p:sp>
        <p:nvSpPr>
          <p:cNvPr id="15" name="TextBox 14">
            <a:extLst>
              <a:ext uri="{FF2B5EF4-FFF2-40B4-BE49-F238E27FC236}">
                <a16:creationId xmlns:a16="http://schemas.microsoft.com/office/drawing/2014/main" id="{DD6AB2C5-0B0D-4FE7-91E0-69158A7C550B}"/>
              </a:ext>
            </a:extLst>
          </p:cNvPr>
          <p:cNvSpPr txBox="1"/>
          <p:nvPr/>
        </p:nvSpPr>
        <p:spPr>
          <a:xfrm>
            <a:off x="7229713" y="138542"/>
            <a:ext cx="925354" cy="2031325"/>
          </a:xfrm>
          <a:prstGeom prst="rect">
            <a:avLst/>
          </a:prstGeom>
          <a:solidFill>
            <a:schemeClr val="bg1"/>
          </a:solidFill>
        </p:spPr>
        <p:txBody>
          <a:bodyPr wrap="square" rtlCol="0">
            <a:spAutoFit/>
          </a:bodyPr>
          <a:lstStyle/>
          <a:p>
            <a:r>
              <a:rPr lang="en-US" dirty="0"/>
              <a:t>Min of Means</a:t>
            </a:r>
          </a:p>
          <a:p>
            <a:r>
              <a:rPr lang="en-US" dirty="0"/>
              <a:t>6.5</a:t>
            </a:r>
          </a:p>
          <a:p>
            <a:r>
              <a:rPr lang="en-US" dirty="0"/>
              <a:t>6.6</a:t>
            </a:r>
          </a:p>
          <a:p>
            <a:r>
              <a:rPr lang="en-US" dirty="0"/>
              <a:t>7.0</a:t>
            </a:r>
          </a:p>
          <a:p>
            <a:r>
              <a:rPr lang="en-US" dirty="0"/>
              <a:t>6.6</a:t>
            </a:r>
          </a:p>
          <a:p>
            <a:r>
              <a:rPr lang="en-US" dirty="0"/>
              <a:t>6.5</a:t>
            </a:r>
          </a:p>
        </p:txBody>
      </p:sp>
      <p:sp>
        <p:nvSpPr>
          <p:cNvPr id="16" name="TextBox 15">
            <a:extLst>
              <a:ext uri="{FF2B5EF4-FFF2-40B4-BE49-F238E27FC236}">
                <a16:creationId xmlns:a16="http://schemas.microsoft.com/office/drawing/2014/main" id="{9CE5FAFE-BB14-48BC-9D2A-18CE6884501F}"/>
              </a:ext>
            </a:extLst>
          </p:cNvPr>
          <p:cNvSpPr txBox="1"/>
          <p:nvPr/>
        </p:nvSpPr>
        <p:spPr>
          <a:xfrm>
            <a:off x="7958730" y="138542"/>
            <a:ext cx="1032869" cy="2031325"/>
          </a:xfrm>
          <a:prstGeom prst="rect">
            <a:avLst/>
          </a:prstGeom>
          <a:solidFill>
            <a:schemeClr val="bg1"/>
          </a:solidFill>
        </p:spPr>
        <p:txBody>
          <a:bodyPr wrap="square" rtlCol="0">
            <a:spAutoFit/>
          </a:bodyPr>
          <a:lstStyle/>
          <a:p>
            <a:r>
              <a:rPr lang="en-US" dirty="0"/>
              <a:t>Count of Means</a:t>
            </a:r>
          </a:p>
          <a:p>
            <a:r>
              <a:rPr lang="en-US" dirty="0"/>
              <a:t>49</a:t>
            </a:r>
          </a:p>
          <a:p>
            <a:r>
              <a:rPr lang="en-US" dirty="0"/>
              <a:t>43</a:t>
            </a:r>
          </a:p>
          <a:p>
            <a:r>
              <a:rPr lang="en-US" dirty="0"/>
              <a:t>1</a:t>
            </a:r>
          </a:p>
          <a:p>
            <a:r>
              <a:rPr lang="en-US" dirty="0"/>
              <a:t>22</a:t>
            </a:r>
          </a:p>
          <a:p>
            <a:r>
              <a:rPr lang="en-US" dirty="0"/>
              <a:t>42</a:t>
            </a:r>
          </a:p>
        </p:txBody>
      </p:sp>
    </p:spTree>
    <p:extLst>
      <p:ext uri="{BB962C8B-B14F-4D97-AF65-F5344CB8AC3E}">
        <p14:creationId xmlns:p14="http://schemas.microsoft.com/office/powerpoint/2010/main" val="3059005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76A3-6F96-4D65-94A5-15494AB973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A70D15-55AE-4B8C-A9DC-0E46DAAACF23}"/>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46605EAF-3AAB-4DF2-ACE6-CBD911234290}"/>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6A936341-ED95-494E-8A0E-27B122E40E50}"/>
              </a:ext>
            </a:extLst>
          </p:cNvPr>
          <p:cNvPicPr>
            <a:picLocks noChangeAspect="1"/>
          </p:cNvPicPr>
          <p:nvPr/>
        </p:nvPicPr>
        <p:blipFill>
          <a:blip r:embed="rId2"/>
          <a:stretch>
            <a:fillRect/>
          </a:stretch>
        </p:blipFill>
        <p:spPr>
          <a:xfrm>
            <a:off x="1" y="221225"/>
            <a:ext cx="9144000" cy="6636775"/>
          </a:xfrm>
          <a:prstGeom prst="rect">
            <a:avLst/>
          </a:prstGeom>
        </p:spPr>
      </p:pic>
      <p:cxnSp>
        <p:nvCxnSpPr>
          <p:cNvPr id="7" name="Straight Connector 6">
            <a:extLst>
              <a:ext uri="{FF2B5EF4-FFF2-40B4-BE49-F238E27FC236}">
                <a16:creationId xmlns:a16="http://schemas.microsoft.com/office/drawing/2014/main" id="{84AD3883-2AA0-45D5-9C79-955545D4952A}"/>
              </a:ext>
            </a:extLst>
          </p:cNvPr>
          <p:cNvCxnSpPr/>
          <p:nvPr/>
        </p:nvCxnSpPr>
        <p:spPr>
          <a:xfrm>
            <a:off x="462280" y="3749040"/>
            <a:ext cx="8097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239DE8-4440-48F8-8595-AAC4E9CEDFA3}"/>
              </a:ext>
            </a:extLst>
          </p:cNvPr>
          <p:cNvCxnSpPr/>
          <p:nvPr/>
        </p:nvCxnSpPr>
        <p:spPr>
          <a:xfrm>
            <a:off x="462280" y="3434080"/>
            <a:ext cx="80975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41353E-A767-498E-A5D7-F61923C27A0A}"/>
              </a:ext>
            </a:extLst>
          </p:cNvPr>
          <p:cNvCxnSpPr/>
          <p:nvPr/>
        </p:nvCxnSpPr>
        <p:spPr>
          <a:xfrm>
            <a:off x="462280" y="1107440"/>
            <a:ext cx="80975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5F51CC-667B-4A21-BC23-99161ADF9399}"/>
              </a:ext>
            </a:extLst>
          </p:cNvPr>
          <p:cNvCxnSpPr/>
          <p:nvPr/>
        </p:nvCxnSpPr>
        <p:spPr>
          <a:xfrm>
            <a:off x="462280" y="1402080"/>
            <a:ext cx="80975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615D270-7A84-4E7A-91D0-E044237E688D}"/>
              </a:ext>
            </a:extLst>
          </p:cNvPr>
          <p:cNvSpPr txBox="1"/>
          <p:nvPr/>
        </p:nvSpPr>
        <p:spPr>
          <a:xfrm>
            <a:off x="2925958" y="307324"/>
            <a:ext cx="3874892" cy="369332"/>
          </a:xfrm>
          <a:prstGeom prst="rect">
            <a:avLst/>
          </a:prstGeom>
          <a:solidFill>
            <a:schemeClr val="bg1"/>
          </a:solidFill>
        </p:spPr>
        <p:txBody>
          <a:bodyPr wrap="square" rtlCol="0">
            <a:spAutoFit/>
          </a:bodyPr>
          <a:lstStyle/>
          <a:p>
            <a:r>
              <a:rPr lang="en-US" dirty="0"/>
              <a:t>Deadwood Overall Variability </a:t>
            </a:r>
          </a:p>
        </p:txBody>
      </p:sp>
    </p:spTree>
    <p:extLst>
      <p:ext uri="{BB962C8B-B14F-4D97-AF65-F5344CB8AC3E}">
        <p14:creationId xmlns:p14="http://schemas.microsoft.com/office/powerpoint/2010/main" val="2693626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DD6D-DAFA-4B8C-9E86-1878FCB91B09}"/>
              </a:ext>
            </a:extLst>
          </p:cNvPr>
          <p:cNvSpPr>
            <a:spLocks noGrp="1"/>
          </p:cNvSpPr>
          <p:nvPr>
            <p:ph type="title"/>
          </p:nvPr>
        </p:nvSpPr>
        <p:spPr>
          <a:xfrm>
            <a:off x="-1" y="-173419"/>
            <a:ext cx="9198429" cy="1325563"/>
          </a:xfrm>
        </p:spPr>
        <p:txBody>
          <a:bodyPr/>
          <a:lstStyle/>
          <a:p>
            <a:r>
              <a:rPr lang="en-US" sz="4000" dirty="0"/>
              <a:t>Calcium Data Distribution (982 sites)</a:t>
            </a:r>
          </a:p>
        </p:txBody>
      </p:sp>
      <p:sp>
        <p:nvSpPr>
          <p:cNvPr id="3" name="Content Placeholder 2">
            <a:extLst>
              <a:ext uri="{FF2B5EF4-FFF2-40B4-BE49-F238E27FC236}">
                <a16:creationId xmlns:a16="http://schemas.microsoft.com/office/drawing/2014/main" id="{B75AF370-EA8A-4DAB-A25F-27BC9B635361}"/>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9355E0DB-E6CC-4EF3-8552-066F234B5225}"/>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0DB68005-4D51-4C3D-A23B-22C2F74036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20395"/>
            <a:ext cx="9144000" cy="5937605"/>
          </a:xfrm>
          <a:prstGeom prst="rect">
            <a:avLst/>
          </a:prstGeom>
        </p:spPr>
      </p:pic>
    </p:spTree>
    <p:extLst>
      <p:ext uri="{BB962C8B-B14F-4D97-AF65-F5344CB8AC3E}">
        <p14:creationId xmlns:p14="http://schemas.microsoft.com/office/powerpoint/2010/main" val="2990560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6258F-6FCB-4237-BAFC-A1F8B9EBA705}"/>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32321E3C-1F1A-4770-9DE7-1A19D288ECF2}"/>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6FB529E1-5BB7-4F7D-A376-738A4919B1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05941"/>
            <a:ext cx="9144000" cy="5952059"/>
          </a:xfrm>
          <a:prstGeom prst="rect">
            <a:avLst/>
          </a:prstGeom>
        </p:spPr>
      </p:pic>
      <p:sp>
        <p:nvSpPr>
          <p:cNvPr id="6" name="Title 1">
            <a:extLst>
              <a:ext uri="{FF2B5EF4-FFF2-40B4-BE49-F238E27FC236}">
                <a16:creationId xmlns:a16="http://schemas.microsoft.com/office/drawing/2014/main" id="{914DA9C0-B294-4EE2-B55D-F8A865A606FE}"/>
              </a:ext>
            </a:extLst>
          </p:cNvPr>
          <p:cNvSpPr>
            <a:spLocks noGrp="1"/>
          </p:cNvSpPr>
          <p:nvPr>
            <p:ph type="title"/>
          </p:nvPr>
        </p:nvSpPr>
        <p:spPr>
          <a:xfrm>
            <a:off x="182880" y="-173419"/>
            <a:ext cx="8778240" cy="1325563"/>
          </a:xfrm>
        </p:spPr>
        <p:txBody>
          <a:bodyPr/>
          <a:lstStyle/>
          <a:p>
            <a:r>
              <a:rPr lang="en-US" sz="4000" dirty="0"/>
              <a:t>pH Data Distribution (1996 sites)</a:t>
            </a:r>
          </a:p>
        </p:txBody>
      </p:sp>
    </p:spTree>
    <p:extLst>
      <p:ext uri="{BB962C8B-B14F-4D97-AF65-F5344CB8AC3E}">
        <p14:creationId xmlns:p14="http://schemas.microsoft.com/office/powerpoint/2010/main" val="239078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F915-F888-4E35-9E30-1C7AE303299E}"/>
              </a:ext>
            </a:extLst>
          </p:cNvPr>
          <p:cNvSpPr>
            <a:spLocks noGrp="1"/>
          </p:cNvSpPr>
          <p:nvPr>
            <p:ph type="title"/>
          </p:nvPr>
        </p:nvSpPr>
        <p:spPr/>
        <p:txBody>
          <a:bodyPr/>
          <a:lstStyle/>
          <a:p>
            <a:r>
              <a:rPr lang="en-US" dirty="0"/>
              <a:t>Mussel Invasion Risk </a:t>
            </a:r>
          </a:p>
        </p:txBody>
      </p:sp>
      <p:sp>
        <p:nvSpPr>
          <p:cNvPr id="3" name="Content Placeholder 2">
            <a:extLst>
              <a:ext uri="{FF2B5EF4-FFF2-40B4-BE49-F238E27FC236}">
                <a16:creationId xmlns:a16="http://schemas.microsoft.com/office/drawing/2014/main" id="{921EF159-1C8C-48C2-90A7-D8E3051663DB}"/>
              </a:ext>
            </a:extLst>
          </p:cNvPr>
          <p:cNvSpPr>
            <a:spLocks noGrp="1"/>
          </p:cNvSpPr>
          <p:nvPr>
            <p:ph sz="quarter" idx="13"/>
          </p:nvPr>
        </p:nvSpPr>
        <p:spPr/>
        <p:txBody>
          <a:bodyPr/>
          <a:lstStyle/>
          <a:p>
            <a:r>
              <a:rPr lang="en-US" dirty="0"/>
              <a:t>Introduction Risk </a:t>
            </a:r>
          </a:p>
          <a:p>
            <a:pPr lvl="1"/>
            <a:r>
              <a:rPr lang="en-US" dirty="0"/>
              <a:t>How likely are mussels to be introduced </a:t>
            </a:r>
          </a:p>
          <a:p>
            <a:r>
              <a:rPr lang="en-US" dirty="0"/>
              <a:t>Establishment Risk </a:t>
            </a:r>
          </a:p>
          <a:p>
            <a:pPr lvl="1"/>
            <a:r>
              <a:rPr lang="en-US" dirty="0"/>
              <a:t>How likely are mussels to develop a self sustaining population if introduced </a:t>
            </a:r>
          </a:p>
        </p:txBody>
      </p:sp>
      <p:sp>
        <p:nvSpPr>
          <p:cNvPr id="4" name="Text Placeholder 3">
            <a:extLst>
              <a:ext uri="{FF2B5EF4-FFF2-40B4-BE49-F238E27FC236}">
                <a16:creationId xmlns:a16="http://schemas.microsoft.com/office/drawing/2014/main" id="{335A733C-F95B-446E-AF92-B4BB23B55F3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55858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D5EF-74E8-4E1B-9870-2157E619E32E}"/>
              </a:ext>
            </a:extLst>
          </p:cNvPr>
          <p:cNvSpPr>
            <a:spLocks noGrp="1"/>
          </p:cNvSpPr>
          <p:nvPr>
            <p:ph type="title"/>
          </p:nvPr>
        </p:nvSpPr>
        <p:spPr>
          <a:xfrm>
            <a:off x="46899" y="13874"/>
            <a:ext cx="8778240" cy="1325563"/>
          </a:xfrm>
        </p:spPr>
        <p:txBody>
          <a:bodyPr/>
          <a:lstStyle/>
          <a:p>
            <a:pPr algn="ctr"/>
            <a:r>
              <a:rPr lang="en-US" dirty="0"/>
              <a:t>Variable pH in the field </a:t>
            </a:r>
          </a:p>
        </p:txBody>
      </p:sp>
      <p:sp>
        <p:nvSpPr>
          <p:cNvPr id="3" name="Content Placeholder 2">
            <a:extLst>
              <a:ext uri="{FF2B5EF4-FFF2-40B4-BE49-F238E27FC236}">
                <a16:creationId xmlns:a16="http://schemas.microsoft.com/office/drawing/2014/main" id="{9F8D8DA3-30B2-4678-9C51-6E74A024ABF7}"/>
              </a:ext>
            </a:extLst>
          </p:cNvPr>
          <p:cNvSpPr>
            <a:spLocks noGrp="1"/>
          </p:cNvSpPr>
          <p:nvPr>
            <p:ph sz="quarter" idx="13"/>
          </p:nvPr>
        </p:nvSpPr>
        <p:spPr>
          <a:xfrm>
            <a:off x="173736" y="1595804"/>
            <a:ext cx="8778875" cy="4585540"/>
          </a:xfrm>
        </p:spPr>
        <p:txBody>
          <a:bodyPr/>
          <a:lstStyle/>
          <a:p>
            <a:r>
              <a:rPr lang="en-US" b="0" dirty="0"/>
              <a:t>Field based pH data for 7.3 cut off is from one study using mean pH at “278” European lakes from other literature</a:t>
            </a:r>
          </a:p>
          <a:p>
            <a:endParaRPr lang="en-US" dirty="0"/>
          </a:p>
        </p:txBody>
      </p:sp>
      <p:sp>
        <p:nvSpPr>
          <p:cNvPr id="4" name="Text Placeholder 3">
            <a:extLst>
              <a:ext uri="{FF2B5EF4-FFF2-40B4-BE49-F238E27FC236}">
                <a16:creationId xmlns:a16="http://schemas.microsoft.com/office/drawing/2014/main" id="{6EB55855-812A-4E9B-8D54-68275762397D}"/>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64EFC760-8010-43B5-9AD0-24246B631F2C}"/>
              </a:ext>
            </a:extLst>
          </p:cNvPr>
          <p:cNvPicPr>
            <a:picLocks noChangeAspect="1"/>
          </p:cNvPicPr>
          <p:nvPr/>
        </p:nvPicPr>
        <p:blipFill>
          <a:blip r:embed="rId2"/>
          <a:stretch>
            <a:fillRect/>
          </a:stretch>
        </p:blipFill>
        <p:spPr>
          <a:xfrm>
            <a:off x="-8827" y="3224784"/>
            <a:ext cx="9144000" cy="3633216"/>
          </a:xfrm>
          <a:prstGeom prst="rect">
            <a:avLst/>
          </a:prstGeom>
        </p:spPr>
      </p:pic>
    </p:spTree>
    <p:extLst>
      <p:ext uri="{BB962C8B-B14F-4D97-AF65-F5344CB8AC3E}">
        <p14:creationId xmlns:p14="http://schemas.microsoft.com/office/powerpoint/2010/main" val="54216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18B8-B350-446E-B883-A93C1C9D1748}"/>
              </a:ext>
            </a:extLst>
          </p:cNvPr>
          <p:cNvSpPr>
            <a:spLocks noGrp="1"/>
          </p:cNvSpPr>
          <p:nvPr>
            <p:ph type="title"/>
          </p:nvPr>
        </p:nvSpPr>
        <p:spPr/>
        <p:txBody>
          <a:bodyPr/>
          <a:lstStyle/>
          <a:p>
            <a:r>
              <a:rPr lang="en-US" dirty="0"/>
              <a:t>Constant pH in the Lab </a:t>
            </a:r>
          </a:p>
        </p:txBody>
      </p:sp>
      <p:sp>
        <p:nvSpPr>
          <p:cNvPr id="3" name="Content Placeholder 2">
            <a:extLst>
              <a:ext uri="{FF2B5EF4-FFF2-40B4-BE49-F238E27FC236}">
                <a16:creationId xmlns:a16="http://schemas.microsoft.com/office/drawing/2014/main" id="{64B1C645-363D-4CCB-82D3-87B3AC520985}"/>
              </a:ext>
            </a:extLst>
          </p:cNvPr>
          <p:cNvSpPr>
            <a:spLocks noGrp="1"/>
          </p:cNvSpPr>
          <p:nvPr>
            <p:ph sz="quarter" idx="13"/>
          </p:nvPr>
        </p:nvSpPr>
        <p:spPr/>
        <p:txBody>
          <a:bodyPr/>
          <a:lstStyle/>
          <a:p>
            <a:r>
              <a:rPr lang="en-US" dirty="0"/>
              <a:t>Lab studies at a constant pH show increased mortality with pH &lt;7.3 </a:t>
            </a:r>
          </a:p>
        </p:txBody>
      </p:sp>
      <p:sp>
        <p:nvSpPr>
          <p:cNvPr id="4" name="Text Placeholder 3">
            <a:extLst>
              <a:ext uri="{FF2B5EF4-FFF2-40B4-BE49-F238E27FC236}">
                <a16:creationId xmlns:a16="http://schemas.microsoft.com/office/drawing/2014/main" id="{1F0A70A8-D50D-45B3-BB8F-22A22EF63D6E}"/>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3EBCE29-9CBB-4B7D-82E9-112FAF494C7A}"/>
              </a:ext>
            </a:extLst>
          </p:cNvPr>
          <p:cNvPicPr>
            <a:picLocks noChangeAspect="1"/>
          </p:cNvPicPr>
          <p:nvPr/>
        </p:nvPicPr>
        <p:blipFill>
          <a:blip r:embed="rId2"/>
          <a:stretch>
            <a:fillRect/>
          </a:stretch>
        </p:blipFill>
        <p:spPr>
          <a:xfrm>
            <a:off x="0" y="2918419"/>
            <a:ext cx="9192358" cy="3939582"/>
          </a:xfrm>
          <a:prstGeom prst="rect">
            <a:avLst/>
          </a:prstGeom>
        </p:spPr>
      </p:pic>
    </p:spTree>
    <p:extLst>
      <p:ext uri="{BB962C8B-B14F-4D97-AF65-F5344CB8AC3E}">
        <p14:creationId xmlns:p14="http://schemas.microsoft.com/office/powerpoint/2010/main" val="14076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9BFF-548F-43BF-9AF6-05B414AD7CE3}"/>
              </a:ext>
            </a:extLst>
          </p:cNvPr>
          <p:cNvSpPr>
            <a:spLocks noGrp="1"/>
          </p:cNvSpPr>
          <p:nvPr>
            <p:ph type="title"/>
          </p:nvPr>
        </p:nvSpPr>
        <p:spPr/>
        <p:txBody>
          <a:bodyPr/>
          <a:lstStyle/>
          <a:p>
            <a:r>
              <a:rPr lang="en-US" dirty="0"/>
              <a:t>Correlation but not Causation?</a:t>
            </a:r>
          </a:p>
        </p:txBody>
      </p:sp>
      <p:sp>
        <p:nvSpPr>
          <p:cNvPr id="3" name="Content Placeholder 2">
            <a:extLst>
              <a:ext uri="{FF2B5EF4-FFF2-40B4-BE49-F238E27FC236}">
                <a16:creationId xmlns:a16="http://schemas.microsoft.com/office/drawing/2014/main" id="{75457CC4-C2DF-4D89-A88E-81E70E5201AD}"/>
              </a:ext>
            </a:extLst>
          </p:cNvPr>
          <p:cNvSpPr>
            <a:spLocks noGrp="1"/>
          </p:cNvSpPr>
          <p:nvPr>
            <p:ph sz="quarter" idx="13"/>
          </p:nvPr>
        </p:nvSpPr>
        <p:spPr/>
        <p:txBody>
          <a:bodyPr/>
          <a:lstStyle/>
          <a:p>
            <a:r>
              <a:rPr lang="en-US" dirty="0"/>
              <a:t>Lab and field studies show pH of 7.3 as significant</a:t>
            </a:r>
          </a:p>
          <a:p>
            <a:r>
              <a:rPr lang="en-US" dirty="0"/>
              <a:t>Field sites with a mean of 7.3 will have some areas constantly with higher pH levels where mussels would survive in the lab</a:t>
            </a:r>
          </a:p>
        </p:txBody>
      </p:sp>
      <p:sp>
        <p:nvSpPr>
          <p:cNvPr id="4" name="Text Placeholder 3">
            <a:extLst>
              <a:ext uri="{FF2B5EF4-FFF2-40B4-BE49-F238E27FC236}">
                <a16:creationId xmlns:a16="http://schemas.microsoft.com/office/drawing/2014/main" id="{977EC5A6-E54B-478A-8969-D1A5702BEB16}"/>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62A54E10-B345-42A5-AACD-80FA29CF3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3400" y="3376845"/>
            <a:ext cx="4800600" cy="3481155"/>
          </a:xfrm>
          <a:prstGeom prst="rect">
            <a:avLst/>
          </a:prstGeom>
        </p:spPr>
      </p:pic>
    </p:spTree>
    <p:extLst>
      <p:ext uri="{BB962C8B-B14F-4D97-AF65-F5344CB8AC3E}">
        <p14:creationId xmlns:p14="http://schemas.microsoft.com/office/powerpoint/2010/main" val="400580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71C0007A-9A9A-D642-9BA3-5FEF03DCC82A}"/>
              </a:ext>
            </a:extLst>
          </p:cNvPr>
          <p:cNvSpPr>
            <a:spLocks noGrp="1"/>
          </p:cNvSpPr>
          <p:nvPr>
            <p:ph type="title"/>
          </p:nvPr>
        </p:nvSpPr>
        <p:spPr>
          <a:xfrm>
            <a:off x="0" y="14034"/>
            <a:ext cx="8778240" cy="556008"/>
          </a:xfrm>
        </p:spPr>
        <p:txBody>
          <a:bodyPr/>
          <a:lstStyle/>
          <a:p>
            <a:r>
              <a:rPr lang="en-US" sz="3600" dirty="0"/>
              <a:t>Calcium, pH and Alkalinity Interactions</a:t>
            </a:r>
          </a:p>
        </p:txBody>
      </p:sp>
      <p:sp>
        <p:nvSpPr>
          <p:cNvPr id="45" name="Content Placeholder 44">
            <a:extLst>
              <a:ext uri="{FF2B5EF4-FFF2-40B4-BE49-F238E27FC236}">
                <a16:creationId xmlns:a16="http://schemas.microsoft.com/office/drawing/2014/main" id="{5AD27617-0614-7443-95F4-60B8538698FC}"/>
              </a:ext>
            </a:extLst>
          </p:cNvPr>
          <p:cNvSpPr>
            <a:spLocks noGrp="1"/>
          </p:cNvSpPr>
          <p:nvPr>
            <p:ph sz="quarter" idx="13"/>
          </p:nvPr>
        </p:nvSpPr>
        <p:spPr>
          <a:xfrm>
            <a:off x="0" y="1015120"/>
            <a:ext cx="8058150" cy="5592454"/>
          </a:xfrm>
        </p:spPr>
        <p:txBody>
          <a:bodyPr/>
          <a:lstStyle/>
          <a:p>
            <a:r>
              <a:rPr lang="en-US" dirty="0"/>
              <a:t>Calcium and alkalinity are often highly correlated </a:t>
            </a:r>
          </a:p>
          <a:p>
            <a:pPr lvl="1"/>
            <a:r>
              <a:rPr lang="en-US" dirty="0"/>
              <a:t>Both derived from calcium carbonate</a:t>
            </a:r>
          </a:p>
          <a:p>
            <a:r>
              <a:rPr lang="en-US" dirty="0"/>
              <a:t>Alkalinity (resistance to acidification) regulates the extent of pH variability</a:t>
            </a:r>
          </a:p>
          <a:p>
            <a:r>
              <a:rPr lang="en-US" dirty="0"/>
              <a:t>For mean pH of any individual profile to be “low” alkalinity must be also be “low”</a:t>
            </a:r>
          </a:p>
          <a:p>
            <a:endParaRPr lang="en-US" dirty="0"/>
          </a:p>
          <a:p>
            <a:endParaRPr lang="en-US" dirty="0"/>
          </a:p>
          <a:p>
            <a:endParaRPr lang="en-US" dirty="0"/>
          </a:p>
        </p:txBody>
      </p:sp>
      <p:sp>
        <p:nvSpPr>
          <p:cNvPr id="46" name="Text Placeholder 45">
            <a:extLst>
              <a:ext uri="{FF2B5EF4-FFF2-40B4-BE49-F238E27FC236}">
                <a16:creationId xmlns:a16="http://schemas.microsoft.com/office/drawing/2014/main" id="{B0ED8499-2CF3-0042-8065-A3874E602439}"/>
              </a:ext>
            </a:extLst>
          </p:cNvPr>
          <p:cNvSpPr>
            <a:spLocks noGrp="1"/>
          </p:cNvSpPr>
          <p:nvPr>
            <p:ph type="body" sz="quarter" idx="14"/>
          </p:nvPr>
        </p:nvSpPr>
        <p:spPr/>
        <p:txBody>
          <a:bodyPr/>
          <a:lstStyle/>
          <a:p>
            <a:endParaRPr lang="en-US"/>
          </a:p>
        </p:txBody>
      </p:sp>
      <p:sp>
        <p:nvSpPr>
          <p:cNvPr id="3" name="TextBox 2">
            <a:extLst>
              <a:ext uri="{FF2B5EF4-FFF2-40B4-BE49-F238E27FC236}">
                <a16:creationId xmlns:a16="http://schemas.microsoft.com/office/drawing/2014/main" id="{77BB978F-D2B9-4ED8-A728-6E6AAC573C47}"/>
              </a:ext>
            </a:extLst>
          </p:cNvPr>
          <p:cNvSpPr txBox="1"/>
          <p:nvPr/>
        </p:nvSpPr>
        <p:spPr>
          <a:xfrm>
            <a:off x="360485" y="4673112"/>
            <a:ext cx="8313127" cy="1569660"/>
          </a:xfrm>
          <a:prstGeom prst="rect">
            <a:avLst/>
          </a:prstGeom>
          <a:noFill/>
        </p:spPr>
        <p:txBody>
          <a:bodyPr wrap="square" rtlCol="0">
            <a:spAutoFit/>
          </a:bodyPr>
          <a:lstStyle/>
          <a:p>
            <a:r>
              <a:rPr lang="en-US" sz="3200" b="1" dirty="0">
                <a:solidFill>
                  <a:srgbClr val="FF0000"/>
                </a:solidFill>
              </a:rPr>
              <a:t>“Low” pH= “low” alkalinity = “low” calcium</a:t>
            </a:r>
          </a:p>
          <a:p>
            <a:endParaRPr lang="en-US" sz="3200" b="1" dirty="0">
              <a:solidFill>
                <a:srgbClr val="FF0000"/>
              </a:solidFill>
            </a:endParaRPr>
          </a:p>
          <a:p>
            <a:r>
              <a:rPr lang="en-US" sz="3200" b="1" dirty="0">
                <a:solidFill>
                  <a:srgbClr val="FF0000"/>
                </a:solidFill>
              </a:rPr>
              <a:t>“Low” pH = “low” calcium </a:t>
            </a:r>
          </a:p>
        </p:txBody>
      </p:sp>
    </p:spTree>
    <p:extLst>
      <p:ext uri="{BB962C8B-B14F-4D97-AF65-F5344CB8AC3E}">
        <p14:creationId xmlns:p14="http://schemas.microsoft.com/office/powerpoint/2010/main" val="3458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B761-D87E-4834-BC7A-C5782A1B5418}"/>
              </a:ext>
            </a:extLst>
          </p:cNvPr>
          <p:cNvSpPr>
            <a:spLocks noGrp="1"/>
          </p:cNvSpPr>
          <p:nvPr>
            <p:ph type="title"/>
          </p:nvPr>
        </p:nvSpPr>
        <p:spPr/>
        <p:txBody>
          <a:bodyPr/>
          <a:lstStyle/>
          <a:p>
            <a:r>
              <a:rPr lang="en-US" dirty="0"/>
              <a:t>What is “low?”</a:t>
            </a:r>
          </a:p>
        </p:txBody>
      </p:sp>
      <p:sp>
        <p:nvSpPr>
          <p:cNvPr id="3" name="Content Placeholder 2">
            <a:extLst>
              <a:ext uri="{FF2B5EF4-FFF2-40B4-BE49-F238E27FC236}">
                <a16:creationId xmlns:a16="http://schemas.microsoft.com/office/drawing/2014/main" id="{01805024-6A30-4443-B5FD-803C57D1A2A7}"/>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8BE5C422-1F00-493D-B3A2-BF4FA9DE9A5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91105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4E95-6D7C-4E40-BC9A-23B63282EF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0ADD6E-9B09-473D-8027-152E7180DA51}"/>
              </a:ext>
            </a:extLst>
          </p:cNvPr>
          <p:cNvSpPr>
            <a:spLocks noGrp="1"/>
          </p:cNvSpPr>
          <p:nvPr>
            <p:ph sz="quarter" idx="13"/>
          </p:nvPr>
        </p:nvSpPr>
        <p:spPr>
          <a:xfrm>
            <a:off x="182562" y="1828800"/>
            <a:ext cx="8778875" cy="4352544"/>
          </a:xfrm>
        </p:spPr>
        <p:txBody>
          <a:bodyPr/>
          <a:lstStyle/>
          <a:p>
            <a:endParaRPr lang="en-US" dirty="0"/>
          </a:p>
        </p:txBody>
      </p:sp>
      <p:sp>
        <p:nvSpPr>
          <p:cNvPr id="4" name="Text Placeholder 3">
            <a:extLst>
              <a:ext uri="{FF2B5EF4-FFF2-40B4-BE49-F238E27FC236}">
                <a16:creationId xmlns:a16="http://schemas.microsoft.com/office/drawing/2014/main" id="{54A3AA8F-A563-49DC-9FC5-C7816AE9CD26}"/>
              </a:ext>
            </a:extLst>
          </p:cNvPr>
          <p:cNvSpPr>
            <a:spLocks noGrp="1"/>
          </p:cNvSpPr>
          <p:nvPr>
            <p:ph type="body" sz="quarter" idx="14"/>
          </p:nvPr>
        </p:nvSpPr>
        <p:spPr/>
        <p:txBody>
          <a:bodyPr/>
          <a:lstStyle/>
          <a:p>
            <a:endParaRPr lang="en-US"/>
          </a:p>
        </p:txBody>
      </p:sp>
      <p:pic>
        <p:nvPicPr>
          <p:cNvPr id="6" name="Picture 5">
            <a:extLst>
              <a:ext uri="{FF2B5EF4-FFF2-40B4-BE49-F238E27FC236}">
                <a16:creationId xmlns:a16="http://schemas.microsoft.com/office/drawing/2014/main" id="{87F34736-ACA1-40CA-A85C-B1171E07CCF4}"/>
              </a:ext>
            </a:extLst>
          </p:cNvPr>
          <p:cNvPicPr>
            <a:picLocks noChangeAspect="1"/>
          </p:cNvPicPr>
          <p:nvPr/>
        </p:nvPicPr>
        <p:blipFill>
          <a:blip r:embed="rId2"/>
          <a:stretch>
            <a:fillRect/>
          </a:stretch>
        </p:blipFill>
        <p:spPr>
          <a:xfrm>
            <a:off x="15608" y="529804"/>
            <a:ext cx="9089924" cy="6328196"/>
          </a:xfrm>
          <a:prstGeom prst="rect">
            <a:avLst/>
          </a:prstGeom>
        </p:spPr>
      </p:pic>
    </p:spTree>
    <p:extLst>
      <p:ext uri="{BB962C8B-B14F-4D97-AF65-F5344CB8AC3E}">
        <p14:creationId xmlns:p14="http://schemas.microsoft.com/office/powerpoint/2010/main" val="348283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27E2-2C0D-4D09-8419-F1CBB5542A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F212DF-808A-4189-834E-702EADF94B3B}"/>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5B49702D-2028-40A5-BF06-AA808C1118D7}"/>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FABBBAE7-55CA-4BF4-80E2-30F522FEDB26}"/>
              </a:ext>
            </a:extLst>
          </p:cNvPr>
          <p:cNvPicPr>
            <a:picLocks noChangeAspect="1"/>
          </p:cNvPicPr>
          <p:nvPr/>
        </p:nvPicPr>
        <p:blipFill>
          <a:blip r:embed="rId3"/>
          <a:stretch>
            <a:fillRect/>
          </a:stretch>
        </p:blipFill>
        <p:spPr>
          <a:xfrm>
            <a:off x="1" y="187891"/>
            <a:ext cx="9189928" cy="6670110"/>
          </a:xfrm>
          <a:prstGeom prst="rect">
            <a:avLst/>
          </a:prstGeom>
        </p:spPr>
      </p:pic>
      <p:sp>
        <p:nvSpPr>
          <p:cNvPr id="6" name="Rectangle 5">
            <a:extLst>
              <a:ext uri="{FF2B5EF4-FFF2-40B4-BE49-F238E27FC236}">
                <a16:creationId xmlns:a16="http://schemas.microsoft.com/office/drawing/2014/main" id="{BC2590B6-AE0B-4AF6-92D5-3BD4EFB0DF2E}"/>
              </a:ext>
            </a:extLst>
          </p:cNvPr>
          <p:cNvSpPr/>
          <p:nvPr/>
        </p:nvSpPr>
        <p:spPr>
          <a:xfrm>
            <a:off x="1709331" y="3184318"/>
            <a:ext cx="7260933" cy="2476691"/>
          </a:xfrm>
          <a:prstGeom prst="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A07567-30CD-4341-A79D-98941632B0D7}"/>
              </a:ext>
            </a:extLst>
          </p:cNvPr>
          <p:cNvSpPr/>
          <p:nvPr/>
        </p:nvSpPr>
        <p:spPr>
          <a:xfrm>
            <a:off x="799526" y="3184317"/>
            <a:ext cx="909806" cy="2476692"/>
          </a:xfrm>
          <a:prstGeom prst="rect">
            <a:avLst/>
          </a:prstGeom>
          <a:solidFill>
            <a:srgbClr val="92D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5F881E-F372-488D-A6FA-9E8C59098C28}"/>
              </a:ext>
            </a:extLst>
          </p:cNvPr>
          <p:cNvSpPr txBox="1"/>
          <p:nvPr/>
        </p:nvSpPr>
        <p:spPr>
          <a:xfrm>
            <a:off x="2353963" y="237133"/>
            <a:ext cx="4413213" cy="369332"/>
          </a:xfrm>
          <a:prstGeom prst="rect">
            <a:avLst/>
          </a:prstGeom>
          <a:solidFill>
            <a:schemeClr val="bg1"/>
          </a:solidFill>
        </p:spPr>
        <p:txBody>
          <a:bodyPr wrap="square" rtlCol="0">
            <a:spAutoFit/>
          </a:bodyPr>
          <a:lstStyle/>
          <a:p>
            <a:r>
              <a:rPr lang="en-US" dirty="0"/>
              <a:t>All Columbia basin WQP Lake/Reservoir Data</a:t>
            </a:r>
          </a:p>
        </p:txBody>
      </p:sp>
    </p:spTree>
    <p:extLst>
      <p:ext uri="{BB962C8B-B14F-4D97-AF65-F5344CB8AC3E}">
        <p14:creationId xmlns:p14="http://schemas.microsoft.com/office/powerpoint/2010/main" val="2737714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27E2-2C0D-4D09-8419-F1CBB5542A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F212DF-808A-4189-834E-702EADF94B3B}"/>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5B49702D-2028-40A5-BF06-AA808C1118D7}"/>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FABBBAE7-55CA-4BF4-80E2-30F522FEDB26}"/>
              </a:ext>
            </a:extLst>
          </p:cNvPr>
          <p:cNvPicPr>
            <a:picLocks noChangeAspect="1"/>
          </p:cNvPicPr>
          <p:nvPr/>
        </p:nvPicPr>
        <p:blipFill>
          <a:blip r:embed="rId3"/>
          <a:stretch>
            <a:fillRect/>
          </a:stretch>
        </p:blipFill>
        <p:spPr>
          <a:xfrm>
            <a:off x="1" y="187891"/>
            <a:ext cx="9189928" cy="6670110"/>
          </a:xfrm>
          <a:prstGeom prst="rect">
            <a:avLst/>
          </a:prstGeom>
        </p:spPr>
      </p:pic>
      <p:sp>
        <p:nvSpPr>
          <p:cNvPr id="6" name="Rectangle 5">
            <a:extLst>
              <a:ext uri="{FF2B5EF4-FFF2-40B4-BE49-F238E27FC236}">
                <a16:creationId xmlns:a16="http://schemas.microsoft.com/office/drawing/2014/main" id="{BC2590B6-AE0B-4AF6-92D5-3BD4EFB0DF2E}"/>
              </a:ext>
            </a:extLst>
          </p:cNvPr>
          <p:cNvSpPr/>
          <p:nvPr/>
        </p:nvSpPr>
        <p:spPr>
          <a:xfrm>
            <a:off x="1709331" y="3184318"/>
            <a:ext cx="7260933" cy="2476691"/>
          </a:xfrm>
          <a:prstGeom prst="rect">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A07567-30CD-4341-A79D-98941632B0D7}"/>
              </a:ext>
            </a:extLst>
          </p:cNvPr>
          <p:cNvSpPr/>
          <p:nvPr/>
        </p:nvSpPr>
        <p:spPr>
          <a:xfrm>
            <a:off x="799526" y="3184317"/>
            <a:ext cx="909806" cy="2476692"/>
          </a:xfrm>
          <a:prstGeom prst="rect">
            <a:avLst/>
          </a:prstGeom>
          <a:solidFill>
            <a:srgbClr val="92D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A19A45-1C27-4BF8-B666-05D1A8060EC9}"/>
              </a:ext>
            </a:extLst>
          </p:cNvPr>
          <p:cNvSpPr txBox="1"/>
          <p:nvPr/>
        </p:nvSpPr>
        <p:spPr>
          <a:xfrm>
            <a:off x="3607905" y="3712740"/>
            <a:ext cx="5341786" cy="2031325"/>
          </a:xfrm>
          <a:prstGeom prst="rect">
            <a:avLst/>
          </a:prstGeom>
          <a:noFill/>
        </p:spPr>
        <p:txBody>
          <a:bodyPr wrap="square" rtlCol="0">
            <a:spAutoFit/>
          </a:bodyPr>
          <a:lstStyle/>
          <a:p>
            <a:r>
              <a:rPr lang="en-US" dirty="0"/>
              <a:t>15 lake sites on Mount Saint Helens</a:t>
            </a:r>
          </a:p>
          <a:p>
            <a:r>
              <a:rPr lang="en-US" dirty="0"/>
              <a:t>4 more in volcanic craters in Oregon </a:t>
            </a:r>
          </a:p>
          <a:p>
            <a:r>
              <a:rPr lang="en-US" dirty="0"/>
              <a:t>5 Mine Sites</a:t>
            </a:r>
          </a:p>
          <a:p>
            <a:r>
              <a:rPr lang="en-US" dirty="0"/>
              <a:t>2 bogs  </a:t>
            </a:r>
          </a:p>
          <a:p>
            <a:r>
              <a:rPr lang="en-US" dirty="0"/>
              <a:t>4 High Mountain Lakes in Teton NP (70s-81 and n=1)  </a:t>
            </a:r>
          </a:p>
          <a:p>
            <a:r>
              <a:rPr lang="en-US" dirty="0"/>
              <a:t>10 Sites with low pH sample size (n≤3)</a:t>
            </a:r>
          </a:p>
          <a:p>
            <a:r>
              <a:rPr lang="en-US" dirty="0"/>
              <a:t>2 “Normal” sites all with pH&gt;7.27 Ca&lt;8.5</a:t>
            </a:r>
          </a:p>
        </p:txBody>
      </p:sp>
      <p:sp>
        <p:nvSpPr>
          <p:cNvPr id="9" name="TextBox 8">
            <a:extLst>
              <a:ext uri="{FF2B5EF4-FFF2-40B4-BE49-F238E27FC236}">
                <a16:creationId xmlns:a16="http://schemas.microsoft.com/office/drawing/2014/main" id="{A4511E17-1770-4074-9EBE-3965F5636AD0}"/>
              </a:ext>
            </a:extLst>
          </p:cNvPr>
          <p:cNvSpPr txBox="1"/>
          <p:nvPr/>
        </p:nvSpPr>
        <p:spPr>
          <a:xfrm>
            <a:off x="3221076" y="237133"/>
            <a:ext cx="3097014" cy="369332"/>
          </a:xfrm>
          <a:prstGeom prst="rect">
            <a:avLst/>
          </a:prstGeom>
          <a:solidFill>
            <a:schemeClr val="bg1"/>
          </a:solidFill>
        </p:spPr>
        <p:txBody>
          <a:bodyPr wrap="square" rtlCol="0">
            <a:spAutoFit/>
          </a:bodyPr>
          <a:lstStyle/>
          <a:p>
            <a:r>
              <a:rPr lang="en-US" dirty="0"/>
              <a:t>All WQP Lake/Reservoir Data</a:t>
            </a:r>
          </a:p>
        </p:txBody>
      </p:sp>
    </p:spTree>
    <p:extLst>
      <p:ext uri="{BB962C8B-B14F-4D97-AF65-F5344CB8AC3E}">
        <p14:creationId xmlns:p14="http://schemas.microsoft.com/office/powerpoint/2010/main" val="2072335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2B1A-12C1-4801-8F47-F4E011E5DA36}"/>
              </a:ext>
            </a:extLst>
          </p:cNvPr>
          <p:cNvSpPr>
            <a:spLocks noGrp="1"/>
          </p:cNvSpPr>
          <p:nvPr>
            <p:ph type="title"/>
          </p:nvPr>
        </p:nvSpPr>
        <p:spPr/>
        <p:txBody>
          <a:bodyPr/>
          <a:lstStyle/>
          <a:p>
            <a:pPr algn="ctr"/>
            <a:r>
              <a:rPr lang="en-US" dirty="0"/>
              <a:t>pH Risk: Direct vs Indirect</a:t>
            </a:r>
          </a:p>
        </p:txBody>
      </p:sp>
      <p:sp>
        <p:nvSpPr>
          <p:cNvPr id="3" name="Content Placeholder 2">
            <a:extLst>
              <a:ext uri="{FF2B5EF4-FFF2-40B4-BE49-F238E27FC236}">
                <a16:creationId xmlns:a16="http://schemas.microsoft.com/office/drawing/2014/main" id="{DC8A91B4-8AB8-456F-AE5B-47048A98B011}"/>
              </a:ext>
            </a:extLst>
          </p:cNvPr>
          <p:cNvSpPr>
            <a:spLocks noGrp="1"/>
          </p:cNvSpPr>
          <p:nvPr>
            <p:ph sz="quarter" idx="13"/>
          </p:nvPr>
        </p:nvSpPr>
        <p:spPr>
          <a:xfrm>
            <a:off x="182562" y="1521684"/>
            <a:ext cx="8778875" cy="4971190"/>
          </a:xfrm>
        </p:spPr>
        <p:txBody>
          <a:bodyPr/>
          <a:lstStyle/>
          <a:p>
            <a:r>
              <a:rPr lang="en-US" dirty="0"/>
              <a:t>There are some direct influences of pH on mussels ability to build and maintain shells. </a:t>
            </a:r>
          </a:p>
          <a:p>
            <a:r>
              <a:rPr lang="en-US" dirty="0"/>
              <a:t>The overall correlation between calcium and pH is only 0.33, but it looks like there is an important relationship with some caveats</a:t>
            </a:r>
          </a:p>
          <a:p>
            <a:r>
              <a:rPr lang="en-US" dirty="0"/>
              <a:t>Field studies in the literature may describe a relationship between pH and mussels that could be, at least in part indirect through calcium</a:t>
            </a:r>
          </a:p>
        </p:txBody>
      </p:sp>
      <p:sp>
        <p:nvSpPr>
          <p:cNvPr id="4" name="Text Placeholder 3">
            <a:extLst>
              <a:ext uri="{FF2B5EF4-FFF2-40B4-BE49-F238E27FC236}">
                <a16:creationId xmlns:a16="http://schemas.microsoft.com/office/drawing/2014/main" id="{143FED17-8D8E-4568-9C21-B8FD3052C5B5}"/>
              </a:ext>
            </a:extLst>
          </p:cNvPr>
          <p:cNvSpPr>
            <a:spLocks noGrp="1"/>
          </p:cNvSpPr>
          <p:nvPr>
            <p:ph type="body" sz="quarter" idx="14"/>
          </p:nvPr>
        </p:nvSpPr>
        <p:spPr>
          <a:xfrm>
            <a:off x="8229600" y="0"/>
            <a:ext cx="914400" cy="1060704"/>
          </a:xfrm>
        </p:spPr>
        <p:txBody>
          <a:bodyPr/>
          <a:lstStyle/>
          <a:p>
            <a:endParaRPr lang="en-US" dirty="0"/>
          </a:p>
        </p:txBody>
      </p:sp>
    </p:spTree>
    <p:extLst>
      <p:ext uri="{BB962C8B-B14F-4D97-AF65-F5344CB8AC3E}">
        <p14:creationId xmlns:p14="http://schemas.microsoft.com/office/powerpoint/2010/main" val="319895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13AE-F2C3-4C41-BE42-2B8449225B1E}"/>
              </a:ext>
            </a:extLst>
          </p:cNvPr>
          <p:cNvSpPr>
            <a:spLocks noGrp="1"/>
          </p:cNvSpPr>
          <p:nvPr>
            <p:ph type="title"/>
          </p:nvPr>
        </p:nvSpPr>
        <p:spPr/>
        <p:txBody>
          <a:bodyPr/>
          <a:lstStyle/>
          <a:p>
            <a:r>
              <a:rPr lang="en-US" dirty="0"/>
              <a:t>Confidence in calcium risk</a:t>
            </a:r>
          </a:p>
        </p:txBody>
      </p:sp>
      <p:sp>
        <p:nvSpPr>
          <p:cNvPr id="3" name="Content Placeholder 2">
            <a:extLst>
              <a:ext uri="{FF2B5EF4-FFF2-40B4-BE49-F238E27FC236}">
                <a16:creationId xmlns:a16="http://schemas.microsoft.com/office/drawing/2014/main" id="{0D85236D-C5F3-47A9-ACA3-01531D9904A5}"/>
              </a:ext>
            </a:extLst>
          </p:cNvPr>
          <p:cNvSpPr>
            <a:spLocks noGrp="1"/>
          </p:cNvSpPr>
          <p:nvPr>
            <p:ph sz="quarter" idx="13"/>
          </p:nvPr>
        </p:nvSpPr>
        <p:spPr/>
        <p:txBody>
          <a:bodyPr/>
          <a:lstStyle/>
          <a:p>
            <a:r>
              <a:rPr lang="en-US" dirty="0"/>
              <a:t>Field and lab studies show similar critical values</a:t>
            </a:r>
          </a:p>
          <a:p>
            <a:r>
              <a:rPr lang="en-US" dirty="0"/>
              <a:t>Field data is not as variable as pH </a:t>
            </a:r>
          </a:p>
          <a:p>
            <a:r>
              <a:rPr lang="en-US" dirty="0"/>
              <a:t>Low calcium concentrations are more stable as they are below carrying capacity in most if not all of the pH range </a:t>
            </a:r>
          </a:p>
          <a:p>
            <a:r>
              <a:rPr lang="en-US" dirty="0"/>
              <a:t>Higher calcium concentrations are less stable as fluctuating pH alters the carrying capacity</a:t>
            </a:r>
          </a:p>
          <a:p>
            <a:pPr lvl="1"/>
            <a:r>
              <a:rPr lang="en-US" dirty="0"/>
              <a:t>Causes of variability are mostly influential above risk break points </a:t>
            </a:r>
          </a:p>
          <a:p>
            <a:endParaRPr lang="en-US" dirty="0"/>
          </a:p>
        </p:txBody>
      </p:sp>
      <p:sp>
        <p:nvSpPr>
          <p:cNvPr id="4" name="Text Placeholder 3">
            <a:extLst>
              <a:ext uri="{FF2B5EF4-FFF2-40B4-BE49-F238E27FC236}">
                <a16:creationId xmlns:a16="http://schemas.microsoft.com/office/drawing/2014/main" id="{33A9AA59-D063-4431-959C-8D1CBC65C46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7039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66BC-4F1E-409A-A140-17A8A1BCC822}"/>
              </a:ext>
            </a:extLst>
          </p:cNvPr>
          <p:cNvSpPr>
            <a:spLocks noGrp="1"/>
          </p:cNvSpPr>
          <p:nvPr>
            <p:ph type="title"/>
          </p:nvPr>
        </p:nvSpPr>
        <p:spPr/>
        <p:txBody>
          <a:bodyPr/>
          <a:lstStyle/>
          <a:p>
            <a:r>
              <a:rPr lang="en-US" dirty="0"/>
              <a:t>Establishment Risk </a:t>
            </a:r>
          </a:p>
        </p:txBody>
      </p:sp>
      <p:sp>
        <p:nvSpPr>
          <p:cNvPr id="3" name="Content Placeholder 2">
            <a:extLst>
              <a:ext uri="{FF2B5EF4-FFF2-40B4-BE49-F238E27FC236}">
                <a16:creationId xmlns:a16="http://schemas.microsoft.com/office/drawing/2014/main" id="{4CA3CA02-D475-411E-BE8E-BE8DBF01EE8B}"/>
              </a:ext>
            </a:extLst>
          </p:cNvPr>
          <p:cNvSpPr>
            <a:spLocks noGrp="1"/>
          </p:cNvSpPr>
          <p:nvPr>
            <p:ph sz="quarter" idx="13"/>
          </p:nvPr>
        </p:nvSpPr>
        <p:spPr>
          <a:xfrm>
            <a:off x="173736" y="1576388"/>
            <a:ext cx="8778875" cy="4604956"/>
          </a:xfrm>
        </p:spPr>
        <p:txBody>
          <a:bodyPr/>
          <a:lstStyle/>
          <a:p>
            <a:r>
              <a:rPr lang="en-US" dirty="0"/>
              <a:t>Extent of drawdown </a:t>
            </a:r>
          </a:p>
          <a:p>
            <a:r>
              <a:rPr lang="en-US" dirty="0"/>
              <a:t>Floating structure presence</a:t>
            </a:r>
          </a:p>
          <a:p>
            <a:r>
              <a:rPr lang="en-US" dirty="0"/>
              <a:t>Veliger concentration potential</a:t>
            </a:r>
          </a:p>
          <a:p>
            <a:pPr lvl="1"/>
            <a:r>
              <a:rPr lang="en-US" dirty="0"/>
              <a:t>Enclosed bays, marinas, wave breaks</a:t>
            </a:r>
          </a:p>
          <a:p>
            <a:r>
              <a:rPr lang="en-US" dirty="0"/>
              <a:t>Residence time </a:t>
            </a:r>
          </a:p>
          <a:p>
            <a:r>
              <a:rPr lang="en-US" dirty="0"/>
              <a:t>Water quality </a:t>
            </a:r>
          </a:p>
          <a:p>
            <a:pPr lvl="1"/>
            <a:r>
              <a:rPr lang="en-US" dirty="0"/>
              <a:t>DO</a:t>
            </a:r>
          </a:p>
          <a:p>
            <a:pPr lvl="1"/>
            <a:r>
              <a:rPr lang="en-US" dirty="0"/>
              <a:t>Temperature </a:t>
            </a:r>
          </a:p>
          <a:p>
            <a:pPr lvl="1"/>
            <a:r>
              <a:rPr lang="en-US" dirty="0"/>
              <a:t>Calcium </a:t>
            </a:r>
          </a:p>
          <a:p>
            <a:pPr lvl="1"/>
            <a:r>
              <a:rPr lang="en-US" dirty="0"/>
              <a:t>pH</a:t>
            </a:r>
          </a:p>
          <a:p>
            <a:r>
              <a:rPr lang="en-US" dirty="0"/>
              <a:t>Other/Unknown</a:t>
            </a:r>
          </a:p>
        </p:txBody>
      </p:sp>
      <p:sp>
        <p:nvSpPr>
          <p:cNvPr id="4" name="Text Placeholder 3">
            <a:extLst>
              <a:ext uri="{FF2B5EF4-FFF2-40B4-BE49-F238E27FC236}">
                <a16:creationId xmlns:a16="http://schemas.microsoft.com/office/drawing/2014/main" id="{266D77C2-3B64-4C07-B6E8-E3465C103AA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38142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8750-19AD-4368-820D-5F03B60D61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A3C1EC-A3C0-402E-A09A-B692C38035B6}"/>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994F10D3-46CB-43C2-AB73-43C48F70030E}"/>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D4034D54-CD5B-4ADF-B02F-B4987A3D7837}"/>
              </a:ext>
            </a:extLst>
          </p:cNvPr>
          <p:cNvPicPr>
            <a:picLocks noChangeAspect="1"/>
          </p:cNvPicPr>
          <p:nvPr/>
        </p:nvPicPr>
        <p:blipFill>
          <a:blip r:embed="rId2"/>
          <a:stretch>
            <a:fillRect/>
          </a:stretch>
        </p:blipFill>
        <p:spPr>
          <a:xfrm>
            <a:off x="0" y="218285"/>
            <a:ext cx="9144000" cy="6639715"/>
          </a:xfrm>
          <a:prstGeom prst="rect">
            <a:avLst/>
          </a:prstGeom>
        </p:spPr>
      </p:pic>
      <p:sp>
        <p:nvSpPr>
          <p:cNvPr id="7" name="TextBox 6">
            <a:extLst>
              <a:ext uri="{FF2B5EF4-FFF2-40B4-BE49-F238E27FC236}">
                <a16:creationId xmlns:a16="http://schemas.microsoft.com/office/drawing/2014/main" id="{301CE156-5415-4EDD-967F-D4472AA4DD41}"/>
              </a:ext>
            </a:extLst>
          </p:cNvPr>
          <p:cNvSpPr txBox="1"/>
          <p:nvPr/>
        </p:nvSpPr>
        <p:spPr>
          <a:xfrm>
            <a:off x="2381249" y="266700"/>
            <a:ext cx="4448175" cy="369332"/>
          </a:xfrm>
          <a:prstGeom prst="rect">
            <a:avLst/>
          </a:prstGeom>
          <a:solidFill>
            <a:schemeClr val="bg1"/>
          </a:solidFill>
        </p:spPr>
        <p:txBody>
          <a:bodyPr wrap="square" rtlCol="0">
            <a:spAutoFit/>
          </a:bodyPr>
          <a:lstStyle/>
          <a:p>
            <a:r>
              <a:rPr lang="en-US" dirty="0"/>
              <a:t>All C-PN Reclamation Lentic Site Calcium</a:t>
            </a:r>
          </a:p>
        </p:txBody>
      </p:sp>
    </p:spTree>
    <p:extLst>
      <p:ext uri="{BB962C8B-B14F-4D97-AF65-F5344CB8AC3E}">
        <p14:creationId xmlns:p14="http://schemas.microsoft.com/office/powerpoint/2010/main" val="796076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6B23-2845-48B2-B8C6-478152210FD9}"/>
              </a:ext>
            </a:extLst>
          </p:cNvPr>
          <p:cNvSpPr>
            <a:spLocks noGrp="1"/>
          </p:cNvSpPr>
          <p:nvPr>
            <p:ph type="title"/>
          </p:nvPr>
        </p:nvSpPr>
        <p:spPr/>
        <p:txBody>
          <a:bodyPr/>
          <a:lstStyle/>
          <a:p>
            <a:r>
              <a:rPr lang="en-US" dirty="0"/>
              <a:t>This pattern is similar for CRB as a whole</a:t>
            </a:r>
          </a:p>
        </p:txBody>
      </p:sp>
      <p:sp>
        <p:nvSpPr>
          <p:cNvPr id="3" name="Content Placeholder 2">
            <a:extLst>
              <a:ext uri="{FF2B5EF4-FFF2-40B4-BE49-F238E27FC236}">
                <a16:creationId xmlns:a16="http://schemas.microsoft.com/office/drawing/2014/main" id="{539B2DDD-CBF2-4E54-A09A-9126346D2494}"/>
              </a:ext>
            </a:extLst>
          </p:cNvPr>
          <p:cNvSpPr>
            <a:spLocks noGrp="1"/>
          </p:cNvSpPr>
          <p:nvPr>
            <p:ph sz="quarter" idx="13"/>
          </p:nvPr>
        </p:nvSpPr>
        <p:spPr/>
        <p:txBody>
          <a:bodyPr/>
          <a:lstStyle/>
          <a:p>
            <a:r>
              <a:rPr lang="en-US" dirty="0"/>
              <a:t>695 sites with more than one calcium measurement on the Water Quality Portal</a:t>
            </a:r>
          </a:p>
          <a:p>
            <a:r>
              <a:rPr lang="en-US" dirty="0"/>
              <a:t>A few exceptions </a:t>
            </a:r>
          </a:p>
          <a:p>
            <a:pPr lvl="1"/>
            <a:r>
              <a:rPr lang="en-US" dirty="0"/>
              <a:t>Mine sites </a:t>
            </a:r>
          </a:p>
          <a:p>
            <a:pPr lvl="1"/>
            <a:r>
              <a:rPr lang="en-US" dirty="0"/>
              <a:t>Lakes on volcanoes</a:t>
            </a:r>
          </a:p>
          <a:p>
            <a:pPr lvl="1"/>
            <a:r>
              <a:rPr lang="en-US" dirty="0"/>
              <a:t>Lakes near ID/NV border </a:t>
            </a:r>
          </a:p>
          <a:p>
            <a:pPr lvl="1"/>
            <a:r>
              <a:rPr lang="en-US" dirty="0"/>
              <a:t>Lake McDonald </a:t>
            </a:r>
          </a:p>
          <a:p>
            <a:pPr lvl="1"/>
            <a:r>
              <a:rPr lang="en-US" dirty="0"/>
              <a:t>Flathead Lake</a:t>
            </a:r>
          </a:p>
        </p:txBody>
      </p:sp>
      <p:sp>
        <p:nvSpPr>
          <p:cNvPr id="4" name="Text Placeholder 3">
            <a:extLst>
              <a:ext uri="{FF2B5EF4-FFF2-40B4-BE49-F238E27FC236}">
                <a16:creationId xmlns:a16="http://schemas.microsoft.com/office/drawing/2014/main" id="{91EB1C98-99D1-452A-9F82-394AC3AAFB8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54204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4CF1-F4B0-4F04-972D-1691C1FA3A65}"/>
              </a:ext>
            </a:extLst>
          </p:cNvPr>
          <p:cNvSpPr>
            <a:spLocks noGrp="1"/>
          </p:cNvSpPr>
          <p:nvPr>
            <p:ph type="title"/>
          </p:nvPr>
        </p:nvSpPr>
        <p:spPr/>
        <p:txBody>
          <a:bodyPr/>
          <a:lstStyle/>
          <a:p>
            <a:r>
              <a:rPr lang="en-US" dirty="0"/>
              <a:t>Confidence in Calcium Risk</a:t>
            </a:r>
          </a:p>
        </p:txBody>
      </p:sp>
      <p:sp>
        <p:nvSpPr>
          <p:cNvPr id="3" name="Content Placeholder 2">
            <a:extLst>
              <a:ext uri="{FF2B5EF4-FFF2-40B4-BE49-F238E27FC236}">
                <a16:creationId xmlns:a16="http://schemas.microsoft.com/office/drawing/2014/main" id="{80B73E00-C3BE-4BCF-9FE4-609B09314D48}"/>
              </a:ext>
            </a:extLst>
          </p:cNvPr>
          <p:cNvSpPr>
            <a:spLocks noGrp="1"/>
          </p:cNvSpPr>
          <p:nvPr>
            <p:ph sz="quarter" idx="13"/>
          </p:nvPr>
        </p:nvSpPr>
        <p:spPr/>
        <p:txBody>
          <a:bodyPr/>
          <a:lstStyle/>
          <a:p>
            <a:r>
              <a:rPr lang="en-US" dirty="0"/>
              <a:t>With very few exceptions no sites in CRB have calcium measurements in both the low and high risk categories</a:t>
            </a:r>
          </a:p>
          <a:p>
            <a:pPr lvl="1"/>
            <a:r>
              <a:rPr lang="en-US" dirty="0"/>
              <a:t>Mine sites </a:t>
            </a:r>
          </a:p>
          <a:p>
            <a:pPr lvl="1"/>
            <a:r>
              <a:rPr lang="en-US" dirty="0"/>
              <a:t>Lakes on volcanoes </a:t>
            </a:r>
          </a:p>
          <a:p>
            <a:pPr lvl="1"/>
            <a:r>
              <a:rPr lang="en-US" dirty="0"/>
              <a:t>Lakes on ID/NV border </a:t>
            </a:r>
            <a:r>
              <a:rPr lang="en-US" dirty="0">
                <a:solidFill>
                  <a:srgbClr val="FF0000"/>
                </a:solidFill>
              </a:rPr>
              <a:t>(extreme evaporation reduces carrying capacity through salts) </a:t>
            </a:r>
          </a:p>
          <a:p>
            <a:pPr lvl="1"/>
            <a:r>
              <a:rPr lang="en-US" dirty="0"/>
              <a:t>Lake McDonald </a:t>
            </a:r>
            <a:r>
              <a:rPr lang="en-US" dirty="0">
                <a:solidFill>
                  <a:srgbClr val="FF0000"/>
                </a:solidFill>
              </a:rPr>
              <a:t>(likely data error 14,000 mg/L vs 13mg/L)</a:t>
            </a:r>
          </a:p>
          <a:p>
            <a:pPr lvl="1"/>
            <a:r>
              <a:rPr lang="en-US" dirty="0"/>
              <a:t>Flathead Lake </a:t>
            </a:r>
            <a:r>
              <a:rPr lang="en-US" dirty="0">
                <a:solidFill>
                  <a:srgbClr val="FF0000"/>
                </a:solidFill>
              </a:rPr>
              <a:t>(Low calcium data is from ’79, Any Ideas? Flooding?)</a:t>
            </a:r>
          </a:p>
          <a:p>
            <a:endParaRPr lang="en-US" dirty="0"/>
          </a:p>
        </p:txBody>
      </p:sp>
      <p:sp>
        <p:nvSpPr>
          <p:cNvPr id="4" name="Text Placeholder 3">
            <a:extLst>
              <a:ext uri="{FF2B5EF4-FFF2-40B4-BE49-F238E27FC236}">
                <a16:creationId xmlns:a16="http://schemas.microsoft.com/office/drawing/2014/main" id="{C08A440A-5A57-4AFF-897E-4D59DC5AFCD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3725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649D-F041-452C-9B18-4F5A99F8B0C2}"/>
              </a:ext>
            </a:extLst>
          </p:cNvPr>
          <p:cNvSpPr>
            <a:spLocks noGrp="1"/>
          </p:cNvSpPr>
          <p:nvPr>
            <p:ph type="title"/>
          </p:nvPr>
        </p:nvSpPr>
        <p:spPr/>
        <p:txBody>
          <a:bodyPr/>
          <a:lstStyle/>
          <a:p>
            <a:r>
              <a:rPr lang="en-US" dirty="0"/>
              <a:t>Calcium Summary </a:t>
            </a:r>
          </a:p>
        </p:txBody>
      </p:sp>
      <p:sp>
        <p:nvSpPr>
          <p:cNvPr id="3" name="Content Placeholder 2">
            <a:extLst>
              <a:ext uri="{FF2B5EF4-FFF2-40B4-BE49-F238E27FC236}">
                <a16:creationId xmlns:a16="http://schemas.microsoft.com/office/drawing/2014/main" id="{2532FDA3-01BC-41BF-B224-815809A03728}"/>
              </a:ext>
            </a:extLst>
          </p:cNvPr>
          <p:cNvSpPr>
            <a:spLocks noGrp="1"/>
          </p:cNvSpPr>
          <p:nvPr>
            <p:ph sz="quarter" idx="13"/>
          </p:nvPr>
        </p:nvSpPr>
        <p:spPr/>
        <p:txBody>
          <a:bodyPr/>
          <a:lstStyle/>
          <a:p>
            <a:r>
              <a:rPr lang="en-US" dirty="0"/>
              <a:t>Calcium seems to be the best metric to inform risk</a:t>
            </a:r>
          </a:p>
          <a:p>
            <a:pPr lvl="1"/>
            <a:r>
              <a:rPr lang="en-US" dirty="0"/>
              <a:t>Note exceptions for</a:t>
            </a:r>
          </a:p>
          <a:p>
            <a:pPr lvl="2"/>
            <a:r>
              <a:rPr lang="en-US" dirty="0"/>
              <a:t>Extreme Evaporation </a:t>
            </a:r>
          </a:p>
          <a:p>
            <a:pPr lvl="2"/>
            <a:r>
              <a:rPr lang="en-US" dirty="0"/>
              <a:t>Local Mining Influence </a:t>
            </a:r>
          </a:p>
          <a:p>
            <a:pPr lvl="2"/>
            <a:r>
              <a:rPr lang="en-US" dirty="0"/>
              <a:t>Volcanic influence</a:t>
            </a:r>
          </a:p>
          <a:p>
            <a:pPr lvl="1"/>
            <a:r>
              <a:rPr lang="en-US" dirty="0"/>
              <a:t>If pH is also available, it may not add anything</a:t>
            </a:r>
          </a:p>
          <a:p>
            <a:endParaRPr lang="en-US" dirty="0"/>
          </a:p>
        </p:txBody>
      </p:sp>
      <p:sp>
        <p:nvSpPr>
          <p:cNvPr id="4" name="Text Placeholder 3">
            <a:extLst>
              <a:ext uri="{FF2B5EF4-FFF2-40B4-BE49-F238E27FC236}">
                <a16:creationId xmlns:a16="http://schemas.microsoft.com/office/drawing/2014/main" id="{7FDAD2ED-9E48-42BB-BD13-F2CCE8382148}"/>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A807B41A-B85E-402F-9F3C-50D0AD2D12F1}"/>
              </a:ext>
            </a:extLst>
          </p:cNvPr>
          <p:cNvPicPr>
            <a:picLocks noChangeAspect="1"/>
          </p:cNvPicPr>
          <p:nvPr/>
        </p:nvPicPr>
        <p:blipFill>
          <a:blip r:embed="rId2"/>
          <a:stretch>
            <a:fillRect/>
          </a:stretch>
        </p:blipFill>
        <p:spPr>
          <a:xfrm>
            <a:off x="455083" y="4162251"/>
            <a:ext cx="3122084" cy="2648653"/>
          </a:xfrm>
          <a:prstGeom prst="rect">
            <a:avLst/>
          </a:prstGeom>
        </p:spPr>
      </p:pic>
    </p:spTree>
    <p:extLst>
      <p:ext uri="{BB962C8B-B14F-4D97-AF65-F5344CB8AC3E}">
        <p14:creationId xmlns:p14="http://schemas.microsoft.com/office/powerpoint/2010/main" val="3237481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409D-481E-45A6-B85F-A657B9821997}"/>
              </a:ext>
            </a:extLst>
          </p:cNvPr>
          <p:cNvSpPr>
            <a:spLocks noGrp="1"/>
          </p:cNvSpPr>
          <p:nvPr>
            <p:ph type="title"/>
          </p:nvPr>
        </p:nvSpPr>
        <p:spPr/>
        <p:txBody>
          <a:bodyPr/>
          <a:lstStyle/>
          <a:p>
            <a:r>
              <a:rPr lang="en-US" dirty="0"/>
              <a:t>pH Summary </a:t>
            </a:r>
          </a:p>
        </p:txBody>
      </p:sp>
      <p:sp>
        <p:nvSpPr>
          <p:cNvPr id="3" name="Content Placeholder 2">
            <a:extLst>
              <a:ext uri="{FF2B5EF4-FFF2-40B4-BE49-F238E27FC236}">
                <a16:creationId xmlns:a16="http://schemas.microsoft.com/office/drawing/2014/main" id="{F87549FC-EFD3-4825-9FF5-EAD8ACC62D2E}"/>
              </a:ext>
            </a:extLst>
          </p:cNvPr>
          <p:cNvSpPr>
            <a:spLocks noGrp="1"/>
          </p:cNvSpPr>
          <p:nvPr>
            <p:ph sz="quarter" idx="13"/>
          </p:nvPr>
        </p:nvSpPr>
        <p:spPr>
          <a:xfrm>
            <a:off x="173736" y="1828800"/>
            <a:ext cx="5443897" cy="4352544"/>
          </a:xfrm>
        </p:spPr>
        <p:txBody>
          <a:bodyPr/>
          <a:lstStyle/>
          <a:p>
            <a:r>
              <a:rPr lang="en-US" dirty="0"/>
              <a:t>If only pH data is available, use with caution </a:t>
            </a:r>
          </a:p>
          <a:p>
            <a:pPr lvl="1"/>
            <a:r>
              <a:rPr lang="en-US" dirty="0"/>
              <a:t>Surface measurement vs profile </a:t>
            </a:r>
          </a:p>
          <a:p>
            <a:pPr lvl="1"/>
            <a:r>
              <a:rPr lang="en-US" dirty="0"/>
              <a:t>High spatial and temporal variability</a:t>
            </a:r>
          </a:p>
          <a:p>
            <a:pPr lvl="1"/>
            <a:r>
              <a:rPr lang="en-US" dirty="0"/>
              <a:t>Unknowns exist where high calcium levels persist at low pH</a:t>
            </a:r>
          </a:p>
          <a:p>
            <a:pPr lvl="2"/>
            <a:r>
              <a:rPr lang="en-US" dirty="0"/>
              <a:t>Mine influence </a:t>
            </a:r>
          </a:p>
          <a:p>
            <a:pPr lvl="2"/>
            <a:r>
              <a:rPr lang="en-US" dirty="0"/>
              <a:t>Volcano Influence </a:t>
            </a:r>
          </a:p>
          <a:p>
            <a:r>
              <a:rPr lang="en-US" dirty="0"/>
              <a:t>“Low” pH could prioritize where to focus calcium sampling</a:t>
            </a:r>
          </a:p>
        </p:txBody>
      </p:sp>
      <p:sp>
        <p:nvSpPr>
          <p:cNvPr id="4" name="Text Placeholder 3">
            <a:extLst>
              <a:ext uri="{FF2B5EF4-FFF2-40B4-BE49-F238E27FC236}">
                <a16:creationId xmlns:a16="http://schemas.microsoft.com/office/drawing/2014/main" id="{275117DD-64C2-47E5-BD84-A2D577E2B571}"/>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9EA1E3B-ACDB-4FF0-81B8-E2981D4D87E7}"/>
              </a:ext>
            </a:extLst>
          </p:cNvPr>
          <p:cNvPicPr>
            <a:picLocks noChangeAspect="1"/>
          </p:cNvPicPr>
          <p:nvPr/>
        </p:nvPicPr>
        <p:blipFill>
          <a:blip r:embed="rId2"/>
          <a:stretch>
            <a:fillRect/>
          </a:stretch>
        </p:blipFill>
        <p:spPr>
          <a:xfrm>
            <a:off x="5181600" y="3404947"/>
            <a:ext cx="4133850" cy="3465753"/>
          </a:xfrm>
          <a:prstGeom prst="rect">
            <a:avLst/>
          </a:prstGeom>
        </p:spPr>
      </p:pic>
    </p:spTree>
    <p:extLst>
      <p:ext uri="{BB962C8B-B14F-4D97-AF65-F5344CB8AC3E}">
        <p14:creationId xmlns:p14="http://schemas.microsoft.com/office/powerpoint/2010/main" val="116651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66BC-4F1E-409A-A140-17A8A1BCC822}"/>
              </a:ext>
            </a:extLst>
          </p:cNvPr>
          <p:cNvSpPr>
            <a:spLocks noGrp="1"/>
          </p:cNvSpPr>
          <p:nvPr>
            <p:ph type="title"/>
          </p:nvPr>
        </p:nvSpPr>
        <p:spPr/>
        <p:txBody>
          <a:bodyPr/>
          <a:lstStyle/>
          <a:p>
            <a:r>
              <a:rPr lang="en-US" dirty="0"/>
              <a:t>Small part of overall risk </a:t>
            </a:r>
          </a:p>
        </p:txBody>
      </p:sp>
      <p:sp>
        <p:nvSpPr>
          <p:cNvPr id="3" name="Content Placeholder 2">
            <a:extLst>
              <a:ext uri="{FF2B5EF4-FFF2-40B4-BE49-F238E27FC236}">
                <a16:creationId xmlns:a16="http://schemas.microsoft.com/office/drawing/2014/main" id="{4CA3CA02-D475-411E-BE8E-BE8DBF01EE8B}"/>
              </a:ext>
            </a:extLst>
          </p:cNvPr>
          <p:cNvSpPr>
            <a:spLocks noGrp="1"/>
          </p:cNvSpPr>
          <p:nvPr>
            <p:ph sz="quarter" idx="13"/>
          </p:nvPr>
        </p:nvSpPr>
        <p:spPr>
          <a:xfrm>
            <a:off x="173736" y="1576388"/>
            <a:ext cx="8778875" cy="4604956"/>
          </a:xfrm>
        </p:spPr>
        <p:txBody>
          <a:bodyPr/>
          <a:lstStyle/>
          <a:p>
            <a:r>
              <a:rPr lang="en-US" dirty="0"/>
              <a:t>Introduction Risk</a:t>
            </a:r>
          </a:p>
          <a:p>
            <a:r>
              <a:rPr lang="en-US" dirty="0"/>
              <a:t>Extent of drawdown </a:t>
            </a:r>
          </a:p>
          <a:p>
            <a:r>
              <a:rPr lang="en-US" dirty="0"/>
              <a:t>Floating structure presence</a:t>
            </a:r>
          </a:p>
          <a:p>
            <a:r>
              <a:rPr lang="en-US" dirty="0"/>
              <a:t>Veliger concentration potential</a:t>
            </a:r>
          </a:p>
          <a:p>
            <a:pPr lvl="1"/>
            <a:r>
              <a:rPr lang="en-US" dirty="0"/>
              <a:t>Enclosed bays, marinas, wave breaks</a:t>
            </a:r>
          </a:p>
          <a:p>
            <a:r>
              <a:rPr lang="en-US" dirty="0"/>
              <a:t>Residence time </a:t>
            </a:r>
          </a:p>
          <a:p>
            <a:r>
              <a:rPr lang="en-US" dirty="0"/>
              <a:t>Water quality </a:t>
            </a:r>
          </a:p>
          <a:p>
            <a:pPr lvl="1"/>
            <a:r>
              <a:rPr lang="en-US" dirty="0"/>
              <a:t>DO</a:t>
            </a:r>
          </a:p>
          <a:p>
            <a:pPr lvl="1"/>
            <a:r>
              <a:rPr lang="en-US" dirty="0"/>
              <a:t>Temperature </a:t>
            </a:r>
          </a:p>
          <a:p>
            <a:pPr lvl="1"/>
            <a:r>
              <a:rPr lang="en-US" dirty="0">
                <a:solidFill>
                  <a:srgbClr val="FF0000"/>
                </a:solidFill>
              </a:rPr>
              <a:t>Calcium </a:t>
            </a:r>
          </a:p>
          <a:p>
            <a:pPr lvl="1"/>
            <a:r>
              <a:rPr lang="en-US" dirty="0">
                <a:solidFill>
                  <a:srgbClr val="FF0000"/>
                </a:solidFill>
              </a:rPr>
              <a:t>pH</a:t>
            </a:r>
          </a:p>
          <a:p>
            <a:r>
              <a:rPr lang="en-US" dirty="0"/>
              <a:t>Other/Unknown</a:t>
            </a:r>
          </a:p>
        </p:txBody>
      </p:sp>
      <p:sp>
        <p:nvSpPr>
          <p:cNvPr id="4" name="Text Placeholder 3">
            <a:extLst>
              <a:ext uri="{FF2B5EF4-FFF2-40B4-BE49-F238E27FC236}">
                <a16:creationId xmlns:a16="http://schemas.microsoft.com/office/drawing/2014/main" id="{266D77C2-3B64-4C07-B6E8-E3465C103AA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64043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6477-3493-42E3-AAC1-9EC8809C3154}"/>
              </a:ext>
            </a:extLst>
          </p:cNvPr>
          <p:cNvSpPr>
            <a:spLocks noGrp="1"/>
          </p:cNvSpPr>
          <p:nvPr>
            <p:ph type="title"/>
          </p:nvPr>
        </p:nvSpPr>
        <p:spPr/>
        <p:txBody>
          <a:bodyPr/>
          <a:lstStyle/>
          <a:p>
            <a:r>
              <a:rPr lang="en-US" dirty="0"/>
              <a:t>Potential Future Research </a:t>
            </a:r>
          </a:p>
        </p:txBody>
      </p:sp>
      <p:sp>
        <p:nvSpPr>
          <p:cNvPr id="3" name="Content Placeholder 2">
            <a:extLst>
              <a:ext uri="{FF2B5EF4-FFF2-40B4-BE49-F238E27FC236}">
                <a16:creationId xmlns:a16="http://schemas.microsoft.com/office/drawing/2014/main" id="{7865ACDB-845E-4C1D-A366-DF084D22E2FC}"/>
              </a:ext>
            </a:extLst>
          </p:cNvPr>
          <p:cNvSpPr>
            <a:spLocks noGrp="1"/>
          </p:cNvSpPr>
          <p:nvPr>
            <p:ph sz="quarter" idx="13"/>
          </p:nvPr>
        </p:nvSpPr>
        <p:spPr/>
        <p:txBody>
          <a:bodyPr/>
          <a:lstStyle/>
          <a:p>
            <a:r>
              <a:rPr lang="en-US" dirty="0"/>
              <a:t>Look at available data to investigate if a single profile with a mean pH less than 7.3 or 7.0 is related to mussel presence and/or calcium levels</a:t>
            </a:r>
          </a:p>
          <a:p>
            <a:r>
              <a:rPr lang="en-US" dirty="0"/>
              <a:t>Investigate quantifying other risk factors </a:t>
            </a:r>
          </a:p>
          <a:p>
            <a:pPr lvl="1"/>
            <a:r>
              <a:rPr lang="en-US" dirty="0"/>
              <a:t>Presence of floating marinas</a:t>
            </a:r>
          </a:p>
          <a:p>
            <a:pPr lvl="1"/>
            <a:r>
              <a:rPr lang="en-US" dirty="0"/>
              <a:t>Veliger concentration potential </a:t>
            </a:r>
          </a:p>
          <a:p>
            <a:pPr lvl="1"/>
            <a:endParaRPr lang="en-US" dirty="0"/>
          </a:p>
        </p:txBody>
      </p:sp>
      <p:sp>
        <p:nvSpPr>
          <p:cNvPr id="4" name="Text Placeholder 3">
            <a:extLst>
              <a:ext uri="{FF2B5EF4-FFF2-40B4-BE49-F238E27FC236}">
                <a16:creationId xmlns:a16="http://schemas.microsoft.com/office/drawing/2014/main" id="{EB4E73D2-F383-4F41-A0D2-9B59F9EB795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521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9A87DD-239C-E54F-A7CD-94D93A3D3B0E}"/>
              </a:ext>
            </a:extLst>
          </p:cNvPr>
          <p:cNvSpPr>
            <a:spLocks noGrp="1"/>
          </p:cNvSpPr>
          <p:nvPr>
            <p:ph type="subTitle" idx="1"/>
          </p:nvPr>
        </p:nvSpPr>
        <p:spPr/>
        <p:txBody>
          <a:bodyPr/>
          <a:lstStyle/>
          <a:p>
            <a:r>
              <a:rPr lang="en-US" dirty="0"/>
              <a:t>Anthony Prisciandaro </a:t>
            </a:r>
          </a:p>
          <a:p>
            <a:r>
              <a:rPr lang="en-US" dirty="0">
                <a:hlinkClick r:id="rId2"/>
              </a:rPr>
              <a:t>Aprisciandaro@usbr.gov</a:t>
            </a:r>
            <a:endParaRPr lang="en-US" dirty="0"/>
          </a:p>
          <a:p>
            <a:r>
              <a:rPr lang="en-US" dirty="0"/>
              <a:t>208-383-2233</a:t>
            </a:r>
          </a:p>
        </p:txBody>
      </p:sp>
      <p:sp>
        <p:nvSpPr>
          <p:cNvPr id="4" name="Title 1">
            <a:extLst>
              <a:ext uri="{FF2B5EF4-FFF2-40B4-BE49-F238E27FC236}">
                <a16:creationId xmlns:a16="http://schemas.microsoft.com/office/drawing/2014/main" id="{325AF562-9A86-491E-81AF-CFA207E281E3}"/>
              </a:ext>
            </a:extLst>
          </p:cNvPr>
          <p:cNvSpPr txBox="1">
            <a:spLocks/>
          </p:cNvSpPr>
          <p:nvPr/>
        </p:nvSpPr>
        <p:spPr>
          <a:xfrm>
            <a:off x="3371850" y="2110399"/>
            <a:ext cx="8778240" cy="1325563"/>
          </a:xfrm>
          <a:prstGeom prst="rect">
            <a:avLst/>
          </a:prstGeom>
        </p:spPr>
        <p:txBody>
          <a:bodyPr/>
          <a:lstStyle>
            <a:lvl1pPr algn="l" defTabSz="685800" rtl="0" eaLnBrk="1" latinLnBrk="0" hangingPunct="1">
              <a:lnSpc>
                <a:spcPct val="90000"/>
              </a:lnSpc>
              <a:spcBef>
                <a:spcPct val="0"/>
              </a:spcBef>
              <a:buNone/>
              <a:defRPr sz="4400" b="1" i="0" kern="1200">
                <a:solidFill>
                  <a:srgbClr val="003E51"/>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a:t>Questions?</a:t>
            </a:r>
            <a:endParaRPr lang="en-US" dirty="0"/>
          </a:p>
        </p:txBody>
      </p:sp>
    </p:spTree>
    <p:extLst>
      <p:ext uri="{BB962C8B-B14F-4D97-AF65-F5344CB8AC3E}">
        <p14:creationId xmlns:p14="http://schemas.microsoft.com/office/powerpoint/2010/main" val="1509464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63FB-DAC4-42CC-B39A-60221CBC98C7}"/>
              </a:ext>
            </a:extLst>
          </p:cNvPr>
          <p:cNvSpPr>
            <a:spLocks noGrp="1"/>
          </p:cNvSpPr>
          <p:nvPr>
            <p:ph type="title"/>
          </p:nvPr>
        </p:nvSpPr>
        <p:spPr/>
        <p:txBody>
          <a:bodyPr/>
          <a:lstStyle/>
          <a:p>
            <a:r>
              <a:rPr lang="en-US" dirty="0"/>
              <a:t>Flathead Lake Sites 1979</a:t>
            </a:r>
          </a:p>
        </p:txBody>
      </p:sp>
      <p:sp>
        <p:nvSpPr>
          <p:cNvPr id="3" name="Content Placeholder 2">
            <a:extLst>
              <a:ext uri="{FF2B5EF4-FFF2-40B4-BE49-F238E27FC236}">
                <a16:creationId xmlns:a16="http://schemas.microsoft.com/office/drawing/2014/main" id="{CCE3E042-8234-4812-BF4C-33B85714F853}"/>
              </a:ext>
            </a:extLst>
          </p:cNvPr>
          <p:cNvSpPr>
            <a:spLocks noGrp="1"/>
          </p:cNvSpPr>
          <p:nvPr>
            <p:ph sz="quarter" idx="13"/>
          </p:nvPr>
        </p:nvSpPr>
        <p:spPr/>
        <p:txBody>
          <a:bodyPr/>
          <a:lstStyle/>
          <a:p>
            <a:endParaRPr lang="en-US"/>
          </a:p>
        </p:txBody>
      </p:sp>
      <p:sp>
        <p:nvSpPr>
          <p:cNvPr id="4" name="Text Placeholder 3">
            <a:extLst>
              <a:ext uri="{FF2B5EF4-FFF2-40B4-BE49-F238E27FC236}">
                <a16:creationId xmlns:a16="http://schemas.microsoft.com/office/drawing/2014/main" id="{F6F0282F-5753-4FF7-8666-A564327CFDCB}"/>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CECB9B4-C4D1-4FED-A29A-C037CABD68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63919"/>
            <a:ext cx="9144000" cy="5394081"/>
          </a:xfrm>
          <a:prstGeom prst="rect">
            <a:avLst/>
          </a:prstGeom>
        </p:spPr>
      </p:pic>
    </p:spTree>
    <p:extLst>
      <p:ext uri="{BB962C8B-B14F-4D97-AF65-F5344CB8AC3E}">
        <p14:creationId xmlns:p14="http://schemas.microsoft.com/office/powerpoint/2010/main" val="98886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66BC-4F1E-409A-A140-17A8A1BCC822}"/>
              </a:ext>
            </a:extLst>
          </p:cNvPr>
          <p:cNvSpPr>
            <a:spLocks noGrp="1"/>
          </p:cNvSpPr>
          <p:nvPr>
            <p:ph type="title"/>
          </p:nvPr>
        </p:nvSpPr>
        <p:spPr/>
        <p:txBody>
          <a:bodyPr/>
          <a:lstStyle/>
          <a:p>
            <a:r>
              <a:rPr lang="en-US" dirty="0"/>
              <a:t>Establishment Risk </a:t>
            </a:r>
          </a:p>
        </p:txBody>
      </p:sp>
      <p:sp>
        <p:nvSpPr>
          <p:cNvPr id="3" name="Content Placeholder 2">
            <a:extLst>
              <a:ext uri="{FF2B5EF4-FFF2-40B4-BE49-F238E27FC236}">
                <a16:creationId xmlns:a16="http://schemas.microsoft.com/office/drawing/2014/main" id="{4CA3CA02-D475-411E-BE8E-BE8DBF01EE8B}"/>
              </a:ext>
            </a:extLst>
          </p:cNvPr>
          <p:cNvSpPr>
            <a:spLocks noGrp="1"/>
          </p:cNvSpPr>
          <p:nvPr>
            <p:ph sz="quarter" idx="13"/>
          </p:nvPr>
        </p:nvSpPr>
        <p:spPr/>
        <p:txBody>
          <a:bodyPr/>
          <a:lstStyle/>
          <a:p>
            <a:r>
              <a:rPr lang="en-US" dirty="0"/>
              <a:t>Extent of drawdown </a:t>
            </a:r>
          </a:p>
          <a:p>
            <a:pPr lvl="1"/>
            <a:r>
              <a:rPr lang="en-US" dirty="0"/>
              <a:t>Floating structures</a:t>
            </a:r>
          </a:p>
          <a:p>
            <a:r>
              <a:rPr lang="en-US" dirty="0"/>
              <a:t>Veliger concentration potential </a:t>
            </a:r>
          </a:p>
          <a:p>
            <a:r>
              <a:rPr lang="en-US" dirty="0"/>
              <a:t>Residence time </a:t>
            </a:r>
          </a:p>
          <a:p>
            <a:r>
              <a:rPr lang="en-US" dirty="0"/>
              <a:t>Water quality </a:t>
            </a:r>
          </a:p>
          <a:p>
            <a:pPr lvl="1"/>
            <a:r>
              <a:rPr lang="en-US" dirty="0"/>
              <a:t>DO</a:t>
            </a:r>
          </a:p>
          <a:p>
            <a:pPr lvl="1"/>
            <a:r>
              <a:rPr lang="en-US" dirty="0"/>
              <a:t>Temperature </a:t>
            </a:r>
          </a:p>
          <a:p>
            <a:pPr lvl="1"/>
            <a:r>
              <a:rPr lang="en-US" sz="4400" dirty="0">
                <a:solidFill>
                  <a:srgbClr val="FF0000"/>
                </a:solidFill>
              </a:rPr>
              <a:t>Calcium </a:t>
            </a:r>
          </a:p>
          <a:p>
            <a:pPr lvl="1"/>
            <a:r>
              <a:rPr lang="en-US" sz="4400" dirty="0">
                <a:solidFill>
                  <a:srgbClr val="FF0000"/>
                </a:solidFill>
              </a:rPr>
              <a:t>pH</a:t>
            </a:r>
          </a:p>
        </p:txBody>
      </p:sp>
      <p:sp>
        <p:nvSpPr>
          <p:cNvPr id="4" name="Text Placeholder 3">
            <a:extLst>
              <a:ext uri="{FF2B5EF4-FFF2-40B4-BE49-F238E27FC236}">
                <a16:creationId xmlns:a16="http://schemas.microsoft.com/office/drawing/2014/main" id="{266D77C2-3B64-4C07-B6E8-E3465C103AA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8212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3AE8-DD6E-4D37-AB18-1DA39BF0B19D}"/>
              </a:ext>
            </a:extLst>
          </p:cNvPr>
          <p:cNvSpPr>
            <a:spLocks noGrp="1"/>
          </p:cNvSpPr>
          <p:nvPr>
            <p:ph type="title"/>
          </p:nvPr>
        </p:nvSpPr>
        <p:spPr>
          <a:xfrm>
            <a:off x="632531" y="365126"/>
            <a:ext cx="8778240" cy="1325563"/>
          </a:xfrm>
        </p:spPr>
        <p:txBody>
          <a:bodyPr/>
          <a:lstStyle/>
          <a:p>
            <a:endParaRPr lang="en-US"/>
          </a:p>
        </p:txBody>
      </p:sp>
      <p:sp>
        <p:nvSpPr>
          <p:cNvPr id="3" name="Content Placeholder 2">
            <a:extLst>
              <a:ext uri="{FF2B5EF4-FFF2-40B4-BE49-F238E27FC236}">
                <a16:creationId xmlns:a16="http://schemas.microsoft.com/office/drawing/2014/main" id="{58C0E169-547B-41DC-BAAD-B454981B0269}"/>
              </a:ext>
            </a:extLst>
          </p:cNvPr>
          <p:cNvSpPr>
            <a:spLocks noGrp="1"/>
          </p:cNvSpPr>
          <p:nvPr>
            <p:ph sz="quarter" idx="13"/>
          </p:nvPr>
        </p:nvSpPr>
        <p:spPr>
          <a:xfrm>
            <a:off x="634817" y="1828800"/>
            <a:ext cx="8778875" cy="4352544"/>
          </a:xfrm>
        </p:spPr>
        <p:txBody>
          <a:bodyPr/>
          <a:lstStyle/>
          <a:p>
            <a:endParaRPr lang="en-US" dirty="0"/>
          </a:p>
        </p:txBody>
      </p:sp>
      <p:sp>
        <p:nvSpPr>
          <p:cNvPr id="4" name="Text Placeholder 3">
            <a:extLst>
              <a:ext uri="{FF2B5EF4-FFF2-40B4-BE49-F238E27FC236}">
                <a16:creationId xmlns:a16="http://schemas.microsoft.com/office/drawing/2014/main" id="{6242B832-F5D8-48DB-BB7D-604713F4873F}"/>
              </a:ext>
            </a:extLst>
          </p:cNvPr>
          <p:cNvSpPr>
            <a:spLocks noGrp="1"/>
          </p:cNvSpPr>
          <p:nvPr>
            <p:ph type="body" sz="quarter" idx="14"/>
          </p:nvPr>
        </p:nvSpPr>
        <p:spPr>
          <a:xfrm>
            <a:off x="8562665" y="5705222"/>
            <a:ext cx="914400" cy="1060704"/>
          </a:xfrm>
        </p:spPr>
        <p:txBody>
          <a:bodyPr/>
          <a:lstStyle/>
          <a:p>
            <a:endParaRPr lang="en-US"/>
          </a:p>
        </p:txBody>
      </p:sp>
      <p:pic>
        <p:nvPicPr>
          <p:cNvPr id="5" name="Picture 4">
            <a:extLst>
              <a:ext uri="{FF2B5EF4-FFF2-40B4-BE49-F238E27FC236}">
                <a16:creationId xmlns:a16="http://schemas.microsoft.com/office/drawing/2014/main" id="{A0A55EAC-6575-444E-BCF0-6446E3B54EC1}"/>
              </a:ext>
            </a:extLst>
          </p:cNvPr>
          <p:cNvPicPr>
            <a:picLocks noChangeAspect="1"/>
          </p:cNvPicPr>
          <p:nvPr/>
        </p:nvPicPr>
        <p:blipFill>
          <a:blip r:embed="rId2"/>
          <a:stretch>
            <a:fillRect/>
          </a:stretch>
        </p:blipFill>
        <p:spPr>
          <a:xfrm>
            <a:off x="448310" y="202687"/>
            <a:ext cx="9169542" cy="6655313"/>
          </a:xfrm>
          <a:prstGeom prst="rect">
            <a:avLst/>
          </a:prstGeom>
        </p:spPr>
      </p:pic>
      <p:sp>
        <p:nvSpPr>
          <p:cNvPr id="8" name="Rectangle 7">
            <a:extLst>
              <a:ext uri="{FF2B5EF4-FFF2-40B4-BE49-F238E27FC236}">
                <a16:creationId xmlns:a16="http://schemas.microsoft.com/office/drawing/2014/main" id="{182097DC-65A3-45F1-9887-0AA3462DFA82}"/>
              </a:ext>
            </a:extLst>
          </p:cNvPr>
          <p:cNvSpPr/>
          <p:nvPr/>
        </p:nvSpPr>
        <p:spPr>
          <a:xfrm>
            <a:off x="909391" y="4164965"/>
            <a:ext cx="8247380" cy="12039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 name="Rectangle 8">
            <a:extLst>
              <a:ext uri="{FF2B5EF4-FFF2-40B4-BE49-F238E27FC236}">
                <a16:creationId xmlns:a16="http://schemas.microsoft.com/office/drawing/2014/main" id="{3534E048-1C2B-4F23-8994-C6EE86661D5D}"/>
              </a:ext>
            </a:extLst>
          </p:cNvPr>
          <p:cNvSpPr/>
          <p:nvPr/>
        </p:nvSpPr>
        <p:spPr>
          <a:xfrm>
            <a:off x="909391" y="676656"/>
            <a:ext cx="8247380" cy="349135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77852F0-6888-493E-A4BE-DD42D7A5B69A}"/>
              </a:ext>
            </a:extLst>
          </p:cNvPr>
          <p:cNvCxnSpPr>
            <a:cxnSpLocks/>
          </p:cNvCxnSpPr>
          <p:nvPr/>
        </p:nvCxnSpPr>
        <p:spPr>
          <a:xfrm>
            <a:off x="909391" y="5368923"/>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C1F394-6FDB-4CC7-936D-7E56EFFAD485}"/>
              </a:ext>
            </a:extLst>
          </p:cNvPr>
          <p:cNvCxnSpPr>
            <a:cxnSpLocks/>
          </p:cNvCxnSpPr>
          <p:nvPr/>
        </p:nvCxnSpPr>
        <p:spPr>
          <a:xfrm>
            <a:off x="909391" y="4164964"/>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7383A63-5AA4-4DEC-9105-953B2117369B}"/>
              </a:ext>
            </a:extLst>
          </p:cNvPr>
          <p:cNvSpPr/>
          <p:nvPr/>
        </p:nvSpPr>
        <p:spPr>
          <a:xfrm>
            <a:off x="909391" y="5383596"/>
            <a:ext cx="8247380" cy="71716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TextBox 10">
            <a:extLst>
              <a:ext uri="{FF2B5EF4-FFF2-40B4-BE49-F238E27FC236}">
                <a16:creationId xmlns:a16="http://schemas.microsoft.com/office/drawing/2014/main" id="{C0A31906-D3B6-447E-9551-6F6BC3353046}"/>
              </a:ext>
            </a:extLst>
          </p:cNvPr>
          <p:cNvSpPr txBox="1"/>
          <p:nvPr/>
        </p:nvSpPr>
        <p:spPr>
          <a:xfrm rot="16200000">
            <a:off x="-741874" y="3281363"/>
            <a:ext cx="1919288" cy="369332"/>
          </a:xfrm>
          <a:prstGeom prst="rect">
            <a:avLst/>
          </a:prstGeom>
          <a:noFill/>
        </p:spPr>
        <p:txBody>
          <a:bodyPr wrap="square" rtlCol="0">
            <a:spAutoFit/>
          </a:bodyPr>
          <a:lstStyle/>
          <a:p>
            <a:r>
              <a:rPr lang="en-US" dirty="0"/>
              <a:t>Calcium mg/L</a:t>
            </a:r>
          </a:p>
        </p:txBody>
      </p:sp>
      <p:sp>
        <p:nvSpPr>
          <p:cNvPr id="12" name="TextBox 11">
            <a:extLst>
              <a:ext uri="{FF2B5EF4-FFF2-40B4-BE49-F238E27FC236}">
                <a16:creationId xmlns:a16="http://schemas.microsoft.com/office/drawing/2014/main" id="{D263E866-2F97-43DB-990E-124C0A27095A}"/>
              </a:ext>
            </a:extLst>
          </p:cNvPr>
          <p:cNvSpPr txBox="1"/>
          <p:nvPr/>
        </p:nvSpPr>
        <p:spPr>
          <a:xfrm>
            <a:off x="2733675" y="220242"/>
            <a:ext cx="3748087" cy="369332"/>
          </a:xfrm>
          <a:prstGeom prst="rect">
            <a:avLst/>
          </a:prstGeom>
          <a:solidFill>
            <a:schemeClr val="bg1"/>
          </a:solidFill>
        </p:spPr>
        <p:txBody>
          <a:bodyPr wrap="square" rtlCol="0">
            <a:spAutoFit/>
          </a:bodyPr>
          <a:lstStyle/>
          <a:p>
            <a:r>
              <a:rPr lang="en-US" dirty="0"/>
              <a:t>Calcium Establishment Risk Categories</a:t>
            </a:r>
          </a:p>
        </p:txBody>
      </p:sp>
      <p:sp>
        <p:nvSpPr>
          <p:cNvPr id="13" name="TextBox 12">
            <a:extLst>
              <a:ext uri="{FF2B5EF4-FFF2-40B4-BE49-F238E27FC236}">
                <a16:creationId xmlns:a16="http://schemas.microsoft.com/office/drawing/2014/main" id="{E89D69C4-B13C-4A25-9C0E-791B4BE931E4}"/>
              </a:ext>
            </a:extLst>
          </p:cNvPr>
          <p:cNvSpPr txBox="1"/>
          <p:nvPr/>
        </p:nvSpPr>
        <p:spPr>
          <a:xfrm>
            <a:off x="3867150" y="3035942"/>
            <a:ext cx="1228725" cy="646331"/>
          </a:xfrm>
          <a:prstGeom prst="rect">
            <a:avLst/>
          </a:prstGeom>
          <a:noFill/>
        </p:spPr>
        <p:txBody>
          <a:bodyPr wrap="square" rtlCol="0">
            <a:spAutoFit/>
          </a:bodyPr>
          <a:lstStyle/>
          <a:p>
            <a:pPr algn="ctr"/>
            <a:r>
              <a:rPr lang="en-US" dirty="0"/>
              <a:t>High Risk &gt;20</a:t>
            </a:r>
          </a:p>
        </p:txBody>
      </p:sp>
      <p:sp>
        <p:nvSpPr>
          <p:cNvPr id="14" name="TextBox 13">
            <a:extLst>
              <a:ext uri="{FF2B5EF4-FFF2-40B4-BE49-F238E27FC236}">
                <a16:creationId xmlns:a16="http://schemas.microsoft.com/office/drawing/2014/main" id="{A07CD411-F210-4CAB-9873-C70B470181AB}"/>
              </a:ext>
            </a:extLst>
          </p:cNvPr>
          <p:cNvSpPr txBox="1"/>
          <p:nvPr/>
        </p:nvSpPr>
        <p:spPr>
          <a:xfrm>
            <a:off x="3919260" y="5513483"/>
            <a:ext cx="1100416" cy="646331"/>
          </a:xfrm>
          <a:prstGeom prst="rect">
            <a:avLst/>
          </a:prstGeom>
          <a:noFill/>
        </p:spPr>
        <p:txBody>
          <a:bodyPr wrap="square" rtlCol="0">
            <a:spAutoFit/>
          </a:bodyPr>
          <a:lstStyle/>
          <a:p>
            <a:pPr algn="ctr"/>
            <a:r>
              <a:rPr lang="en-US" dirty="0"/>
              <a:t>Low Risk 0-8</a:t>
            </a:r>
          </a:p>
        </p:txBody>
      </p:sp>
      <p:sp>
        <p:nvSpPr>
          <p:cNvPr id="15" name="TextBox 14">
            <a:extLst>
              <a:ext uri="{FF2B5EF4-FFF2-40B4-BE49-F238E27FC236}">
                <a16:creationId xmlns:a16="http://schemas.microsoft.com/office/drawing/2014/main" id="{1368BE2E-EAC3-49E1-A95D-5C3F2613A357}"/>
              </a:ext>
            </a:extLst>
          </p:cNvPr>
          <p:cNvSpPr txBox="1"/>
          <p:nvPr/>
        </p:nvSpPr>
        <p:spPr>
          <a:xfrm>
            <a:off x="3638548" y="4312567"/>
            <a:ext cx="1457328" cy="646331"/>
          </a:xfrm>
          <a:prstGeom prst="rect">
            <a:avLst/>
          </a:prstGeom>
          <a:noFill/>
        </p:spPr>
        <p:txBody>
          <a:bodyPr wrap="square" rtlCol="0">
            <a:spAutoFit/>
          </a:bodyPr>
          <a:lstStyle/>
          <a:p>
            <a:pPr algn="ctr"/>
            <a:r>
              <a:rPr lang="en-US" dirty="0"/>
              <a:t>Medium Risk 8-20</a:t>
            </a:r>
          </a:p>
        </p:txBody>
      </p:sp>
      <p:sp>
        <p:nvSpPr>
          <p:cNvPr id="16" name="TextBox 15">
            <a:extLst>
              <a:ext uri="{FF2B5EF4-FFF2-40B4-BE49-F238E27FC236}">
                <a16:creationId xmlns:a16="http://schemas.microsoft.com/office/drawing/2014/main" id="{E7B78966-5D17-435F-BF3E-739B0EABD981}"/>
              </a:ext>
            </a:extLst>
          </p:cNvPr>
          <p:cNvSpPr txBox="1"/>
          <p:nvPr/>
        </p:nvSpPr>
        <p:spPr>
          <a:xfrm>
            <a:off x="3324225" y="6427304"/>
            <a:ext cx="374808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6360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666F0F9-064B-4DD0-8ECA-45CB2A83D33C}"/>
              </a:ext>
            </a:extLst>
          </p:cNvPr>
          <p:cNvSpPr/>
          <p:nvPr/>
        </p:nvSpPr>
        <p:spPr>
          <a:xfrm>
            <a:off x="1083957" y="533400"/>
            <a:ext cx="8056880" cy="52863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38E9F5C-CCC1-4E25-9297-A511F3CA55D5}"/>
              </a:ext>
            </a:extLst>
          </p:cNvPr>
          <p:cNvPicPr>
            <a:picLocks noChangeAspect="1"/>
          </p:cNvPicPr>
          <p:nvPr/>
        </p:nvPicPr>
        <p:blipFill>
          <a:blip r:embed="rId3"/>
          <a:stretch>
            <a:fillRect/>
          </a:stretch>
        </p:blipFill>
        <p:spPr>
          <a:xfrm>
            <a:off x="543560" y="-1"/>
            <a:ext cx="9140837" cy="6634479"/>
          </a:xfrm>
          <a:prstGeom prst="rect">
            <a:avLst/>
          </a:prstGeom>
        </p:spPr>
      </p:pic>
      <p:sp>
        <p:nvSpPr>
          <p:cNvPr id="12" name="Rectangle 11">
            <a:extLst>
              <a:ext uri="{FF2B5EF4-FFF2-40B4-BE49-F238E27FC236}">
                <a16:creationId xmlns:a16="http://schemas.microsoft.com/office/drawing/2014/main" id="{8CCB3502-F27D-4F9D-852B-056EA3BFA4A7}"/>
              </a:ext>
            </a:extLst>
          </p:cNvPr>
          <p:cNvSpPr/>
          <p:nvPr/>
        </p:nvSpPr>
        <p:spPr>
          <a:xfrm>
            <a:off x="1083957" y="515070"/>
            <a:ext cx="8056880" cy="43488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8F4DEE-54A8-453A-B521-720739C85715}"/>
              </a:ext>
            </a:extLst>
          </p:cNvPr>
          <p:cNvSpPr/>
          <p:nvPr/>
        </p:nvSpPr>
        <p:spPr>
          <a:xfrm>
            <a:off x="1083957" y="3694417"/>
            <a:ext cx="8056880" cy="21253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AF283A-D75B-4900-82D5-7F34F4AAF536}"/>
              </a:ext>
            </a:extLst>
          </p:cNvPr>
          <p:cNvSpPr/>
          <p:nvPr/>
        </p:nvSpPr>
        <p:spPr>
          <a:xfrm>
            <a:off x="1083957" y="949959"/>
            <a:ext cx="8056880" cy="2235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4835634-26A9-4AB1-888C-E5D046EEE102}"/>
              </a:ext>
            </a:extLst>
          </p:cNvPr>
          <p:cNvSpPr/>
          <p:nvPr/>
        </p:nvSpPr>
        <p:spPr>
          <a:xfrm>
            <a:off x="1083957" y="3393439"/>
            <a:ext cx="8056880" cy="30097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5DEC6B3-E13F-46C8-AA38-B797681788A9}"/>
              </a:ext>
            </a:extLst>
          </p:cNvPr>
          <p:cNvSpPr/>
          <p:nvPr/>
        </p:nvSpPr>
        <p:spPr>
          <a:xfrm>
            <a:off x="1083957" y="1173479"/>
            <a:ext cx="8056880" cy="220163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0E37FD8-C328-4CD3-887C-C072916814C0}"/>
              </a:ext>
            </a:extLst>
          </p:cNvPr>
          <p:cNvSpPr>
            <a:spLocks noGrp="1"/>
          </p:cNvSpPr>
          <p:nvPr>
            <p:ph type="body" sz="quarter" idx="14"/>
          </p:nvPr>
        </p:nvSpPr>
        <p:spPr>
          <a:xfrm>
            <a:off x="10213606" y="5662360"/>
            <a:ext cx="914400" cy="1060704"/>
          </a:xfrm>
        </p:spPr>
        <p:txBody>
          <a:bodyPr/>
          <a:lstStyle/>
          <a:p>
            <a:endParaRPr lang="en-US" dirty="0"/>
          </a:p>
        </p:txBody>
      </p:sp>
      <p:sp>
        <p:nvSpPr>
          <p:cNvPr id="3" name="TextBox 2">
            <a:extLst>
              <a:ext uri="{FF2B5EF4-FFF2-40B4-BE49-F238E27FC236}">
                <a16:creationId xmlns:a16="http://schemas.microsoft.com/office/drawing/2014/main" id="{9F7A39F9-2874-4B20-A525-7FF204036BB3}"/>
              </a:ext>
            </a:extLst>
          </p:cNvPr>
          <p:cNvSpPr txBox="1"/>
          <p:nvPr/>
        </p:nvSpPr>
        <p:spPr>
          <a:xfrm>
            <a:off x="1821510" y="6634480"/>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E4834013-FA14-45B8-A57B-3BACC3862CCD}"/>
              </a:ext>
            </a:extLst>
          </p:cNvPr>
          <p:cNvCxnSpPr>
            <a:cxnSpLocks/>
          </p:cNvCxnSpPr>
          <p:nvPr/>
        </p:nvCxnSpPr>
        <p:spPr>
          <a:xfrm>
            <a:off x="1083957" y="370839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E3CB8D-14E5-497E-AEED-72D7ACA3464F}"/>
              </a:ext>
            </a:extLst>
          </p:cNvPr>
          <p:cNvCxnSpPr>
            <a:cxnSpLocks/>
          </p:cNvCxnSpPr>
          <p:nvPr/>
        </p:nvCxnSpPr>
        <p:spPr>
          <a:xfrm>
            <a:off x="1083957" y="339343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4A0668-BBB8-493A-AFD9-FEB8170589CC}"/>
              </a:ext>
            </a:extLst>
          </p:cNvPr>
          <p:cNvCxnSpPr>
            <a:cxnSpLocks/>
          </p:cNvCxnSpPr>
          <p:nvPr/>
        </p:nvCxnSpPr>
        <p:spPr>
          <a:xfrm>
            <a:off x="1083957" y="949959"/>
            <a:ext cx="8097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3E0668-7005-4D58-9BB5-E0F4A6F062F0}"/>
              </a:ext>
            </a:extLst>
          </p:cNvPr>
          <p:cNvCxnSpPr>
            <a:cxnSpLocks/>
          </p:cNvCxnSpPr>
          <p:nvPr/>
        </p:nvCxnSpPr>
        <p:spPr>
          <a:xfrm>
            <a:off x="1083957" y="1173479"/>
            <a:ext cx="809751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1F7D4A0-86EF-4F8F-BCA5-0A72B4E4618E}"/>
              </a:ext>
            </a:extLst>
          </p:cNvPr>
          <p:cNvSpPr txBox="1"/>
          <p:nvPr/>
        </p:nvSpPr>
        <p:spPr>
          <a:xfrm>
            <a:off x="4093222" y="33775"/>
            <a:ext cx="2286000" cy="369332"/>
          </a:xfrm>
          <a:prstGeom prst="rect">
            <a:avLst/>
          </a:prstGeom>
          <a:solidFill>
            <a:schemeClr val="bg1"/>
          </a:solidFill>
        </p:spPr>
        <p:txBody>
          <a:bodyPr wrap="square" rtlCol="0">
            <a:spAutoFit/>
          </a:bodyPr>
          <a:lstStyle/>
          <a:p>
            <a:r>
              <a:rPr lang="en-US" dirty="0"/>
              <a:t>pH Risk Categories</a:t>
            </a:r>
          </a:p>
        </p:txBody>
      </p:sp>
      <p:sp>
        <p:nvSpPr>
          <p:cNvPr id="17" name="TextBox 16">
            <a:extLst>
              <a:ext uri="{FF2B5EF4-FFF2-40B4-BE49-F238E27FC236}">
                <a16:creationId xmlns:a16="http://schemas.microsoft.com/office/drawing/2014/main" id="{71B3413A-A322-4502-85BF-19EE7D8E16AC}"/>
              </a:ext>
            </a:extLst>
          </p:cNvPr>
          <p:cNvSpPr txBox="1"/>
          <p:nvPr/>
        </p:nvSpPr>
        <p:spPr>
          <a:xfrm>
            <a:off x="3883672" y="2080773"/>
            <a:ext cx="1228725" cy="369332"/>
          </a:xfrm>
          <a:prstGeom prst="rect">
            <a:avLst/>
          </a:prstGeom>
          <a:noFill/>
        </p:spPr>
        <p:txBody>
          <a:bodyPr wrap="square" rtlCol="0">
            <a:spAutoFit/>
          </a:bodyPr>
          <a:lstStyle/>
          <a:p>
            <a:r>
              <a:rPr lang="en-US" dirty="0"/>
              <a:t>High Risk</a:t>
            </a:r>
          </a:p>
        </p:txBody>
      </p:sp>
      <p:sp>
        <p:nvSpPr>
          <p:cNvPr id="18" name="TextBox 17">
            <a:extLst>
              <a:ext uri="{FF2B5EF4-FFF2-40B4-BE49-F238E27FC236}">
                <a16:creationId xmlns:a16="http://schemas.microsoft.com/office/drawing/2014/main" id="{DDF196C4-BF93-4C1F-AB5F-74641E254343}"/>
              </a:ext>
            </a:extLst>
          </p:cNvPr>
          <p:cNvSpPr txBox="1"/>
          <p:nvPr/>
        </p:nvSpPr>
        <p:spPr>
          <a:xfrm>
            <a:off x="3883671" y="4674387"/>
            <a:ext cx="1228725" cy="369332"/>
          </a:xfrm>
          <a:prstGeom prst="rect">
            <a:avLst/>
          </a:prstGeom>
          <a:noFill/>
        </p:spPr>
        <p:txBody>
          <a:bodyPr wrap="square" rtlCol="0">
            <a:spAutoFit/>
          </a:bodyPr>
          <a:lstStyle/>
          <a:p>
            <a:r>
              <a:rPr lang="en-US" dirty="0"/>
              <a:t>Low Risk</a:t>
            </a:r>
          </a:p>
        </p:txBody>
      </p:sp>
      <p:sp>
        <p:nvSpPr>
          <p:cNvPr id="19" name="TextBox 18">
            <a:extLst>
              <a:ext uri="{FF2B5EF4-FFF2-40B4-BE49-F238E27FC236}">
                <a16:creationId xmlns:a16="http://schemas.microsoft.com/office/drawing/2014/main" id="{76BBC6F1-1E7C-46E4-9CD5-1F473A2BDC13}"/>
              </a:ext>
            </a:extLst>
          </p:cNvPr>
          <p:cNvSpPr txBox="1"/>
          <p:nvPr/>
        </p:nvSpPr>
        <p:spPr>
          <a:xfrm>
            <a:off x="3883670" y="562607"/>
            <a:ext cx="1228725" cy="369332"/>
          </a:xfrm>
          <a:prstGeom prst="rect">
            <a:avLst/>
          </a:prstGeom>
          <a:noFill/>
        </p:spPr>
        <p:txBody>
          <a:bodyPr wrap="square" rtlCol="0">
            <a:spAutoFit/>
          </a:bodyPr>
          <a:lstStyle/>
          <a:p>
            <a:r>
              <a:rPr lang="en-US" dirty="0"/>
              <a:t>Low Risk</a:t>
            </a:r>
          </a:p>
        </p:txBody>
      </p:sp>
      <p:sp>
        <p:nvSpPr>
          <p:cNvPr id="20" name="TextBox 19">
            <a:extLst>
              <a:ext uri="{FF2B5EF4-FFF2-40B4-BE49-F238E27FC236}">
                <a16:creationId xmlns:a16="http://schemas.microsoft.com/office/drawing/2014/main" id="{CEFF22BD-D7E0-4C47-B4D4-C25B18EC95C7}"/>
              </a:ext>
            </a:extLst>
          </p:cNvPr>
          <p:cNvSpPr txBox="1"/>
          <p:nvPr/>
        </p:nvSpPr>
        <p:spPr>
          <a:xfrm>
            <a:off x="3655070" y="3357398"/>
            <a:ext cx="1457326" cy="369332"/>
          </a:xfrm>
          <a:prstGeom prst="rect">
            <a:avLst/>
          </a:prstGeom>
          <a:noFill/>
        </p:spPr>
        <p:txBody>
          <a:bodyPr wrap="square" rtlCol="0">
            <a:spAutoFit/>
          </a:bodyPr>
          <a:lstStyle/>
          <a:p>
            <a:r>
              <a:rPr lang="en-US" dirty="0"/>
              <a:t>Medium Risk</a:t>
            </a:r>
          </a:p>
        </p:txBody>
      </p:sp>
      <p:sp>
        <p:nvSpPr>
          <p:cNvPr id="21" name="TextBox 20">
            <a:extLst>
              <a:ext uri="{FF2B5EF4-FFF2-40B4-BE49-F238E27FC236}">
                <a16:creationId xmlns:a16="http://schemas.microsoft.com/office/drawing/2014/main" id="{E044966B-1F47-40D4-8D1A-8DD779A7E009}"/>
              </a:ext>
            </a:extLst>
          </p:cNvPr>
          <p:cNvSpPr txBox="1"/>
          <p:nvPr/>
        </p:nvSpPr>
        <p:spPr>
          <a:xfrm>
            <a:off x="3721744" y="890815"/>
            <a:ext cx="1457326" cy="369332"/>
          </a:xfrm>
          <a:prstGeom prst="rect">
            <a:avLst/>
          </a:prstGeom>
          <a:noFill/>
        </p:spPr>
        <p:txBody>
          <a:bodyPr wrap="square" rtlCol="0">
            <a:spAutoFit/>
          </a:bodyPr>
          <a:lstStyle/>
          <a:p>
            <a:r>
              <a:rPr lang="en-US" dirty="0"/>
              <a:t>Medium Risk</a:t>
            </a:r>
          </a:p>
        </p:txBody>
      </p:sp>
      <p:sp>
        <p:nvSpPr>
          <p:cNvPr id="24" name="TextBox 23">
            <a:extLst>
              <a:ext uri="{FF2B5EF4-FFF2-40B4-BE49-F238E27FC236}">
                <a16:creationId xmlns:a16="http://schemas.microsoft.com/office/drawing/2014/main" id="{0977A0DB-464D-43A1-B00C-495BF56B2688}"/>
              </a:ext>
            </a:extLst>
          </p:cNvPr>
          <p:cNvSpPr txBox="1"/>
          <p:nvPr/>
        </p:nvSpPr>
        <p:spPr>
          <a:xfrm>
            <a:off x="3274072" y="88832"/>
            <a:ext cx="3748087" cy="369332"/>
          </a:xfrm>
          <a:prstGeom prst="rect">
            <a:avLst/>
          </a:prstGeom>
          <a:solidFill>
            <a:schemeClr val="bg1"/>
          </a:solidFill>
        </p:spPr>
        <p:txBody>
          <a:bodyPr wrap="square" rtlCol="0">
            <a:spAutoFit/>
          </a:bodyPr>
          <a:lstStyle/>
          <a:p>
            <a:r>
              <a:rPr lang="en-US" dirty="0"/>
              <a:t>pH Establishment Risk Categories</a:t>
            </a:r>
          </a:p>
        </p:txBody>
      </p:sp>
      <p:sp>
        <p:nvSpPr>
          <p:cNvPr id="25" name="TextBox 24">
            <a:extLst>
              <a:ext uri="{FF2B5EF4-FFF2-40B4-BE49-F238E27FC236}">
                <a16:creationId xmlns:a16="http://schemas.microsoft.com/office/drawing/2014/main" id="{BE996851-1765-4911-9E0C-5C3D7AE0D9CB}"/>
              </a:ext>
            </a:extLst>
          </p:cNvPr>
          <p:cNvSpPr txBox="1"/>
          <p:nvPr/>
        </p:nvSpPr>
        <p:spPr>
          <a:xfrm rot="16200000">
            <a:off x="-629459" y="2728326"/>
            <a:ext cx="1763940" cy="369332"/>
          </a:xfrm>
          <a:prstGeom prst="rect">
            <a:avLst/>
          </a:prstGeom>
          <a:solidFill>
            <a:schemeClr val="bg1"/>
          </a:solidFill>
        </p:spPr>
        <p:txBody>
          <a:bodyPr wrap="square" rtlCol="0">
            <a:spAutoFit/>
          </a:bodyPr>
          <a:lstStyle/>
          <a:p>
            <a:r>
              <a:rPr lang="en-US" dirty="0"/>
              <a:t>pH </a:t>
            </a:r>
          </a:p>
        </p:txBody>
      </p:sp>
    </p:spTree>
    <p:extLst>
      <p:ext uri="{BB962C8B-B14F-4D97-AF65-F5344CB8AC3E}">
        <p14:creationId xmlns:p14="http://schemas.microsoft.com/office/powerpoint/2010/main" val="113808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6651-AC2E-47CD-9FB1-3EDE39896076}"/>
              </a:ext>
            </a:extLst>
          </p:cNvPr>
          <p:cNvSpPr>
            <a:spLocks noGrp="1"/>
          </p:cNvSpPr>
          <p:nvPr>
            <p:ph type="title"/>
          </p:nvPr>
        </p:nvSpPr>
        <p:spPr/>
        <p:txBody>
          <a:bodyPr/>
          <a:lstStyle/>
          <a:p>
            <a:r>
              <a:rPr lang="en-US" dirty="0"/>
              <a:t>Risk Category Development </a:t>
            </a:r>
          </a:p>
        </p:txBody>
      </p:sp>
      <p:sp>
        <p:nvSpPr>
          <p:cNvPr id="3" name="Content Placeholder 2">
            <a:extLst>
              <a:ext uri="{FF2B5EF4-FFF2-40B4-BE49-F238E27FC236}">
                <a16:creationId xmlns:a16="http://schemas.microsoft.com/office/drawing/2014/main" id="{E21F29EF-5708-4EC8-A75F-D504E22C38C7}"/>
              </a:ext>
            </a:extLst>
          </p:cNvPr>
          <p:cNvSpPr>
            <a:spLocks noGrp="1"/>
          </p:cNvSpPr>
          <p:nvPr>
            <p:ph sz="quarter" idx="13"/>
          </p:nvPr>
        </p:nvSpPr>
        <p:spPr/>
        <p:txBody>
          <a:bodyPr/>
          <a:lstStyle/>
          <a:p>
            <a:r>
              <a:rPr lang="en-US" dirty="0"/>
              <a:t>Lab studies with stable calcium and pH levels </a:t>
            </a:r>
          </a:p>
          <a:p>
            <a:r>
              <a:rPr lang="en-US" dirty="0"/>
              <a:t>Field studies with natural variability in calcium and pH</a:t>
            </a:r>
          </a:p>
          <a:p>
            <a:pPr lvl="1"/>
            <a:r>
              <a:rPr lang="en-US" dirty="0"/>
              <a:t>Uncertainty exists in spatial and temporal variability in sampling for field studies </a:t>
            </a:r>
          </a:p>
          <a:p>
            <a:pPr lvl="1"/>
            <a:r>
              <a:rPr lang="en-US" dirty="0"/>
              <a:t>Acknowledge variability and use mean value</a:t>
            </a:r>
          </a:p>
          <a:p>
            <a:endParaRPr lang="en-US" dirty="0"/>
          </a:p>
          <a:p>
            <a:r>
              <a:rPr lang="en-US" dirty="0"/>
              <a:t>Mean values are often being used for risk analysis </a:t>
            </a:r>
          </a:p>
        </p:txBody>
      </p:sp>
      <p:sp>
        <p:nvSpPr>
          <p:cNvPr id="4" name="Text Placeholder 3">
            <a:extLst>
              <a:ext uri="{FF2B5EF4-FFF2-40B4-BE49-F238E27FC236}">
                <a16:creationId xmlns:a16="http://schemas.microsoft.com/office/drawing/2014/main" id="{99C0B7B8-B838-40A8-B8BD-3941749A8B0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13516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BD89-9771-4DC1-A91E-B0B4E8D5BA25}"/>
              </a:ext>
            </a:extLst>
          </p:cNvPr>
          <p:cNvSpPr>
            <a:spLocks noGrp="1"/>
          </p:cNvSpPr>
          <p:nvPr>
            <p:ph type="title"/>
          </p:nvPr>
        </p:nvSpPr>
        <p:spPr/>
        <p:txBody>
          <a:bodyPr/>
          <a:lstStyle/>
          <a:p>
            <a:r>
              <a:rPr lang="en-US" dirty="0"/>
              <a:t>Variability… Mean vs. Range vs. break points?</a:t>
            </a:r>
          </a:p>
        </p:txBody>
      </p:sp>
      <p:sp>
        <p:nvSpPr>
          <p:cNvPr id="3" name="Content Placeholder 2">
            <a:extLst>
              <a:ext uri="{FF2B5EF4-FFF2-40B4-BE49-F238E27FC236}">
                <a16:creationId xmlns:a16="http://schemas.microsoft.com/office/drawing/2014/main" id="{63B47AEA-BC2C-4470-9FC5-B74E858A373A}"/>
              </a:ext>
            </a:extLst>
          </p:cNvPr>
          <p:cNvSpPr>
            <a:spLocks noGrp="1"/>
          </p:cNvSpPr>
          <p:nvPr>
            <p:ph sz="quarter" idx="13"/>
          </p:nvPr>
        </p:nvSpPr>
        <p:spPr/>
        <p:txBody>
          <a:bodyPr/>
          <a:lstStyle/>
          <a:p>
            <a:r>
              <a:rPr lang="en-US" dirty="0"/>
              <a:t>Calcium </a:t>
            </a:r>
          </a:p>
          <a:p>
            <a:endParaRPr lang="en-US" dirty="0"/>
          </a:p>
          <a:p>
            <a:r>
              <a:rPr lang="en-US" dirty="0"/>
              <a:t>pH</a:t>
            </a:r>
          </a:p>
        </p:txBody>
      </p:sp>
      <p:sp>
        <p:nvSpPr>
          <p:cNvPr id="4" name="Text Placeholder 3">
            <a:extLst>
              <a:ext uri="{FF2B5EF4-FFF2-40B4-BE49-F238E27FC236}">
                <a16:creationId xmlns:a16="http://schemas.microsoft.com/office/drawing/2014/main" id="{0055A724-4F50-43F7-A889-CF39442C08A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922672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lamation White 4x3.potx" id="{8D92B8F2-D397-1544-AD63-7DC02C61D217}" vid="{4E4C9717-82F8-0A43-BCBE-BEC7329D5F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26125</TotalTime>
  <Words>1247</Words>
  <Application>Microsoft Office PowerPoint</Application>
  <PresentationFormat>On-screen Show (4:3)</PresentationFormat>
  <Paragraphs>215</Paragraphs>
  <Slides>48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Segoe UI Semibold</vt:lpstr>
      <vt:lpstr>Office Theme</vt:lpstr>
      <vt:lpstr>Understanding Spatial/Temporal Variability to Improve Confidence in Water Quality Based Establishment Risk</vt:lpstr>
      <vt:lpstr>Lentic                         Lotic</vt:lpstr>
      <vt:lpstr>Mussel Invasion Risk </vt:lpstr>
      <vt:lpstr>Establishment Risk </vt:lpstr>
      <vt:lpstr>Establishment Risk </vt:lpstr>
      <vt:lpstr>PowerPoint Presentation</vt:lpstr>
      <vt:lpstr>PowerPoint Presentation</vt:lpstr>
      <vt:lpstr>Risk Category Development </vt:lpstr>
      <vt:lpstr>Variability… Mean vs. Range vs. break points?</vt:lpstr>
      <vt:lpstr>PowerPoint Presentation</vt:lpstr>
      <vt:lpstr>PowerPoint Presentation</vt:lpstr>
      <vt:lpstr>Biological Activity and pH</vt:lpstr>
      <vt:lpstr>Photosynthesis </vt:lpstr>
      <vt:lpstr>Respiration </vt:lpstr>
      <vt:lpstr>pH Depth Profile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Calcium Data Distribution (982 sites)</vt:lpstr>
      <vt:lpstr>pH Data Distribution (1996 sites)</vt:lpstr>
      <vt:lpstr>Variable pH in the field </vt:lpstr>
      <vt:lpstr>Constant pH in the Lab </vt:lpstr>
      <vt:lpstr>Correlation but not Causation?</vt:lpstr>
      <vt:lpstr>Calcium, pH and Alkalinity Interactions</vt:lpstr>
      <vt:lpstr>What is “low?”</vt:lpstr>
      <vt:lpstr>PowerPoint Presentation</vt:lpstr>
      <vt:lpstr>PowerPoint Presentation</vt:lpstr>
      <vt:lpstr>PowerPoint Presentation</vt:lpstr>
      <vt:lpstr>pH Risk: Direct vs Indirect</vt:lpstr>
      <vt:lpstr>Confidence in calcium risk</vt:lpstr>
      <vt:lpstr>PowerPoint Presentation</vt:lpstr>
      <vt:lpstr>This pattern is similar for CRB as a whole</vt:lpstr>
      <vt:lpstr>Confidence in Calcium Risk</vt:lpstr>
      <vt:lpstr>Calcium Summary </vt:lpstr>
      <vt:lpstr>pH Summary </vt:lpstr>
      <vt:lpstr>Small part of overall risk </vt:lpstr>
      <vt:lpstr>Potential Future Research </vt:lpstr>
      <vt:lpstr>PowerPoint Presentation</vt:lpstr>
      <vt:lpstr>Flathead Lake Sites 1979</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No more that two lines</dc:title>
  <dc:subject/>
  <dc:creator>Soeth, Peter D</dc:creator>
  <cp:keywords/>
  <dc:description/>
  <cp:lastModifiedBy>Prisciandaro, Anthony F</cp:lastModifiedBy>
  <cp:revision>278</cp:revision>
  <dcterms:created xsi:type="dcterms:W3CDTF">2016-11-04T19:21:58Z</dcterms:created>
  <dcterms:modified xsi:type="dcterms:W3CDTF">2022-01-11T03:10:14Z</dcterms:modified>
  <cp:category/>
</cp:coreProperties>
</file>