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handoutMasterIdLst>
    <p:handoutMasterId r:id="rId35"/>
  </p:handoutMasterIdLst>
  <p:sldIdLst>
    <p:sldId id="259" r:id="rId2"/>
    <p:sldId id="260" r:id="rId3"/>
    <p:sldId id="261" r:id="rId4"/>
    <p:sldId id="450" r:id="rId5"/>
    <p:sldId id="262" r:id="rId6"/>
    <p:sldId id="472" r:id="rId7"/>
    <p:sldId id="953" r:id="rId8"/>
    <p:sldId id="957" r:id="rId9"/>
    <p:sldId id="476" r:id="rId10"/>
    <p:sldId id="466" r:id="rId11"/>
    <p:sldId id="468" r:id="rId12"/>
    <p:sldId id="670" r:id="rId13"/>
    <p:sldId id="469" r:id="rId14"/>
    <p:sldId id="944" r:id="rId15"/>
    <p:sldId id="874" r:id="rId16"/>
    <p:sldId id="956" r:id="rId17"/>
    <p:sldId id="942" r:id="rId18"/>
    <p:sldId id="943" r:id="rId19"/>
    <p:sldId id="570" r:id="rId20"/>
    <p:sldId id="958" r:id="rId21"/>
    <p:sldId id="954" r:id="rId22"/>
    <p:sldId id="955" r:id="rId23"/>
    <p:sldId id="949" r:id="rId24"/>
    <p:sldId id="950" r:id="rId25"/>
    <p:sldId id="951" r:id="rId26"/>
    <p:sldId id="945" r:id="rId27"/>
    <p:sldId id="946" r:id="rId28"/>
    <p:sldId id="265" r:id="rId29"/>
    <p:sldId id="276" r:id="rId30"/>
    <p:sldId id="802" r:id="rId31"/>
    <p:sldId id="947" r:id="rId32"/>
    <p:sldId id="959" r:id="rId3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0"/>
            <p14:sldId id="261"/>
            <p14:sldId id="450"/>
            <p14:sldId id="262"/>
            <p14:sldId id="472"/>
            <p14:sldId id="953"/>
            <p14:sldId id="957"/>
            <p14:sldId id="476"/>
            <p14:sldId id="466"/>
            <p14:sldId id="468"/>
            <p14:sldId id="670"/>
            <p14:sldId id="469"/>
            <p14:sldId id="944"/>
            <p14:sldId id="874"/>
            <p14:sldId id="956"/>
            <p14:sldId id="942"/>
            <p14:sldId id="943"/>
            <p14:sldId id="570"/>
            <p14:sldId id="958"/>
            <p14:sldId id="954"/>
            <p14:sldId id="955"/>
            <p14:sldId id="949"/>
            <p14:sldId id="950"/>
            <p14:sldId id="951"/>
            <p14:sldId id="945"/>
            <p14:sldId id="946"/>
            <p14:sldId id="265"/>
            <p14:sldId id="276"/>
            <p14:sldId id="802"/>
            <p14:sldId id="947"/>
            <p14:sldId id="9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98835" autoAdjust="0"/>
  </p:normalViewPr>
  <p:slideViewPr>
    <p:cSldViewPr>
      <p:cViewPr varScale="1">
        <p:scale>
          <a:sx n="91" d="100"/>
          <a:sy n="91" d="100"/>
        </p:scale>
        <p:origin x="522" y="8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10434"/>
    </p:cViewPr>
  </p:sorterViewPr>
  <p:notesViewPr>
    <p:cSldViewPr>
      <p:cViewPr varScale="1">
        <p:scale>
          <a:sx n="83" d="100"/>
          <a:sy n="83" d="100"/>
        </p:scale>
        <p:origin x="-3144" y="-96"/>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HEATHERC:RNT:DavisUV:Data:DavisUVSettlemen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Settlers</a:t>
            </a:r>
          </a:p>
        </c:rich>
      </c:tx>
      <c:overlay val="0"/>
    </c:title>
    <c:autoTitleDeleted val="0"/>
    <c:plotArea>
      <c:layout>
        <c:manualLayout>
          <c:layoutTarget val="inner"/>
          <c:xMode val="edge"/>
          <c:yMode val="edge"/>
          <c:x val="0.166860509623797"/>
          <c:y val="1.5647486371895822E-2"/>
          <c:w val="0.67911335301837283"/>
          <c:h val="0.82787381385019199"/>
        </c:manualLayout>
      </c:layout>
      <c:barChart>
        <c:barDir val="col"/>
        <c:grouping val="clustered"/>
        <c:varyColors val="0"/>
        <c:ser>
          <c:idx val="0"/>
          <c:order val="0"/>
          <c:tx>
            <c:strRef>
              <c:f>'%Red'!$C$2</c:f>
              <c:strCache>
                <c:ptCount val="1"/>
                <c:pt idx="0">
                  <c:v>Box 1</c:v>
                </c:pt>
              </c:strCache>
            </c:strRef>
          </c:tx>
          <c:invertIfNegative val="0"/>
          <c:cat>
            <c:numRef>
              <c:f>'%Red'!$A$11:$A$15</c:f>
              <c:numCache>
                <c:formatCode>General</c:formatCode>
                <c:ptCount val="5"/>
                <c:pt idx="0">
                  <c:v>1</c:v>
                </c:pt>
                <c:pt idx="1">
                  <c:v>2</c:v>
                </c:pt>
                <c:pt idx="2">
                  <c:v>3</c:v>
                </c:pt>
                <c:pt idx="3">
                  <c:v>4</c:v>
                </c:pt>
                <c:pt idx="4">
                  <c:v>5</c:v>
                </c:pt>
              </c:numCache>
            </c:numRef>
          </c:cat>
          <c:val>
            <c:numRef>
              <c:f>'%Red'!$C$11:$C$15</c:f>
              <c:numCache>
                <c:formatCode>0</c:formatCode>
                <c:ptCount val="5"/>
                <c:pt idx="0">
                  <c:v>160.11203174232699</c:v>
                </c:pt>
                <c:pt idx="1">
                  <c:v>386.04271210176432</c:v>
                </c:pt>
                <c:pt idx="2">
                  <c:v>222.8964873380817</c:v>
                </c:pt>
                <c:pt idx="3">
                  <c:v>1445.2094760182049</c:v>
                </c:pt>
                <c:pt idx="4">
                  <c:v>810.01283697047484</c:v>
                </c:pt>
              </c:numCache>
            </c:numRef>
          </c:val>
          <c:extLst>
            <c:ext xmlns:c16="http://schemas.microsoft.com/office/drawing/2014/chart" uri="{C3380CC4-5D6E-409C-BE32-E72D297353CC}">
              <c16:uniqueId val="{00000000-3276-484A-8BC7-69E28D18CD54}"/>
            </c:ext>
          </c:extLst>
        </c:ser>
        <c:ser>
          <c:idx val="1"/>
          <c:order val="1"/>
          <c:tx>
            <c:strRef>
              <c:f>'%Red'!$D$2</c:f>
              <c:strCache>
                <c:ptCount val="1"/>
                <c:pt idx="0">
                  <c:v>Box 2</c:v>
                </c:pt>
              </c:strCache>
            </c:strRef>
          </c:tx>
          <c:invertIfNegative val="0"/>
          <c:cat>
            <c:numRef>
              <c:f>'%Red'!$A$11:$A$15</c:f>
              <c:numCache>
                <c:formatCode>General</c:formatCode>
                <c:ptCount val="5"/>
                <c:pt idx="0">
                  <c:v>1</c:v>
                </c:pt>
                <c:pt idx="1">
                  <c:v>2</c:v>
                </c:pt>
                <c:pt idx="2">
                  <c:v>3</c:v>
                </c:pt>
                <c:pt idx="3">
                  <c:v>4</c:v>
                </c:pt>
                <c:pt idx="4">
                  <c:v>5</c:v>
                </c:pt>
              </c:numCache>
            </c:numRef>
          </c:cat>
          <c:val>
            <c:numRef>
              <c:f>'%Red'!$D$11:$D$15</c:f>
              <c:numCache>
                <c:formatCode>0</c:formatCode>
                <c:ptCount val="5"/>
                <c:pt idx="0">
                  <c:v>8.2856809429338281</c:v>
                </c:pt>
                <c:pt idx="1">
                  <c:v>7.9355817481619786</c:v>
                </c:pt>
                <c:pt idx="2">
                  <c:v>26.14073987629806</c:v>
                </c:pt>
                <c:pt idx="3">
                  <c:v>18.438557591317526</c:v>
                </c:pt>
                <c:pt idx="4">
                  <c:v>75.971525265491877</c:v>
                </c:pt>
              </c:numCache>
            </c:numRef>
          </c:val>
          <c:extLst>
            <c:ext xmlns:c16="http://schemas.microsoft.com/office/drawing/2014/chart" uri="{C3380CC4-5D6E-409C-BE32-E72D297353CC}">
              <c16:uniqueId val="{00000001-3276-484A-8BC7-69E28D18CD54}"/>
            </c:ext>
          </c:extLst>
        </c:ser>
        <c:ser>
          <c:idx val="2"/>
          <c:order val="2"/>
          <c:tx>
            <c:strRef>
              <c:f>'%Red'!$E$2</c:f>
              <c:strCache>
                <c:ptCount val="1"/>
                <c:pt idx="0">
                  <c:v>Box 3</c:v>
                </c:pt>
              </c:strCache>
            </c:strRef>
          </c:tx>
          <c:invertIfNegative val="0"/>
          <c:cat>
            <c:numRef>
              <c:f>'%Red'!$A$11:$A$15</c:f>
              <c:numCache>
                <c:formatCode>General</c:formatCode>
                <c:ptCount val="5"/>
                <c:pt idx="0">
                  <c:v>1</c:v>
                </c:pt>
                <c:pt idx="1">
                  <c:v>2</c:v>
                </c:pt>
                <c:pt idx="2">
                  <c:v>3</c:v>
                </c:pt>
                <c:pt idx="3">
                  <c:v>4</c:v>
                </c:pt>
                <c:pt idx="4">
                  <c:v>5</c:v>
                </c:pt>
              </c:numCache>
            </c:numRef>
          </c:cat>
          <c:val>
            <c:numRef>
              <c:f>'%Red'!$E$11:$E$15</c:f>
              <c:numCache>
                <c:formatCode>0</c:formatCode>
                <c:ptCount val="5"/>
                <c:pt idx="0">
                  <c:v>8.8691796008869268</c:v>
                </c:pt>
                <c:pt idx="1">
                  <c:v>16.454662154277049</c:v>
                </c:pt>
                <c:pt idx="2">
                  <c:v>24.740343097210879</c:v>
                </c:pt>
                <c:pt idx="3">
                  <c:v>25.673940949935787</c:v>
                </c:pt>
                <c:pt idx="4">
                  <c:v>255.33901272027038</c:v>
                </c:pt>
              </c:numCache>
            </c:numRef>
          </c:val>
          <c:extLst>
            <c:ext xmlns:c16="http://schemas.microsoft.com/office/drawing/2014/chart" uri="{C3380CC4-5D6E-409C-BE32-E72D297353CC}">
              <c16:uniqueId val="{00000002-3276-484A-8BC7-69E28D18CD54}"/>
            </c:ext>
          </c:extLst>
        </c:ser>
        <c:dLbls>
          <c:showLegendKey val="0"/>
          <c:showVal val="0"/>
          <c:showCatName val="0"/>
          <c:showSerName val="0"/>
          <c:showPercent val="0"/>
          <c:showBubbleSize val="0"/>
        </c:dLbls>
        <c:gapWidth val="150"/>
        <c:axId val="227672448"/>
        <c:axId val="227673984"/>
      </c:barChart>
      <c:catAx>
        <c:axId val="227672448"/>
        <c:scaling>
          <c:orientation val="minMax"/>
        </c:scaling>
        <c:delete val="0"/>
        <c:axPos val="b"/>
        <c:numFmt formatCode="General" sourceLinked="1"/>
        <c:majorTickMark val="out"/>
        <c:minorTickMark val="none"/>
        <c:tickLblPos val="nextTo"/>
        <c:crossAx val="227673984"/>
        <c:crosses val="autoZero"/>
        <c:auto val="1"/>
        <c:lblAlgn val="ctr"/>
        <c:lblOffset val="100"/>
        <c:noMultiLvlLbl val="0"/>
      </c:catAx>
      <c:valAx>
        <c:axId val="227673984"/>
        <c:scaling>
          <c:orientation val="minMax"/>
          <c:max val="1500"/>
          <c:min val="0"/>
        </c:scaling>
        <c:delete val="0"/>
        <c:axPos val="l"/>
        <c:majorGridlines/>
        <c:numFmt formatCode="0" sourceLinked="1"/>
        <c:majorTickMark val="out"/>
        <c:minorTickMark val="none"/>
        <c:tickLblPos val="nextTo"/>
        <c:crossAx val="227672448"/>
        <c:crosses val="autoZero"/>
        <c:crossBetween val="between"/>
        <c:majorUnit val="100"/>
      </c:valAx>
      <c:spPr>
        <a:noFill/>
      </c:spPr>
    </c:plotArea>
    <c:legend>
      <c:legendPos val="r"/>
      <c:layout>
        <c:manualLayout>
          <c:xMode val="edge"/>
          <c:yMode val="edge"/>
          <c:x val="0.86448600174978096"/>
          <c:y val="0.37943008070214546"/>
          <c:w val="9.8476961213181724E-2"/>
          <c:h val="0.21462785217541241"/>
        </c:manualLayout>
      </c:layout>
      <c:overlay val="0"/>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354330708661423E-2"/>
          <c:y val="0.13173708920187793"/>
          <c:w val="0.92455418800805245"/>
          <c:h val="0.75818983894618808"/>
        </c:manualLayout>
      </c:layout>
      <c:lineChart>
        <c:grouping val="standard"/>
        <c:varyColors val="0"/>
        <c:ser>
          <c:idx val="0"/>
          <c:order val="0"/>
          <c:tx>
            <c:strRef>
              <c:f>Graphs_Mod!$B$1</c:f>
              <c:strCache>
                <c:ptCount val="1"/>
                <c:pt idx="0">
                  <c:v>UVT</c:v>
                </c:pt>
              </c:strCache>
            </c:strRef>
          </c:tx>
          <c:spPr>
            <a:ln w="28575" cap="rnd">
              <a:solidFill>
                <a:schemeClr val="accent1"/>
              </a:solidFill>
              <a:round/>
            </a:ln>
            <a:effectLst/>
          </c:spPr>
          <c:marker>
            <c:symbol val="none"/>
          </c:marker>
          <c:cat>
            <c:strRef>
              <c:f>Graphs_Mod!$A$2:$A$163</c:f>
              <c:strCache>
                <c:ptCount val="162"/>
                <c:pt idx="0">
                  <c:v>1-May</c:v>
                </c:pt>
                <c:pt idx="1">
                  <c:v>2-May</c:v>
                </c:pt>
                <c:pt idx="2">
                  <c:v>3-May</c:v>
                </c:pt>
                <c:pt idx="3">
                  <c:v>4-May</c:v>
                </c:pt>
                <c:pt idx="4">
                  <c:v>5-May</c:v>
                </c:pt>
                <c:pt idx="5">
                  <c:v>6-May</c:v>
                </c:pt>
                <c:pt idx="6">
                  <c:v>7-May</c:v>
                </c:pt>
                <c:pt idx="7">
                  <c:v>8-May</c:v>
                </c:pt>
                <c:pt idx="8">
                  <c:v>9-May</c:v>
                </c:pt>
                <c:pt idx="9">
                  <c:v>10-May</c:v>
                </c:pt>
                <c:pt idx="10">
                  <c:v>11-May</c:v>
                </c:pt>
                <c:pt idx="11">
                  <c:v>12-May</c:v>
                </c:pt>
                <c:pt idx="12">
                  <c:v>1-Jun</c:v>
                </c:pt>
                <c:pt idx="13">
                  <c:v>2-Jun</c:v>
                </c:pt>
                <c:pt idx="14">
                  <c:v>3-Jun</c:v>
                </c:pt>
                <c:pt idx="15">
                  <c:v>4-Jun</c:v>
                </c:pt>
                <c:pt idx="16">
                  <c:v>5-Jun</c:v>
                </c:pt>
                <c:pt idx="17">
                  <c:v>6-Jun</c:v>
                </c:pt>
                <c:pt idx="18">
                  <c:v>7-Jun</c:v>
                </c:pt>
                <c:pt idx="19">
                  <c:v>8-Jun</c:v>
                </c:pt>
                <c:pt idx="20">
                  <c:v>9-Jun</c:v>
                </c:pt>
                <c:pt idx="21">
                  <c:v>10-Jun</c:v>
                </c:pt>
                <c:pt idx="22">
                  <c:v>11-Jun</c:v>
                </c:pt>
                <c:pt idx="23">
                  <c:v>12-Jun</c:v>
                </c:pt>
                <c:pt idx="24">
                  <c:v>13-Jun</c:v>
                </c:pt>
                <c:pt idx="25">
                  <c:v>14-Jun</c:v>
                </c:pt>
                <c:pt idx="26">
                  <c:v>15-Jun</c:v>
                </c:pt>
                <c:pt idx="27">
                  <c:v>16-Jun</c:v>
                </c:pt>
                <c:pt idx="28">
                  <c:v>17-Jun</c:v>
                </c:pt>
                <c:pt idx="29">
                  <c:v>18-Jun</c:v>
                </c:pt>
                <c:pt idx="30">
                  <c:v>19-Jun</c:v>
                </c:pt>
                <c:pt idx="31">
                  <c:v>20-Jun</c:v>
                </c:pt>
                <c:pt idx="32">
                  <c:v>21-Jun</c:v>
                </c:pt>
                <c:pt idx="33">
                  <c:v>22-Jun</c:v>
                </c:pt>
                <c:pt idx="34">
                  <c:v>23-Jun</c:v>
                </c:pt>
                <c:pt idx="35">
                  <c:v>24-Jun</c:v>
                </c:pt>
                <c:pt idx="36">
                  <c:v>25-Jun</c:v>
                </c:pt>
                <c:pt idx="37">
                  <c:v>26-Jun</c:v>
                </c:pt>
                <c:pt idx="38">
                  <c:v>27-Jun</c:v>
                </c:pt>
                <c:pt idx="39">
                  <c:v>28-Jun</c:v>
                </c:pt>
                <c:pt idx="40">
                  <c:v>29-Jun</c:v>
                </c:pt>
                <c:pt idx="41">
                  <c:v>30-Jun</c:v>
                </c:pt>
                <c:pt idx="42">
                  <c:v>1-Jul</c:v>
                </c:pt>
                <c:pt idx="43">
                  <c:v>2-Jul</c:v>
                </c:pt>
                <c:pt idx="44">
                  <c:v>3-Jul</c:v>
                </c:pt>
                <c:pt idx="45">
                  <c:v>4-Jul</c:v>
                </c:pt>
                <c:pt idx="46">
                  <c:v>5-Jul</c:v>
                </c:pt>
                <c:pt idx="47">
                  <c:v>6-Jul</c:v>
                </c:pt>
                <c:pt idx="48">
                  <c:v>7-Jul</c:v>
                </c:pt>
                <c:pt idx="49">
                  <c:v>8-Jul</c:v>
                </c:pt>
                <c:pt idx="50">
                  <c:v>9-Jul</c:v>
                </c:pt>
                <c:pt idx="51">
                  <c:v>10-Jul</c:v>
                </c:pt>
                <c:pt idx="52">
                  <c:v>11-Jul</c:v>
                </c:pt>
                <c:pt idx="53">
                  <c:v>12-Jul</c:v>
                </c:pt>
                <c:pt idx="54">
                  <c:v>13-Jul</c:v>
                </c:pt>
                <c:pt idx="55">
                  <c:v>14-Jul</c:v>
                </c:pt>
                <c:pt idx="56">
                  <c:v>15-Jul</c:v>
                </c:pt>
                <c:pt idx="57">
                  <c:v>16-Jul</c:v>
                </c:pt>
                <c:pt idx="58">
                  <c:v>17-Jul</c:v>
                </c:pt>
                <c:pt idx="59">
                  <c:v>18-Jul</c:v>
                </c:pt>
                <c:pt idx="60">
                  <c:v>19-Jul</c:v>
                </c:pt>
                <c:pt idx="61">
                  <c:v>20-Jul</c:v>
                </c:pt>
                <c:pt idx="62">
                  <c:v>21-Jul</c:v>
                </c:pt>
                <c:pt idx="63">
                  <c:v>22-Jul</c:v>
                </c:pt>
                <c:pt idx="64">
                  <c:v>23-Jul</c:v>
                </c:pt>
                <c:pt idx="65">
                  <c:v>24-Jul</c:v>
                </c:pt>
                <c:pt idx="66">
                  <c:v>25-Jul</c:v>
                </c:pt>
                <c:pt idx="67">
                  <c:v>26-Jul</c:v>
                </c:pt>
                <c:pt idx="68">
                  <c:v>27-Jul</c:v>
                </c:pt>
                <c:pt idx="69">
                  <c:v>28-Jul</c:v>
                </c:pt>
                <c:pt idx="70">
                  <c:v>29-Jul</c:v>
                </c:pt>
                <c:pt idx="71">
                  <c:v>30-Jul</c:v>
                </c:pt>
                <c:pt idx="72">
                  <c:v>1-Aug</c:v>
                </c:pt>
                <c:pt idx="73">
                  <c:v>2-Aug</c:v>
                </c:pt>
                <c:pt idx="74">
                  <c:v>3-Aug</c:v>
                </c:pt>
                <c:pt idx="75">
                  <c:v>4-Aug</c:v>
                </c:pt>
                <c:pt idx="76">
                  <c:v>5-Aug</c:v>
                </c:pt>
                <c:pt idx="77">
                  <c:v>6-Aug</c:v>
                </c:pt>
                <c:pt idx="78">
                  <c:v>7-Aug</c:v>
                </c:pt>
                <c:pt idx="79">
                  <c:v>8-Aug</c:v>
                </c:pt>
                <c:pt idx="80">
                  <c:v>9-Aug</c:v>
                </c:pt>
                <c:pt idx="81">
                  <c:v>10-Aug</c:v>
                </c:pt>
                <c:pt idx="82">
                  <c:v>11-Aug</c:v>
                </c:pt>
                <c:pt idx="83">
                  <c:v>12-Aug</c:v>
                </c:pt>
                <c:pt idx="84">
                  <c:v>13-Aug</c:v>
                </c:pt>
                <c:pt idx="85">
                  <c:v>14-Aug</c:v>
                </c:pt>
                <c:pt idx="86">
                  <c:v>15-Aug</c:v>
                </c:pt>
                <c:pt idx="87">
                  <c:v>16-Aug</c:v>
                </c:pt>
                <c:pt idx="88">
                  <c:v>17-Aug</c:v>
                </c:pt>
                <c:pt idx="89">
                  <c:v>18-Aug</c:v>
                </c:pt>
                <c:pt idx="90">
                  <c:v>19-Aug</c:v>
                </c:pt>
                <c:pt idx="91">
                  <c:v>20-Aug</c:v>
                </c:pt>
                <c:pt idx="92">
                  <c:v>21-Aug</c:v>
                </c:pt>
                <c:pt idx="93">
                  <c:v>22-Aug</c:v>
                </c:pt>
                <c:pt idx="94">
                  <c:v>23-Aug</c:v>
                </c:pt>
                <c:pt idx="95">
                  <c:v>24-Aug</c:v>
                </c:pt>
                <c:pt idx="96">
                  <c:v>25-Aug</c:v>
                </c:pt>
                <c:pt idx="97">
                  <c:v>26-Aug</c:v>
                </c:pt>
                <c:pt idx="98">
                  <c:v>27-Aug</c:v>
                </c:pt>
                <c:pt idx="99">
                  <c:v>28-Aug</c:v>
                </c:pt>
                <c:pt idx="100">
                  <c:v>29-Aug</c:v>
                </c:pt>
                <c:pt idx="101">
                  <c:v>30-Aug</c:v>
                </c:pt>
                <c:pt idx="102">
                  <c:v>1-Sep</c:v>
                </c:pt>
                <c:pt idx="103">
                  <c:v>2-Sep</c:v>
                </c:pt>
                <c:pt idx="104">
                  <c:v>3-Sep</c:v>
                </c:pt>
                <c:pt idx="105">
                  <c:v>4-Sep</c:v>
                </c:pt>
                <c:pt idx="106">
                  <c:v>5-Sep</c:v>
                </c:pt>
                <c:pt idx="107">
                  <c:v>6-Sep</c:v>
                </c:pt>
                <c:pt idx="108">
                  <c:v>7-Sep</c:v>
                </c:pt>
                <c:pt idx="109">
                  <c:v>8-Sep</c:v>
                </c:pt>
                <c:pt idx="110">
                  <c:v>9-Sep</c:v>
                </c:pt>
                <c:pt idx="111">
                  <c:v>10-Sep</c:v>
                </c:pt>
                <c:pt idx="112">
                  <c:v>11-Sep</c:v>
                </c:pt>
                <c:pt idx="113">
                  <c:v>12-Sep</c:v>
                </c:pt>
                <c:pt idx="114">
                  <c:v>13-Sep</c:v>
                </c:pt>
                <c:pt idx="115">
                  <c:v>14-Sep</c:v>
                </c:pt>
                <c:pt idx="116">
                  <c:v>15-Sep</c:v>
                </c:pt>
                <c:pt idx="117">
                  <c:v>16-Sep</c:v>
                </c:pt>
                <c:pt idx="118">
                  <c:v>17-Sep</c:v>
                </c:pt>
                <c:pt idx="119">
                  <c:v>18-Sep</c:v>
                </c:pt>
                <c:pt idx="120">
                  <c:v>19-Sep</c:v>
                </c:pt>
                <c:pt idx="121">
                  <c:v>20-Sep</c:v>
                </c:pt>
                <c:pt idx="122">
                  <c:v>21-Sep</c:v>
                </c:pt>
                <c:pt idx="123">
                  <c:v>22-Sep</c:v>
                </c:pt>
                <c:pt idx="124">
                  <c:v>23-Sep</c:v>
                </c:pt>
                <c:pt idx="125">
                  <c:v>24-Sep</c:v>
                </c:pt>
                <c:pt idx="126">
                  <c:v>25-Sep</c:v>
                </c:pt>
                <c:pt idx="127">
                  <c:v>26-Sep</c:v>
                </c:pt>
                <c:pt idx="128">
                  <c:v>27-Sep</c:v>
                </c:pt>
                <c:pt idx="129">
                  <c:v>28-Sep</c:v>
                </c:pt>
                <c:pt idx="130">
                  <c:v>29-Sep</c:v>
                </c:pt>
                <c:pt idx="131">
                  <c:v>30-Sep</c:v>
                </c:pt>
                <c:pt idx="132">
                  <c:v>1-Oct</c:v>
                </c:pt>
                <c:pt idx="133">
                  <c:v>2-Oct</c:v>
                </c:pt>
                <c:pt idx="134">
                  <c:v>3-Oct</c:v>
                </c:pt>
                <c:pt idx="135">
                  <c:v>4-Oct</c:v>
                </c:pt>
                <c:pt idx="136">
                  <c:v>5-Oct</c:v>
                </c:pt>
                <c:pt idx="137">
                  <c:v>6-Oct</c:v>
                </c:pt>
                <c:pt idx="138">
                  <c:v>7-Oct</c:v>
                </c:pt>
                <c:pt idx="139">
                  <c:v>8-Oct</c:v>
                </c:pt>
                <c:pt idx="140">
                  <c:v>9-Oct</c:v>
                </c:pt>
                <c:pt idx="141">
                  <c:v>10-Oct</c:v>
                </c:pt>
                <c:pt idx="142">
                  <c:v>11-Oct</c:v>
                </c:pt>
                <c:pt idx="143">
                  <c:v>12-Oct</c:v>
                </c:pt>
                <c:pt idx="144">
                  <c:v>13-Oct</c:v>
                </c:pt>
                <c:pt idx="145">
                  <c:v>14-Oct</c:v>
                </c:pt>
                <c:pt idx="146">
                  <c:v>15-Oct</c:v>
                </c:pt>
                <c:pt idx="147">
                  <c:v>16-Oct</c:v>
                </c:pt>
                <c:pt idx="148">
                  <c:v>17-Oct</c:v>
                </c:pt>
                <c:pt idx="149">
                  <c:v>18-Oct</c:v>
                </c:pt>
                <c:pt idx="150">
                  <c:v>19-Oct</c:v>
                </c:pt>
                <c:pt idx="151">
                  <c:v>20-Oct</c:v>
                </c:pt>
                <c:pt idx="152">
                  <c:v>21-Oct</c:v>
                </c:pt>
                <c:pt idx="153">
                  <c:v>22-Oct</c:v>
                </c:pt>
                <c:pt idx="154">
                  <c:v>23-Oct</c:v>
                </c:pt>
                <c:pt idx="155">
                  <c:v>24-Oct</c:v>
                </c:pt>
                <c:pt idx="156">
                  <c:v>25-Oct</c:v>
                </c:pt>
                <c:pt idx="157">
                  <c:v>26-Oct</c:v>
                </c:pt>
                <c:pt idx="158">
                  <c:v>27-Oct</c:v>
                </c:pt>
                <c:pt idx="159">
                  <c:v>28-Oct</c:v>
                </c:pt>
                <c:pt idx="160">
                  <c:v>29-Oct</c:v>
                </c:pt>
                <c:pt idx="161">
                  <c:v>30-Oct</c:v>
                </c:pt>
              </c:strCache>
            </c:strRef>
          </c:cat>
          <c:val>
            <c:numRef>
              <c:f>Graphs_Mod!$B$2:$B$163</c:f>
              <c:numCache>
                <c:formatCode>0</c:formatCode>
                <c:ptCount val="162"/>
                <c:pt idx="0">
                  <c:v>57.236111111111136</c:v>
                </c:pt>
                <c:pt idx="1">
                  <c:v>50.618750000000006</c:v>
                </c:pt>
                <c:pt idx="2">
                  <c:v>45.452777777777776</c:v>
                </c:pt>
                <c:pt idx="3">
                  <c:v>42.684722222222263</c:v>
                </c:pt>
                <c:pt idx="4">
                  <c:v>40.649305555555557</c:v>
                </c:pt>
                <c:pt idx="5">
                  <c:v>39.306250000000006</c:v>
                </c:pt>
                <c:pt idx="6">
                  <c:v>38.23333333333332</c:v>
                </c:pt>
                <c:pt idx="7">
                  <c:v>37.705555555555513</c:v>
                </c:pt>
                <c:pt idx="8">
                  <c:v>38.30416666666666</c:v>
                </c:pt>
                <c:pt idx="9">
                  <c:v>46.625694444444427</c:v>
                </c:pt>
                <c:pt idx="10">
                  <c:v>42.648611111111087</c:v>
                </c:pt>
                <c:pt idx="11">
                  <c:v>47.445138888888863</c:v>
                </c:pt>
                <c:pt idx="12">
                  <c:v>51.454166666666666</c:v>
                </c:pt>
                <c:pt idx="13">
                  <c:v>52.207638888888894</c:v>
                </c:pt>
                <c:pt idx="14">
                  <c:v>52.519444444444424</c:v>
                </c:pt>
                <c:pt idx="15">
                  <c:v>51.145833333333314</c:v>
                </c:pt>
                <c:pt idx="16">
                  <c:v>49.760416666666657</c:v>
                </c:pt>
                <c:pt idx="17">
                  <c:v>46.767361111111114</c:v>
                </c:pt>
                <c:pt idx="18">
                  <c:v>46.08472222222224</c:v>
                </c:pt>
                <c:pt idx="19">
                  <c:v>44.370138888888867</c:v>
                </c:pt>
                <c:pt idx="20">
                  <c:v>42.727972027972015</c:v>
                </c:pt>
                <c:pt idx="21">
                  <c:v>39.740972222222233</c:v>
                </c:pt>
                <c:pt idx="22">
                  <c:v>41.255555555555546</c:v>
                </c:pt>
                <c:pt idx="23">
                  <c:v>42.482638888888879</c:v>
                </c:pt>
                <c:pt idx="24">
                  <c:v>40.169444444444437</c:v>
                </c:pt>
                <c:pt idx="25">
                  <c:v>35.1875</c:v>
                </c:pt>
                <c:pt idx="26">
                  <c:v>32.834027777777777</c:v>
                </c:pt>
                <c:pt idx="27">
                  <c:v>32.747222222222213</c:v>
                </c:pt>
                <c:pt idx="28">
                  <c:v>32.419444444444473</c:v>
                </c:pt>
                <c:pt idx="29">
                  <c:v>33.586805555555586</c:v>
                </c:pt>
                <c:pt idx="30">
                  <c:v>35.222916666666691</c:v>
                </c:pt>
                <c:pt idx="31">
                  <c:v>44.153472222222234</c:v>
                </c:pt>
                <c:pt idx="32">
                  <c:v>47.99791666666669</c:v>
                </c:pt>
                <c:pt idx="33">
                  <c:v>47.415972222222209</c:v>
                </c:pt>
                <c:pt idx="34">
                  <c:v>42.448611111111113</c:v>
                </c:pt>
                <c:pt idx="35">
                  <c:v>30.979166666666661</c:v>
                </c:pt>
                <c:pt idx="36">
                  <c:v>26.148611111111116</c:v>
                </c:pt>
                <c:pt idx="37">
                  <c:v>25.895833333333314</c:v>
                </c:pt>
                <c:pt idx="38">
                  <c:v>24.700694444444462</c:v>
                </c:pt>
                <c:pt idx="39">
                  <c:v>22.835416666666685</c:v>
                </c:pt>
                <c:pt idx="40">
                  <c:v>21.346527777777755</c:v>
                </c:pt>
                <c:pt idx="41">
                  <c:v>36.529166666666669</c:v>
                </c:pt>
                <c:pt idx="42">
                  <c:v>46.343055555555544</c:v>
                </c:pt>
                <c:pt idx="43">
                  <c:v>40.92097902097904</c:v>
                </c:pt>
                <c:pt idx="44">
                  <c:v>38.36944444444444</c:v>
                </c:pt>
                <c:pt idx="45">
                  <c:v>36.847222222222214</c:v>
                </c:pt>
                <c:pt idx="46">
                  <c:v>37.525694444444447</c:v>
                </c:pt>
                <c:pt idx="47">
                  <c:v>33.549999999999983</c:v>
                </c:pt>
                <c:pt idx="48">
                  <c:v>29.149999999999991</c:v>
                </c:pt>
                <c:pt idx="49">
                  <c:v>14.380689655172416</c:v>
                </c:pt>
                <c:pt idx="50">
                  <c:v>0</c:v>
                </c:pt>
                <c:pt idx="51">
                  <c:v>0</c:v>
                </c:pt>
                <c:pt idx="52">
                  <c:v>0</c:v>
                </c:pt>
                <c:pt idx="53">
                  <c:v>0</c:v>
                </c:pt>
                <c:pt idx="54">
                  <c:v>0</c:v>
                </c:pt>
                <c:pt idx="55">
                  <c:v>38.815277777777787</c:v>
                </c:pt>
                <c:pt idx="56">
                  <c:v>65.004861111111111</c:v>
                </c:pt>
                <c:pt idx="57">
                  <c:v>60.910416666666656</c:v>
                </c:pt>
                <c:pt idx="58">
                  <c:v>58.264583333333348</c:v>
                </c:pt>
                <c:pt idx="59">
                  <c:v>55.887499999999974</c:v>
                </c:pt>
                <c:pt idx="60">
                  <c:v>52.698611111111155</c:v>
                </c:pt>
                <c:pt idx="61">
                  <c:v>49.14791666666666</c:v>
                </c:pt>
                <c:pt idx="62">
                  <c:v>47.952083333333363</c:v>
                </c:pt>
                <c:pt idx="63">
                  <c:v>39.107194244604337</c:v>
                </c:pt>
                <c:pt idx="64">
                  <c:v>40.338888888888853</c:v>
                </c:pt>
                <c:pt idx="65">
                  <c:v>39.798611111111086</c:v>
                </c:pt>
                <c:pt idx="66">
                  <c:v>37.186805555555587</c:v>
                </c:pt>
                <c:pt idx="67">
                  <c:v>28.702083333333363</c:v>
                </c:pt>
                <c:pt idx="68">
                  <c:v>26.047916666666708</c:v>
                </c:pt>
                <c:pt idx="69">
                  <c:v>0.47013888888888888</c:v>
                </c:pt>
                <c:pt idx="70">
                  <c:v>0</c:v>
                </c:pt>
                <c:pt idx="71">
                  <c:v>80</c:v>
                </c:pt>
                <c:pt idx="72">
                  <c:v>80</c:v>
                </c:pt>
                <c:pt idx="73">
                  <c:v>80</c:v>
                </c:pt>
                <c:pt idx="74">
                  <c:v>80</c:v>
                </c:pt>
                <c:pt idx="75">
                  <c:v>80</c:v>
                </c:pt>
                <c:pt idx="76">
                  <c:v>80</c:v>
                </c:pt>
                <c:pt idx="77">
                  <c:v>80</c:v>
                </c:pt>
                <c:pt idx="78">
                  <c:v>80</c:v>
                </c:pt>
                <c:pt idx="79">
                  <c:v>80</c:v>
                </c:pt>
                <c:pt idx="80">
                  <c:v>80</c:v>
                </c:pt>
                <c:pt idx="81">
                  <c:v>80</c:v>
                </c:pt>
                <c:pt idx="82">
                  <c:v>73.659027777777794</c:v>
                </c:pt>
                <c:pt idx="83">
                  <c:v>75.099305555555574</c:v>
                </c:pt>
                <c:pt idx="84">
                  <c:v>74.522916666666646</c:v>
                </c:pt>
                <c:pt idx="85">
                  <c:v>74.488888888888866</c:v>
                </c:pt>
                <c:pt idx="86">
                  <c:v>71.045138888888872</c:v>
                </c:pt>
                <c:pt idx="87">
                  <c:v>64.306250000000006</c:v>
                </c:pt>
                <c:pt idx="88">
                  <c:v>55.668055555555561</c:v>
                </c:pt>
                <c:pt idx="89">
                  <c:v>47.83402777777777</c:v>
                </c:pt>
                <c:pt idx="90">
                  <c:v>42.313888888888869</c:v>
                </c:pt>
                <c:pt idx="91">
                  <c:v>37.729861111111113</c:v>
                </c:pt>
                <c:pt idx="92">
                  <c:v>35.732638888888907</c:v>
                </c:pt>
                <c:pt idx="93">
                  <c:v>32.840277777777764</c:v>
                </c:pt>
                <c:pt idx="94">
                  <c:v>30.771527777777763</c:v>
                </c:pt>
                <c:pt idx="95">
                  <c:v>29.908333333333328</c:v>
                </c:pt>
                <c:pt idx="96">
                  <c:v>28.707638888888873</c:v>
                </c:pt>
                <c:pt idx="97">
                  <c:v>26.377777777777798</c:v>
                </c:pt>
                <c:pt idx="98">
                  <c:v>23.511111111111166</c:v>
                </c:pt>
                <c:pt idx="99">
                  <c:v>21.823076923076918</c:v>
                </c:pt>
                <c:pt idx="100">
                  <c:v>19.763888888888879</c:v>
                </c:pt>
                <c:pt idx="101">
                  <c:v>21.585416666666664</c:v>
                </c:pt>
                <c:pt idx="102">
                  <c:v>53.673103448275896</c:v>
                </c:pt>
                <c:pt idx="103">
                  <c:v>78.473611111111026</c:v>
                </c:pt>
                <c:pt idx="104">
                  <c:v>80.145833333333229</c:v>
                </c:pt>
                <c:pt idx="105">
                  <c:v>77.712499999999935</c:v>
                </c:pt>
                <c:pt idx="106">
                  <c:v>74.7881944444444</c:v>
                </c:pt>
                <c:pt idx="107">
                  <c:v>71.604861111111092</c:v>
                </c:pt>
                <c:pt idx="108">
                  <c:v>80</c:v>
                </c:pt>
                <c:pt idx="109">
                  <c:v>80</c:v>
                </c:pt>
                <c:pt idx="110">
                  <c:v>80</c:v>
                </c:pt>
                <c:pt idx="111">
                  <c:v>80</c:v>
                </c:pt>
                <c:pt idx="112">
                  <c:v>73.886805555555512</c:v>
                </c:pt>
                <c:pt idx="113">
                  <c:v>73.144444444444446</c:v>
                </c:pt>
                <c:pt idx="114">
                  <c:v>72.878472222222172</c:v>
                </c:pt>
                <c:pt idx="115">
                  <c:v>73.018750000000082</c:v>
                </c:pt>
                <c:pt idx="116">
                  <c:v>74.025000000000063</c:v>
                </c:pt>
                <c:pt idx="117">
                  <c:v>79.777622377622265</c:v>
                </c:pt>
                <c:pt idx="118">
                  <c:v>81.020833333333442</c:v>
                </c:pt>
                <c:pt idx="119">
                  <c:v>81.002083333333459</c:v>
                </c:pt>
                <c:pt idx="120">
                  <c:v>81.381250000000065</c:v>
                </c:pt>
                <c:pt idx="121">
                  <c:v>78.265277777777797</c:v>
                </c:pt>
                <c:pt idx="122">
                  <c:v>74.733333333333377</c:v>
                </c:pt>
                <c:pt idx="123">
                  <c:v>56.228472222222202</c:v>
                </c:pt>
                <c:pt idx="124">
                  <c:v>76.847916666666677</c:v>
                </c:pt>
                <c:pt idx="125">
                  <c:v>77.947916666666686</c:v>
                </c:pt>
                <c:pt idx="126">
                  <c:v>75.948611111111106</c:v>
                </c:pt>
                <c:pt idx="127">
                  <c:v>72.563888888888854</c:v>
                </c:pt>
                <c:pt idx="128">
                  <c:v>65.96319444444444</c:v>
                </c:pt>
                <c:pt idx="129">
                  <c:v>62.634722222222194</c:v>
                </c:pt>
                <c:pt idx="130">
                  <c:v>62.928472222222226</c:v>
                </c:pt>
                <c:pt idx="131">
                  <c:v>61.288888888888941</c:v>
                </c:pt>
                <c:pt idx="132">
                  <c:v>60.347916666666684</c:v>
                </c:pt>
                <c:pt idx="133">
                  <c:v>60.179861111111123</c:v>
                </c:pt>
                <c:pt idx="134">
                  <c:v>60.130769230769211</c:v>
                </c:pt>
                <c:pt idx="135">
                  <c:v>60.168749999999982</c:v>
                </c:pt>
                <c:pt idx="136">
                  <c:v>59.588194444444447</c:v>
                </c:pt>
                <c:pt idx="137">
                  <c:v>58.981944444444444</c:v>
                </c:pt>
                <c:pt idx="138">
                  <c:v>57.46805555555553</c:v>
                </c:pt>
                <c:pt idx="139">
                  <c:v>57.470833333333317</c:v>
                </c:pt>
                <c:pt idx="140">
                  <c:v>56.870138888888874</c:v>
                </c:pt>
                <c:pt idx="141">
                  <c:v>55.953472222222246</c:v>
                </c:pt>
                <c:pt idx="142">
                  <c:v>55.6111111111111</c:v>
                </c:pt>
                <c:pt idx="143">
                  <c:v>52.317361111111126</c:v>
                </c:pt>
                <c:pt idx="144">
                  <c:v>53.717361111111096</c:v>
                </c:pt>
                <c:pt idx="145">
                  <c:v>52.891666666666701</c:v>
                </c:pt>
                <c:pt idx="146">
                  <c:v>52.070138888888863</c:v>
                </c:pt>
                <c:pt idx="147">
                  <c:v>52.226388888888906</c:v>
                </c:pt>
                <c:pt idx="148">
                  <c:v>52.837500000000041</c:v>
                </c:pt>
                <c:pt idx="149">
                  <c:v>52.765277777777783</c:v>
                </c:pt>
                <c:pt idx="150">
                  <c:v>53.159027777777744</c:v>
                </c:pt>
                <c:pt idx="151">
                  <c:v>53.316783216783257</c:v>
                </c:pt>
                <c:pt idx="152">
                  <c:v>53.00138888888884</c:v>
                </c:pt>
                <c:pt idx="153">
                  <c:v>53.240277777777749</c:v>
                </c:pt>
                <c:pt idx="154">
                  <c:v>52.747222222222277</c:v>
                </c:pt>
                <c:pt idx="155">
                  <c:v>52.125694444444406</c:v>
                </c:pt>
                <c:pt idx="156">
                  <c:v>51.930555555555571</c:v>
                </c:pt>
                <c:pt idx="157">
                  <c:v>50.430555555555529</c:v>
                </c:pt>
                <c:pt idx="158">
                  <c:v>50.603472222222237</c:v>
                </c:pt>
                <c:pt idx="159">
                  <c:v>50.622222222222177</c:v>
                </c:pt>
                <c:pt idx="160">
                  <c:v>42.581250000000011</c:v>
                </c:pt>
                <c:pt idx="161">
                  <c:v>78.040277777777803</c:v>
                </c:pt>
              </c:numCache>
            </c:numRef>
          </c:val>
          <c:smooth val="0"/>
          <c:extLst>
            <c:ext xmlns:c16="http://schemas.microsoft.com/office/drawing/2014/chart" uri="{C3380CC4-5D6E-409C-BE32-E72D297353CC}">
              <c16:uniqueId val="{00000000-7F82-4BE0-859B-D7895703AE0B}"/>
            </c:ext>
          </c:extLst>
        </c:ser>
        <c:dLbls>
          <c:showLegendKey val="0"/>
          <c:showVal val="0"/>
          <c:showCatName val="0"/>
          <c:showSerName val="0"/>
          <c:showPercent val="0"/>
          <c:showBubbleSize val="0"/>
        </c:dLbls>
        <c:smooth val="0"/>
        <c:axId val="339733504"/>
        <c:axId val="301212416"/>
      </c:lineChart>
      <c:catAx>
        <c:axId val="33973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212416"/>
        <c:crosses val="autoZero"/>
        <c:auto val="1"/>
        <c:lblAlgn val="ctr"/>
        <c:lblOffset val="100"/>
        <c:noMultiLvlLbl val="0"/>
      </c:catAx>
      <c:valAx>
        <c:axId val="30121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73350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2-08-26T16:45:35.448" idx="10">
    <p:pos x="10" y="10"/>
    <p:text>Do you want to add whether they are preventative or reactive as well?</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8-26T16:59:43.137" idx="15">
    <p:pos x="5464" y="428"/>
    <p:text>Same comment as last slide - it is 68 days out of 6 months or what ever the treatment season length is?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D83FDC75-7F73-4A4A-A77C-09AADF00E0EA}" type="datetimeFigureOut">
              <a:rPr lang="en-US" smtClean="0"/>
              <a:pPr/>
              <a:t>6/2/2025</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103450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48AEF76B-3757-4A0B-AF93-28494465C1DD}" type="datetimeFigureOut">
              <a:rPr lang="en-US" smtClean="0"/>
              <a:pPr/>
              <a:t>6/2/2025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58841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a:xfrm>
            <a:off x="1150938" y="692150"/>
            <a:ext cx="4556125" cy="3416300"/>
          </a:xfrm>
          <a:ln/>
        </p:spPr>
      </p:sp>
      <p:sp>
        <p:nvSpPr>
          <p:cNvPr id="431107" name="Notes Placeholder 2"/>
          <p:cNvSpPr>
            <a:spLocks noGrp="1"/>
          </p:cNvSpPr>
          <p:nvPr>
            <p:ph type="body" idx="1"/>
          </p:nvPr>
        </p:nvSpPr>
        <p:spPr>
          <a:noFill/>
          <a:ln/>
        </p:spPr>
        <p:txBody>
          <a:bodyPr/>
          <a:lstStyle/>
          <a:p>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p:spPr>
        <p:txBody>
          <a:bodyPr/>
          <a:lstStyle/>
          <a:p>
            <a:pPr marL="171450" indent="-171450">
              <a:buFontTx/>
              <a:buChar char="-"/>
            </a:pPr>
            <a:r>
              <a:rPr lang="en-CA">
                <a:latin typeface="Arial" pitchFamily="34" charset="0"/>
              </a:rPr>
              <a:t>Ultra violet light is well known because of its germicidal and photochemistry ability to disinfect water </a:t>
            </a:r>
          </a:p>
          <a:p>
            <a:pPr marL="171450" indent="-171450">
              <a:buFontTx/>
              <a:buChar char="-"/>
            </a:pPr>
            <a:r>
              <a:rPr lang="en-CA">
                <a:latin typeface="Arial" pitchFamily="34" charset="0"/>
              </a:rPr>
              <a:t>Its mode of action comes from its ability to penetrate the DNA and inactivate bacteria</a:t>
            </a:r>
          </a:p>
          <a:p>
            <a:pPr marL="171450" indent="-171450">
              <a:buFontTx/>
              <a:buChar char="-"/>
            </a:pPr>
            <a:r>
              <a:rPr lang="en-CA">
                <a:latin typeface="Arial" pitchFamily="34" charset="0"/>
              </a:rPr>
              <a:t>In the world of Ultraviolet treatment there exists low pressure treatment technology which emits energy at a single wave length 254 nm and Hydro Optic Disinfection UV, which is a medium pressure UV, that emits energy in a much broader energy spectrum of 200 to 415 nm which is able to cause a lot more damage to target organisms by inactivating cell repair mechanisms</a:t>
            </a:r>
          </a:p>
          <a:p>
            <a:pPr marL="171450" indent="-171450">
              <a:buFontTx/>
              <a:buChar char="-"/>
            </a:pPr>
            <a:r>
              <a:rPr lang="en-CA">
                <a:latin typeface="Arial" pitchFamily="34" charset="0"/>
              </a:rPr>
              <a:t>In multicellular organisms like Zebra and Quagga mussel veligers, we are not sure what damage takes place, but our research has shown that HOD UV with its broader spectrum of treatment does a better job of killing veligers with a lower dose than low pressure lamps at a higher dose. </a:t>
            </a:r>
          </a:p>
        </p:txBody>
      </p:sp>
      <p:sp>
        <p:nvSpPr>
          <p:cNvPr id="422916" name="Slide Number Placeholder 3"/>
          <p:cNvSpPr>
            <a:spLocks noGrp="1"/>
          </p:cNvSpPr>
          <p:nvPr>
            <p:ph type="sldNum" sz="quarter" idx="5"/>
          </p:nvPr>
        </p:nvSpPr>
        <p:spPr>
          <a:noFill/>
        </p:spPr>
        <p:txBody>
          <a:bodyPr/>
          <a:lstStyle/>
          <a:p>
            <a:fld id="{B3C5E114-936F-4743-B2BD-FF5BA0EA3376}" type="slidenum">
              <a:rPr lang="en-CA" smtClean="0">
                <a:latin typeface="Arial" pitchFamily="34" charset="0"/>
              </a:rPr>
              <a:pPr/>
              <a:t>15</a:t>
            </a:fld>
            <a:endParaRPr lang="en-CA">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r>
              <a:rPr lang="en-US" baseline="0" dirty="0"/>
              <a:t> on the first found location of mussels at Gavin’s Point and in Lewis and Clark Lake vary.</a:t>
            </a:r>
          </a:p>
          <a:p>
            <a:r>
              <a:rPr lang="en-US" baseline="0" dirty="0"/>
              <a:t>If you were to ask the rangers they would say the first zebra mussel was found on a boat dock at midway in November of 2014. </a:t>
            </a:r>
          </a:p>
          <a:p>
            <a:r>
              <a:rPr lang="en-US" baseline="0" dirty="0"/>
              <a:t>Those in the powerhouse would tell you the Contractors were finding them on the stop logs when doing spillway gate rehab in April 2014. </a:t>
            </a:r>
          </a:p>
          <a:p>
            <a:r>
              <a:rPr lang="en-US" baseline="0" dirty="0"/>
              <a:t>Never the less we had a firmly established infestation by 2015.</a:t>
            </a:r>
          </a:p>
          <a:p>
            <a:endParaRPr lang="en-US" dirty="0"/>
          </a:p>
        </p:txBody>
      </p:sp>
      <p:sp>
        <p:nvSpPr>
          <p:cNvPr id="4" name="Slide Number Placeholder 3"/>
          <p:cNvSpPr>
            <a:spLocks noGrp="1"/>
          </p:cNvSpPr>
          <p:nvPr>
            <p:ph type="sldNum" sz="quarter" idx="10"/>
          </p:nvPr>
        </p:nvSpPr>
        <p:spPr/>
        <p:txBody>
          <a:bodyPr/>
          <a:lstStyle/>
          <a:p>
            <a:fld id="{C9E07D02-34D9-4ACA-999B-485EDC8BE5EC}" type="slidenum">
              <a:rPr lang="en-US" smtClean="0"/>
              <a:t>26</a:t>
            </a:fld>
            <a:endParaRPr lang="en-US"/>
          </a:p>
        </p:txBody>
      </p:sp>
    </p:spTree>
    <p:extLst>
      <p:ext uri="{BB962C8B-B14F-4D97-AF65-F5344CB8AC3E}">
        <p14:creationId xmlns:p14="http://schemas.microsoft.com/office/powerpoint/2010/main" val="144257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07D02-34D9-4ACA-999B-485EDC8BE5EC}" type="slidenum">
              <a:rPr lang="en-US" smtClean="0"/>
              <a:t>27</a:t>
            </a:fld>
            <a:endParaRPr lang="en-US"/>
          </a:p>
        </p:txBody>
      </p:sp>
    </p:spTree>
    <p:extLst>
      <p:ext uri="{BB962C8B-B14F-4D97-AF65-F5344CB8AC3E}">
        <p14:creationId xmlns:p14="http://schemas.microsoft.com/office/powerpoint/2010/main" val="109835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talked about trying</a:t>
            </a:r>
            <a:r>
              <a:rPr lang="en-US" baseline="0" dirty="0"/>
              <a:t> a </a:t>
            </a:r>
            <a:r>
              <a:rPr lang="en-US" baseline="0" dirty="0" err="1"/>
              <a:t>Zequanox</a:t>
            </a:r>
            <a:r>
              <a:rPr lang="en-US" baseline="0" dirty="0"/>
              <a:t> treatment or something of the sort but no move has been made forward in these discussions. </a:t>
            </a:r>
            <a:endParaRPr lang="en-US" dirty="0"/>
          </a:p>
        </p:txBody>
      </p:sp>
      <p:sp>
        <p:nvSpPr>
          <p:cNvPr id="4" name="Slide Number Placeholder 3"/>
          <p:cNvSpPr>
            <a:spLocks noGrp="1"/>
          </p:cNvSpPr>
          <p:nvPr>
            <p:ph type="sldNum" sz="quarter" idx="10"/>
          </p:nvPr>
        </p:nvSpPr>
        <p:spPr/>
        <p:txBody>
          <a:bodyPr/>
          <a:lstStyle/>
          <a:p>
            <a:fld id="{C9E07D02-34D9-4ACA-999B-485EDC8BE5EC}" type="slidenum">
              <a:rPr lang="en-US" smtClean="0"/>
              <a:t>29</a:t>
            </a:fld>
            <a:endParaRPr lang="en-US"/>
          </a:p>
        </p:txBody>
      </p:sp>
    </p:spTree>
    <p:extLst>
      <p:ext uri="{BB962C8B-B14F-4D97-AF65-F5344CB8AC3E}">
        <p14:creationId xmlns:p14="http://schemas.microsoft.com/office/powerpoint/2010/main" val="2360606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6/2/2025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2 Column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151860F-9A52-4FE2-B7D2-4B6E9EBB9A90}" type="datetime1">
              <a:rPr lang="en-US" smtClean="0"/>
              <a:pPr/>
              <a:t>6/2/2025</a:t>
            </a:fld>
            <a:endParaRPr lang="en-US"/>
          </a:p>
        </p:txBody>
      </p:sp>
      <p:sp>
        <p:nvSpPr>
          <p:cNvPr id="8" name="Slide Number Placeholder 7"/>
          <p:cNvSpPr>
            <a:spLocks noGrp="1"/>
          </p:cNvSpPr>
          <p:nvPr>
            <p:ph type="sldNum" sz="quarter" idx="11"/>
          </p:nvPr>
        </p:nvSpPr>
        <p:spPr/>
        <p:txBody>
          <a:bodyPr/>
          <a:lstStyle/>
          <a:p>
            <a:fld id="{53DD4697-2CFA-4649-AD6E-2F56B6CE693C}" type="slidenum">
              <a:rPr lang="en-US" smtClean="0"/>
              <a:pPr/>
              <a:t>‹#›</a:t>
            </a:fld>
            <a:endParaRPr lang="en-US"/>
          </a:p>
        </p:txBody>
      </p:sp>
      <p:sp>
        <p:nvSpPr>
          <p:cNvPr id="14" name="Content Placeholder 11"/>
          <p:cNvSpPr>
            <a:spLocks noGrp="1"/>
          </p:cNvSpPr>
          <p:nvPr>
            <p:ph sz="quarter" idx="14"/>
          </p:nvPr>
        </p:nvSpPr>
        <p:spPr>
          <a:xfrm>
            <a:off x="228600" y="1371600"/>
            <a:ext cx="4267200" cy="4876800"/>
          </a:xfrm>
        </p:spPr>
        <p:txBody>
          <a:bodyPr/>
          <a:lstStyle>
            <a:lvl2pPr>
              <a:buFont typeface="Wingdings" pitchFamily="2" charset="2"/>
              <a:buChar char="§"/>
              <a:defRPr/>
            </a:lvl2pPr>
            <a:lvl4pPr>
              <a:buFont typeface="Courier New" pitchFamily="49" charset="0"/>
              <a:buChar char="o"/>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5"/>
          </p:nvPr>
        </p:nvSpPr>
        <p:spPr>
          <a:xfrm>
            <a:off x="4648200" y="1371600"/>
            <a:ext cx="4267200" cy="4876800"/>
          </a:xfrm>
        </p:spPr>
        <p:txBody>
          <a:bodyPr/>
          <a:lstStyle>
            <a:lvl2pPr>
              <a:buFont typeface="Wingdings" pitchFamily="2" charset="2"/>
              <a:buChar char="§"/>
              <a:defRPr/>
            </a:lvl2pPr>
            <a:lvl4pPr>
              <a:buFont typeface="Courier New" pitchFamily="49" charset="0"/>
              <a:buChar char="o"/>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3118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ubtitle Content 2 Column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A68ECA66-61B5-4B1A-ADCF-78EC436CDF50}" type="datetime1">
              <a:rPr lang="en-US" smtClean="0"/>
              <a:pPr/>
              <a:t>6/2/2025</a:t>
            </a:fld>
            <a:endParaRPr lang="en-US"/>
          </a:p>
        </p:txBody>
      </p:sp>
      <p:sp>
        <p:nvSpPr>
          <p:cNvPr id="8" name="Slide Number Placeholder 7"/>
          <p:cNvSpPr>
            <a:spLocks noGrp="1"/>
          </p:cNvSpPr>
          <p:nvPr>
            <p:ph type="sldNum" sz="quarter" idx="11"/>
          </p:nvPr>
        </p:nvSpPr>
        <p:spPr/>
        <p:txBody>
          <a:bodyPr/>
          <a:lstStyle/>
          <a:p>
            <a:fld id="{53DD4697-2CFA-4649-AD6E-2F56B6CE693C}" type="slidenum">
              <a:rPr lang="en-US" smtClean="0"/>
              <a:pPr/>
              <a:t>‹#›</a:t>
            </a:fld>
            <a:endParaRPr lang="en-US"/>
          </a:p>
        </p:txBody>
      </p:sp>
      <p:sp>
        <p:nvSpPr>
          <p:cNvPr id="9" name="Text Placeholder 2"/>
          <p:cNvSpPr>
            <a:spLocks noGrp="1"/>
          </p:cNvSpPr>
          <p:nvPr>
            <p:ph type="body" idx="1"/>
          </p:nvPr>
        </p:nvSpPr>
        <p:spPr>
          <a:xfrm>
            <a:off x="4659087" y="1371600"/>
            <a:ext cx="4268788" cy="80327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3"/>
          <p:cNvSpPr>
            <a:spLocks noGrp="1"/>
          </p:cNvSpPr>
          <p:nvPr>
            <p:ph sz="half" idx="2"/>
          </p:nvPr>
        </p:nvSpPr>
        <p:spPr>
          <a:xfrm>
            <a:off x="4659087" y="2174875"/>
            <a:ext cx="42687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2"/>
          </p:nvPr>
        </p:nvSpPr>
        <p:spPr>
          <a:xfrm>
            <a:off x="232232" y="1371600"/>
            <a:ext cx="4268788" cy="80327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half" idx="13"/>
          </p:nvPr>
        </p:nvSpPr>
        <p:spPr>
          <a:xfrm>
            <a:off x="232232" y="2174875"/>
            <a:ext cx="42687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62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6/2/2025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 id="2147483665" r:id="rId14"/>
  </p:sldLayoutIdLst>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en.wikipedia.org/wiki/File:Ontario_Power_Generation_Logo.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bizjournals.com/sacramento/print-edition/2011/07/22/biotech-firm-can-wipe-out-mussels.html" TargetMode="Externa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403648" y="1809984"/>
            <a:ext cx="7560840" cy="2195080"/>
          </a:xfrm>
        </p:spPr>
        <p:txBody>
          <a:bodyPr>
            <a:noAutofit/>
          </a:bodyPr>
          <a:lstStyle/>
          <a:p>
            <a:pPr marL="0" marR="0" algn="ctr">
              <a:lnSpc>
                <a:spcPct val="115000"/>
              </a:lnSpc>
              <a:spcBef>
                <a:spcPts val="0"/>
              </a:spcBef>
              <a:spcAft>
                <a:spcPts val="100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Evaluation of the Efficacy of HOD UV for Control of Invasive Mussels in Turbid Waters</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Renata Claudi MSc., T. Prescott P.Eng MSc,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Ytzhak Rozenberg</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3200" dirty="0"/>
          </a:p>
        </p:txBody>
      </p:sp>
      <p:sp>
        <p:nvSpPr>
          <p:cNvPr id="3" name="Subtitle 2"/>
          <p:cNvSpPr>
            <a:spLocks noGrp="1"/>
          </p:cNvSpPr>
          <p:nvPr>
            <p:ph type="subTitle" idx="1"/>
            <p:custDataLst>
              <p:tags r:id="rId3"/>
            </p:custDataLst>
          </p:nvPr>
        </p:nvSpPr>
        <p:spPr>
          <a:xfrm>
            <a:off x="3635896" y="4038600"/>
            <a:ext cx="5099032" cy="990600"/>
          </a:xfrm>
        </p:spPr>
        <p:txBody>
          <a:bodyPr>
            <a:noAutofit/>
          </a:bodyPr>
          <a:lstStyle/>
          <a:p>
            <a:r>
              <a:rPr lang="en-US" dirty="0">
                <a:latin typeface="+mn-lt"/>
              </a:rPr>
              <a:t>RNT Consulting and Atlantium Technologies </a:t>
            </a:r>
          </a:p>
          <a:p>
            <a:r>
              <a:rPr lang="en-US" dirty="0">
                <a:latin typeface="+mn-lt"/>
              </a:rPr>
              <a:t>June 4, 2025 </a:t>
            </a:r>
          </a:p>
        </p:txBody>
      </p:sp>
      <p:sp>
        <p:nvSpPr>
          <p:cNvPr id="6" name="Rectangle 5"/>
          <p:cNvSpPr/>
          <p:nvPr/>
        </p:nvSpPr>
        <p:spPr>
          <a:xfrm>
            <a:off x="7472344" y="6165304"/>
            <a:ext cx="1708168" cy="261610"/>
          </a:xfrm>
          <a:prstGeom prst="rect">
            <a:avLst/>
          </a:prstGeom>
        </p:spPr>
        <p:txBody>
          <a:bodyPr wrap="square">
            <a:spAutoFit/>
          </a:bodyPr>
          <a:lstStyle/>
          <a:p>
            <a:r>
              <a:rPr lang="en-US" sz="1100" dirty="0">
                <a:solidFill>
                  <a:schemeClr val="tx1">
                    <a:lumMod val="65000"/>
                    <a:lumOff val="35000"/>
                  </a:schemeClr>
                </a:solidFill>
              </a:rPr>
              <a:t>Atlantium Technologies</a:t>
            </a:r>
          </a:p>
        </p:txBody>
      </p:sp>
      <p:sp>
        <p:nvSpPr>
          <p:cNvPr id="9" name="Rectangle 3"/>
          <p:cNvSpPr>
            <a:spLocks noChangeArrowheads="1"/>
          </p:cNvSpPr>
          <p:nvPr/>
        </p:nvSpPr>
        <p:spPr bwMode="auto">
          <a:xfrm>
            <a:off x="467544" y="342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1pPr>
            <a:lvl2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2pPr>
            <a:lvl3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3pPr>
            <a:lvl4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4pPr>
            <a:lvl5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5pPr>
            <a:lvl6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6pPr>
            <a:lvl7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7pPr>
            <a:lvl8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8pPr>
            <a:lvl9pPr fontAlgn="base">
              <a:spcBef>
                <a:spcPct val="0"/>
              </a:spcBef>
              <a:spcAft>
                <a:spcPct val="0"/>
              </a:spcAft>
              <a:tabLst>
                <a:tab pos="2971800" algn="ctr"/>
                <a:tab pos="5943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descr="Atlantium logo"/>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4418" y="5782281"/>
            <a:ext cx="1788062" cy="599047"/>
          </a:xfrm>
          <a:prstGeom prst="rect">
            <a:avLst/>
          </a:prstGeom>
          <a:noFill/>
        </p:spPr>
      </p:pic>
      <p:pic>
        <p:nvPicPr>
          <p:cNvPr id="8" name="Picture 1">
            <a:extLst>
              <a:ext uri="{FF2B5EF4-FFF2-40B4-BE49-F238E27FC236}">
                <a16:creationId xmlns:a16="http://schemas.microsoft.com/office/drawing/2014/main" id="{22CF6A3F-EBEA-49DF-BEC8-158B0826EF59}"/>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08048" y="5654851"/>
            <a:ext cx="1944216" cy="79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3"/>
          <p:cNvPicPr>
            <a:picLocks noChangeAspect="1" noChangeArrowheads="1"/>
          </p:cNvPicPr>
          <p:nvPr/>
        </p:nvPicPr>
        <p:blipFill>
          <a:blip r:embed="rId2" cstate="print"/>
          <a:srcRect b="8170"/>
          <a:stretch>
            <a:fillRect/>
          </a:stretch>
        </p:blipFill>
        <p:spPr bwMode="auto">
          <a:xfrm>
            <a:off x="1905000" y="381000"/>
            <a:ext cx="4496790" cy="54102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152400"/>
            <a:ext cx="7772400" cy="1143000"/>
          </a:xfrm>
        </p:spPr>
        <p:txBody>
          <a:bodyPr>
            <a:normAutofit fontScale="90000"/>
          </a:bodyPr>
          <a:lstStyle/>
          <a:p>
            <a:pPr>
              <a:defRPr/>
            </a:pPr>
            <a:br>
              <a:rPr altLang="en-US" kern="1200" dirty="0">
                <a:solidFill>
                  <a:srgbClr val="000000"/>
                </a:solidFill>
                <a:ea typeface="+mn-ea"/>
                <a:cs typeface="+mn-cs"/>
              </a:rPr>
            </a:br>
            <a:r>
              <a:rPr altLang="en-US" kern="1200" dirty="0">
                <a:solidFill>
                  <a:srgbClr val="000000"/>
                </a:solidFill>
              </a:rPr>
              <a:t> </a:t>
            </a:r>
            <a:r>
              <a:rPr altLang="en-US" sz="3600" kern="1200" dirty="0">
                <a:solidFill>
                  <a:srgbClr val="000000"/>
                </a:solidFill>
              </a:rPr>
              <a:t>Full Sized Atlantium UV Based Power Plant Cooling Water Mussel Control System</a:t>
            </a:r>
            <a:br>
              <a:rPr altLang="en-US" kern="1200" dirty="0">
                <a:solidFill>
                  <a:srgbClr val="000000"/>
                </a:solidFill>
                <a:ea typeface="+mn-ea"/>
                <a:cs typeface="+mn-cs"/>
              </a:rPr>
            </a:br>
            <a:endParaRPr dirty="0"/>
          </a:p>
        </p:txBody>
      </p:sp>
      <p:pic>
        <p:nvPicPr>
          <p:cNvPr id="295939" name="Picture 2" descr="U:\My Documents\Mussels\UV Information\UV Info\Altantium\Photo\IMG_0136.JPG"/>
          <p:cNvPicPr>
            <a:picLocks noGrp="1" noChangeAspect="1" noChangeArrowheads="1"/>
          </p:cNvPicPr>
          <p:nvPr>
            <p:ph idx="1"/>
          </p:nvPr>
        </p:nvPicPr>
        <p:blipFill>
          <a:blip r:embed="rId2" cstate="print"/>
          <a:srcRect/>
          <a:stretch>
            <a:fillRect/>
          </a:stretch>
        </p:blipFill>
        <p:spPr>
          <a:xfrm>
            <a:off x="1979712" y="2438400"/>
            <a:ext cx="4949825" cy="3810000"/>
          </a:xfrm>
          <a:noFill/>
        </p:spPr>
      </p:pic>
      <p:pic>
        <p:nvPicPr>
          <p:cNvPr id="295940" name="Picture 3" descr="U:\My Documents\Mussels\UV Information\UV Info\Altantium\Photo\IMG_0137.JPG"/>
          <p:cNvPicPr>
            <a:picLocks noChangeAspect="1" noChangeArrowheads="1"/>
          </p:cNvPicPr>
          <p:nvPr/>
        </p:nvPicPr>
        <p:blipFill>
          <a:blip r:embed="rId3" cstate="print"/>
          <a:srcRect/>
          <a:stretch>
            <a:fillRect/>
          </a:stretch>
        </p:blipFill>
        <p:spPr bwMode="auto">
          <a:xfrm>
            <a:off x="5292080" y="4343400"/>
            <a:ext cx="2878137" cy="2514600"/>
          </a:xfrm>
          <a:prstGeom prst="rect">
            <a:avLst/>
          </a:prstGeom>
          <a:noFill/>
          <a:ln w="9525">
            <a:noFill/>
            <a:miter lim="800000"/>
            <a:headEnd/>
            <a:tailEnd/>
          </a:ln>
        </p:spPr>
      </p:pic>
      <p:sp>
        <p:nvSpPr>
          <p:cNvPr id="295941" name="Rectangle 8"/>
          <p:cNvSpPr>
            <a:spLocks noChangeArrowheads="1"/>
          </p:cNvSpPr>
          <p:nvPr/>
        </p:nvSpPr>
        <p:spPr bwMode="auto">
          <a:xfrm>
            <a:off x="739032" y="1371600"/>
            <a:ext cx="5057104" cy="400110"/>
          </a:xfrm>
          <a:prstGeom prst="rect">
            <a:avLst/>
          </a:prstGeom>
          <a:noFill/>
          <a:ln w="9525">
            <a:noFill/>
            <a:miter lim="800000"/>
            <a:headEnd/>
            <a:tailEnd/>
          </a:ln>
        </p:spPr>
        <p:txBody>
          <a:bodyPr wrap="square">
            <a:spAutoFit/>
          </a:bodyPr>
          <a:lstStyle/>
          <a:p>
            <a:r>
              <a:rPr lang="en-US" altLang="en-US" sz="2000" dirty="0">
                <a:solidFill>
                  <a:srgbClr val="000000"/>
                </a:solidFill>
                <a:latin typeface="Times New Roman" pitchFamily="18" charset="0"/>
              </a:rPr>
              <a:t>Installed July 2013 on a 4000 GPM  system </a:t>
            </a:r>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1" descr="2012-08-15 09.50.07.jpg">
            <a:extLst>
              <a:ext uri="{FF2B5EF4-FFF2-40B4-BE49-F238E27FC236}">
                <a16:creationId xmlns:a16="http://schemas.microsoft.com/office/drawing/2014/main" id="{11E54949-644B-900E-44B9-083E9E8FBD07}"/>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0856540"/>
              </p:ext>
            </p:extLst>
          </p:nvPr>
        </p:nvGraphicFramePr>
        <p:xfrm>
          <a:off x="1403648" y="1295400"/>
          <a:ext cx="3816424"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296963" name="Title 2"/>
          <p:cNvSpPr>
            <a:spLocks noGrp="1"/>
          </p:cNvSpPr>
          <p:nvPr>
            <p:ph type="title"/>
          </p:nvPr>
        </p:nvSpPr>
        <p:spPr>
          <a:xfrm>
            <a:off x="914400" y="533400"/>
            <a:ext cx="7391400" cy="503238"/>
          </a:xfrm>
        </p:spPr>
        <p:txBody>
          <a:bodyPr>
            <a:normAutofit fontScale="90000"/>
          </a:bodyPr>
          <a:lstStyle/>
          <a:p>
            <a:r>
              <a:rPr altLang="en-US" sz="3600" dirty="0"/>
              <a:t>Settlement; Control (blue) vs. Treated under different UV dose levels</a:t>
            </a:r>
          </a:p>
        </p:txBody>
      </p:sp>
      <p:pic>
        <p:nvPicPr>
          <p:cNvPr id="4" name="Picture 3" descr="Macintosh HD:Users:Heather:Desktop:5.jpg">
            <a:extLst>
              <a:ext uri="{FF2B5EF4-FFF2-40B4-BE49-F238E27FC236}">
                <a16:creationId xmlns:a16="http://schemas.microsoft.com/office/drawing/2014/main" id="{84D7F9C0-ABC0-F084-C351-5A92517B8439}"/>
              </a:ext>
            </a:extLst>
          </p:cNvPr>
          <p:cNvPicPr>
            <a:picLocks noChangeAspect="1" noChangeArrowheads="1"/>
          </p:cNvPicPr>
          <p:nvPr/>
        </p:nvPicPr>
        <p:blipFill>
          <a:blip r:embed="rId3" cstate="print"/>
          <a:srcRect/>
          <a:stretch>
            <a:fillRect/>
          </a:stretch>
        </p:blipFill>
        <p:spPr bwMode="auto">
          <a:xfrm>
            <a:off x="5578728" y="1196753"/>
            <a:ext cx="3565272" cy="2448272"/>
          </a:xfrm>
          <a:prstGeom prst="rect">
            <a:avLst/>
          </a:prstGeom>
          <a:noFill/>
          <a:ln w="9525">
            <a:noFill/>
            <a:miter lim="800000"/>
            <a:headEnd/>
            <a:tailEnd/>
          </a:ln>
        </p:spPr>
      </p:pic>
      <p:pic>
        <p:nvPicPr>
          <p:cNvPr id="6" name="Picture 2" descr="Macintosh HD:Users:Heather:Desktop:4.jpg">
            <a:extLst>
              <a:ext uri="{FF2B5EF4-FFF2-40B4-BE49-F238E27FC236}">
                <a16:creationId xmlns:a16="http://schemas.microsoft.com/office/drawing/2014/main" id="{19963AB0-5646-BA59-FEFF-346637C472FC}"/>
              </a:ext>
            </a:extLst>
          </p:cNvPr>
          <p:cNvPicPr>
            <a:picLocks noChangeAspect="1" noChangeArrowheads="1"/>
          </p:cNvPicPr>
          <p:nvPr/>
        </p:nvPicPr>
        <p:blipFill>
          <a:blip r:embed="rId4" cstate="print"/>
          <a:srcRect/>
          <a:stretch>
            <a:fillRect/>
          </a:stretch>
        </p:blipFill>
        <p:spPr bwMode="auto">
          <a:xfrm>
            <a:off x="5285126" y="3717032"/>
            <a:ext cx="3858874" cy="2899668"/>
          </a:xfrm>
          <a:prstGeom prst="rect">
            <a:avLst/>
          </a:prstGeom>
          <a:noFill/>
          <a:ln w="9525">
            <a:noFill/>
            <a:miter lim="800000"/>
            <a:headEnd/>
            <a:tailEnd/>
          </a:ln>
        </p:spPr>
      </p:pic>
      <p:pic>
        <p:nvPicPr>
          <p:cNvPr id="7" name="Picture 2" descr="Macintosh HD:Users:Heather:Desktop:4.jpg">
            <a:extLst>
              <a:ext uri="{FF2B5EF4-FFF2-40B4-BE49-F238E27FC236}">
                <a16:creationId xmlns:a16="http://schemas.microsoft.com/office/drawing/2014/main" id="{46ADD374-17EA-B822-A436-0449A641CC88}"/>
              </a:ext>
            </a:extLst>
          </p:cNvPr>
          <p:cNvPicPr>
            <a:picLocks noChangeAspect="1" noChangeArrowheads="1"/>
          </p:cNvPicPr>
          <p:nvPr/>
        </p:nvPicPr>
        <p:blipFill>
          <a:blip r:embed="rId4" cstate="print"/>
          <a:srcRect/>
          <a:stretch>
            <a:fillRect/>
          </a:stretch>
        </p:blipFill>
        <p:spPr bwMode="auto">
          <a:xfrm>
            <a:off x="5285124" y="3717030"/>
            <a:ext cx="3858875" cy="289966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FD12-727A-CDD5-C0C1-E9D33CF52AF2}"/>
              </a:ext>
            </a:extLst>
          </p:cNvPr>
          <p:cNvSpPr>
            <a:spLocks noGrp="1"/>
          </p:cNvSpPr>
          <p:nvPr>
            <p:ph type="title"/>
          </p:nvPr>
        </p:nvSpPr>
        <p:spPr/>
        <p:txBody>
          <a:bodyPr/>
          <a:lstStyle/>
          <a:p>
            <a:r>
              <a:rPr lang="en-US" dirty="0"/>
              <a:t>Major finding </a:t>
            </a:r>
          </a:p>
        </p:txBody>
      </p:sp>
      <p:sp>
        <p:nvSpPr>
          <p:cNvPr id="3" name="Content Placeholder 2">
            <a:extLst>
              <a:ext uri="{FF2B5EF4-FFF2-40B4-BE49-F238E27FC236}">
                <a16:creationId xmlns:a16="http://schemas.microsoft.com/office/drawing/2014/main" id="{DAFF1513-A71E-30B6-4E51-BE129130E834}"/>
              </a:ext>
            </a:extLst>
          </p:cNvPr>
          <p:cNvSpPr>
            <a:spLocks noGrp="1"/>
          </p:cNvSpPr>
          <p:nvPr>
            <p:ph idx="1"/>
          </p:nvPr>
        </p:nvSpPr>
        <p:spPr/>
        <p:txBody>
          <a:bodyPr/>
          <a:lstStyle/>
          <a:p>
            <a:r>
              <a:rPr lang="en-US" dirty="0"/>
              <a:t>HOD UV prevented majority of mussel settlement even at the low dose of                20 </a:t>
            </a:r>
            <a:r>
              <a:rPr lang="en-US" b="0" i="0" dirty="0" err="1">
                <a:effectLst/>
                <a:latin typeface="Roboto" panose="02000000000000000000" pitchFamily="2" charset="0"/>
              </a:rPr>
              <a:t>mW</a:t>
            </a:r>
            <a:r>
              <a:rPr lang="en-US" b="0" i="0" dirty="0">
                <a:effectLst/>
                <a:latin typeface="Roboto" panose="02000000000000000000" pitchFamily="2" charset="0"/>
              </a:rPr>
              <a:t>/cm2 </a:t>
            </a:r>
          </a:p>
          <a:p>
            <a:r>
              <a:rPr lang="en-US" dirty="0">
                <a:solidFill>
                  <a:srgbClr val="111111"/>
                </a:solidFill>
                <a:latin typeface="Roboto" panose="02000000000000000000" pitchFamily="2" charset="0"/>
              </a:rPr>
              <a:t>Instantaneous mortality of veligers was not required to prevent settlement</a:t>
            </a:r>
          </a:p>
          <a:p>
            <a:r>
              <a:rPr lang="en-US" u="sng" dirty="0">
                <a:solidFill>
                  <a:srgbClr val="111111"/>
                </a:solidFill>
                <a:latin typeface="Roboto" panose="02000000000000000000" pitchFamily="2" charset="0"/>
              </a:rPr>
              <a:t>Veligers exposed to HOD UV reached mortality after 3 to 4 days</a:t>
            </a:r>
            <a:endParaRPr lang="en-US" u="sng" dirty="0"/>
          </a:p>
        </p:txBody>
      </p:sp>
    </p:spTree>
    <p:extLst>
      <p:ext uri="{BB962C8B-B14F-4D97-AF65-F5344CB8AC3E}">
        <p14:creationId xmlns:p14="http://schemas.microsoft.com/office/powerpoint/2010/main" val="5395612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noGrp="1"/>
          </p:cNvSpPr>
          <p:nvPr>
            <p:ph idx="1"/>
          </p:nvPr>
        </p:nvSpPr>
        <p:spPr>
          <a:xfrm>
            <a:off x="153988" y="1433513"/>
            <a:ext cx="8740775" cy="769937"/>
          </a:xfrm>
        </p:spPr>
        <p:txBody>
          <a:bodyPr anchor="ctr">
            <a:noAutofit/>
          </a:bodyPr>
          <a:lst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Calibri" pitchFamily="34" charset="0"/>
                <a:cs typeface="Arial" charset="0"/>
              </a:defRPr>
            </a:lvl2pPr>
            <a:lvl3pPr algn="l" rtl="0" eaLnBrk="1" fontAlgn="base" hangingPunct="1">
              <a:spcBef>
                <a:spcPct val="0"/>
              </a:spcBef>
              <a:spcAft>
                <a:spcPct val="0"/>
              </a:spcAft>
              <a:defRPr sz="2400" b="1">
                <a:solidFill>
                  <a:schemeClr val="bg1"/>
                </a:solidFill>
                <a:latin typeface="Calibri" pitchFamily="34" charset="0"/>
                <a:cs typeface="Arial" charset="0"/>
              </a:defRPr>
            </a:lvl3pPr>
            <a:lvl4pPr algn="l" rtl="0" eaLnBrk="1" fontAlgn="base" hangingPunct="1">
              <a:spcBef>
                <a:spcPct val="0"/>
              </a:spcBef>
              <a:spcAft>
                <a:spcPct val="0"/>
              </a:spcAft>
              <a:defRPr sz="2400" b="1">
                <a:solidFill>
                  <a:schemeClr val="bg1"/>
                </a:solidFill>
                <a:latin typeface="Calibri" pitchFamily="34" charset="0"/>
                <a:cs typeface="Arial" charset="0"/>
              </a:defRPr>
            </a:lvl4pPr>
            <a:lvl5pPr algn="l" rtl="0" eaLnBrk="1" fontAlgn="base" hangingPunct="1">
              <a:spcBef>
                <a:spcPct val="0"/>
              </a:spcBef>
              <a:spcAft>
                <a:spcPct val="0"/>
              </a:spcAft>
              <a:defRPr sz="2400" b="1">
                <a:solidFill>
                  <a:schemeClr val="bg1"/>
                </a:solidFill>
                <a:latin typeface="Calibri" pitchFamily="34" charset="0"/>
                <a:cs typeface="Arial" charset="0"/>
              </a:defRPr>
            </a:lvl5pPr>
            <a:lvl6pPr marL="457200" algn="l" rtl="0" eaLnBrk="1" fontAlgn="base" hangingPunct="1">
              <a:spcBef>
                <a:spcPct val="0"/>
              </a:spcBef>
              <a:spcAft>
                <a:spcPct val="0"/>
              </a:spcAft>
              <a:defRPr sz="2400" b="1">
                <a:solidFill>
                  <a:schemeClr val="bg1"/>
                </a:solidFill>
                <a:latin typeface="Calibri" pitchFamily="34" charset="0"/>
                <a:cs typeface="Arial" charset="0"/>
              </a:defRPr>
            </a:lvl6pPr>
            <a:lvl7pPr marL="914400" algn="l" rtl="0" eaLnBrk="1" fontAlgn="base" hangingPunct="1">
              <a:spcBef>
                <a:spcPct val="0"/>
              </a:spcBef>
              <a:spcAft>
                <a:spcPct val="0"/>
              </a:spcAft>
              <a:defRPr sz="2400" b="1">
                <a:solidFill>
                  <a:schemeClr val="bg1"/>
                </a:solidFill>
                <a:latin typeface="Calibri" pitchFamily="34" charset="0"/>
                <a:cs typeface="Arial" charset="0"/>
              </a:defRPr>
            </a:lvl7pPr>
            <a:lvl8pPr marL="1371600" algn="l" rtl="0" eaLnBrk="1" fontAlgn="base" hangingPunct="1">
              <a:spcBef>
                <a:spcPct val="0"/>
              </a:spcBef>
              <a:spcAft>
                <a:spcPct val="0"/>
              </a:spcAft>
              <a:defRPr sz="2400" b="1">
                <a:solidFill>
                  <a:schemeClr val="bg1"/>
                </a:solidFill>
                <a:latin typeface="Calibri" pitchFamily="34" charset="0"/>
                <a:cs typeface="Arial" charset="0"/>
              </a:defRPr>
            </a:lvl8pPr>
            <a:lvl9pPr marL="1828800" algn="l" rtl="0" eaLnBrk="1" fontAlgn="base" hangingPunct="1">
              <a:spcBef>
                <a:spcPct val="0"/>
              </a:spcBef>
              <a:spcAft>
                <a:spcPct val="0"/>
              </a:spcAft>
              <a:defRPr sz="2400" b="1">
                <a:solidFill>
                  <a:schemeClr val="bg1"/>
                </a:solidFill>
                <a:latin typeface="Calibri" pitchFamily="34" charset="0"/>
                <a:cs typeface="Arial" charset="0"/>
              </a:defRPr>
            </a:lvl9pPr>
          </a:lstStyle>
          <a:p>
            <a:pPr marL="457200" lvl="1" indent="0">
              <a:buFontTx/>
              <a:buNone/>
              <a:defRPr/>
            </a:pPr>
            <a:r>
              <a:rPr lang="en-US" sz="3200" dirty="0">
                <a:solidFill>
                  <a:schemeClr val="tx1"/>
                </a:solidFill>
                <a:latin typeface="+mj-lt"/>
                <a:ea typeface="+mj-ea"/>
                <a:cs typeface="+mj-cs"/>
              </a:rPr>
              <a:t>UV  </a:t>
            </a:r>
            <a:r>
              <a:rPr lang="en-US" sz="3200" dirty="0">
                <a:solidFill>
                  <a:schemeClr val="tx1"/>
                </a:solidFill>
                <a:latin typeface="+mj-lt"/>
                <a:ea typeface="+mj-ea"/>
                <a:cs typeface="+mj-cs"/>
                <a:sym typeface="Wingdings" panose="05000000000000000000" pitchFamily="2" charset="2"/>
              </a:rPr>
              <a:t> </a:t>
            </a:r>
            <a:r>
              <a:rPr lang="en-US" sz="3200" dirty="0">
                <a:solidFill>
                  <a:schemeClr val="tx1"/>
                </a:solidFill>
                <a:latin typeface="+mj-lt"/>
                <a:ea typeface="+mj-ea"/>
                <a:cs typeface="+mj-cs"/>
              </a:rPr>
              <a:t>Electricity </a:t>
            </a:r>
            <a:r>
              <a:rPr lang="en-US" sz="3200" dirty="0">
                <a:solidFill>
                  <a:schemeClr val="tx1"/>
                </a:solidFill>
                <a:latin typeface="+mj-lt"/>
                <a:ea typeface="+mj-ea"/>
                <a:cs typeface="+mj-cs"/>
                <a:sym typeface="Wingdings" panose="05000000000000000000" pitchFamily="2" charset="2"/>
              </a:rPr>
              <a:t> Germicidal Power + Photochemistry Power</a:t>
            </a:r>
            <a:endParaRPr lang="en-US" sz="3200" dirty="0">
              <a:solidFill>
                <a:schemeClr val="tx1"/>
              </a:solidFill>
              <a:latin typeface="+mj-lt"/>
              <a:ea typeface="+mj-ea"/>
              <a:cs typeface="+mj-cs"/>
            </a:endParaRPr>
          </a:p>
        </p:txBody>
      </p:sp>
      <p:pic>
        <p:nvPicPr>
          <p:cNvPr id="6" name="Picture 2" descr="http://www.jnjvisioncare.com/en_US/images/uv-damage-overview-image.jpg"/>
          <p:cNvPicPr>
            <a:picLocks noChangeAspect="1" noChangeArrowheads="1"/>
          </p:cNvPicPr>
          <p:nvPr/>
        </p:nvPicPr>
        <p:blipFill>
          <a:blip r:embed="rId3" cstate="print"/>
          <a:srcRect/>
          <a:stretch>
            <a:fillRect/>
          </a:stretch>
        </p:blipFill>
        <p:spPr bwMode="auto">
          <a:xfrm>
            <a:off x="628650" y="2525713"/>
            <a:ext cx="5541963" cy="2582862"/>
          </a:xfrm>
          <a:prstGeom prst="rect">
            <a:avLst/>
          </a:prstGeom>
          <a:ln w="19050">
            <a:solidFill>
              <a:schemeClr val="accent6">
                <a:lumMod val="40000"/>
                <a:lumOff val="60000"/>
              </a:schemeClr>
            </a:solidFill>
          </a:ln>
          <a:effectLst>
            <a:outerShdw blurRad="292100" dist="139700" dir="2700000" algn="tl" rotWithShape="0">
              <a:srgbClr val="333333">
                <a:alpha val="65000"/>
              </a:srgbClr>
            </a:outerShdw>
          </a:effectLst>
        </p:spPr>
      </p:pic>
      <p:grpSp>
        <p:nvGrpSpPr>
          <p:cNvPr id="278532" name="Group 6"/>
          <p:cNvGrpSpPr>
            <a:grpSpLocks/>
          </p:cNvGrpSpPr>
          <p:nvPr/>
        </p:nvGrpSpPr>
        <p:grpSpPr bwMode="auto">
          <a:xfrm>
            <a:off x="1006475" y="3230563"/>
            <a:ext cx="6511925" cy="487362"/>
            <a:chOff x="1210504" y="1387169"/>
            <a:chExt cx="6512226" cy="487838"/>
          </a:xfrm>
        </p:grpSpPr>
        <p:sp>
          <p:nvSpPr>
            <p:cNvPr id="278552" name="AutoShape 11"/>
            <p:cNvSpPr>
              <a:spLocks noChangeArrowheads="1"/>
            </p:cNvSpPr>
            <p:nvPr/>
          </p:nvSpPr>
          <p:spPr bwMode="auto">
            <a:xfrm>
              <a:off x="1210504" y="1559095"/>
              <a:ext cx="6512226" cy="315912"/>
            </a:xfrm>
            <a:prstGeom prst="notchedRightArrow">
              <a:avLst>
                <a:gd name="adj1" fmla="val 50000"/>
                <a:gd name="adj2" fmla="val 410086"/>
              </a:avLst>
            </a:prstGeom>
            <a:gradFill rotWithShape="1">
              <a:gsLst>
                <a:gs pos="0">
                  <a:srgbClr val="FF33CC"/>
                </a:gs>
                <a:gs pos="100000">
                  <a:srgbClr val="FFC000"/>
                </a:gs>
              </a:gsLst>
              <a:lin ang="0" scaled="1"/>
            </a:gradFill>
            <a:ln w="9525">
              <a:solidFill>
                <a:srgbClr val="CC99FF"/>
              </a:solidFill>
              <a:miter lim="800000"/>
              <a:headEnd/>
              <a:tailEnd/>
            </a:ln>
          </p:spPr>
          <p:txBody>
            <a:bodyPr wrap="none" anchor="ctr"/>
            <a:lstStyle/>
            <a:p>
              <a:endParaRPr lang="he-IL"/>
            </a:p>
          </p:txBody>
        </p:sp>
        <p:sp>
          <p:nvSpPr>
            <p:cNvPr id="278553" name="TextBox 8"/>
            <p:cNvSpPr txBox="1">
              <a:spLocks noChangeArrowheads="1"/>
            </p:cNvSpPr>
            <p:nvPr/>
          </p:nvSpPr>
          <p:spPr bwMode="auto">
            <a:xfrm>
              <a:off x="4262596" y="1387169"/>
              <a:ext cx="2236816" cy="276999"/>
            </a:xfrm>
            <a:prstGeom prst="rect">
              <a:avLst/>
            </a:prstGeom>
            <a:noFill/>
            <a:ln w="9525">
              <a:noFill/>
              <a:miter lim="800000"/>
              <a:headEnd/>
              <a:tailEnd/>
            </a:ln>
          </p:spPr>
          <p:txBody>
            <a:bodyPr>
              <a:spAutoFit/>
            </a:bodyPr>
            <a:lstStyle/>
            <a:p>
              <a:r>
                <a:rPr lang="en-US" sz="1200" b="1"/>
                <a:t>Penetrates Cell Membrane</a:t>
              </a:r>
            </a:p>
          </p:txBody>
        </p:sp>
      </p:grpSp>
      <p:pic>
        <p:nvPicPr>
          <p:cNvPr id="278533" name="Picture 9" descr="DNA-Strand-UV"/>
          <p:cNvPicPr>
            <a:picLocks noChangeAspect="1" noChangeArrowheads="1"/>
          </p:cNvPicPr>
          <p:nvPr/>
        </p:nvPicPr>
        <p:blipFill>
          <a:blip r:embed="rId4" cstate="print"/>
          <a:srcRect/>
          <a:stretch>
            <a:fillRect/>
          </a:stretch>
        </p:blipFill>
        <p:spPr bwMode="auto">
          <a:xfrm>
            <a:off x="6738938" y="2649538"/>
            <a:ext cx="1776412" cy="2444750"/>
          </a:xfrm>
          <a:prstGeom prst="rect">
            <a:avLst/>
          </a:prstGeom>
          <a:noFill/>
          <a:ln w="9525">
            <a:noFill/>
            <a:miter lim="800000"/>
            <a:headEnd/>
            <a:tailEnd/>
          </a:ln>
        </p:spPr>
      </p:pic>
      <p:sp>
        <p:nvSpPr>
          <p:cNvPr id="11" name="TextBox 10"/>
          <p:cNvSpPr txBox="1">
            <a:spLocks noChangeArrowheads="1"/>
          </p:cNvSpPr>
          <p:nvPr/>
        </p:nvSpPr>
        <p:spPr bwMode="auto">
          <a:xfrm>
            <a:off x="260138" y="5264150"/>
            <a:ext cx="8142499" cy="369332"/>
          </a:xfrm>
          <a:prstGeom prst="rect">
            <a:avLst/>
          </a:prstGeom>
          <a:noFill/>
          <a:ln w="9525">
            <a:noFill/>
            <a:miter lim="800000"/>
            <a:headEnd/>
            <a:tailEnd/>
          </a:ln>
        </p:spPr>
        <p:txBody>
          <a:bodyPr wrap="square">
            <a:spAutoFit/>
          </a:bodyPr>
          <a:lstStyle/>
          <a:p>
            <a:pPr algn="ctr"/>
            <a:r>
              <a:rPr lang="en-US" dirty="0">
                <a:sym typeface="Wingdings" pitchFamily="2" charset="2"/>
              </a:rPr>
              <a:t>For chemical treatment Dose = </a:t>
            </a:r>
            <a:r>
              <a:rPr lang="en-US" u="sng" dirty="0">
                <a:sym typeface="Wingdings" pitchFamily="2" charset="2"/>
              </a:rPr>
              <a:t>Concentration X Time [CT]</a:t>
            </a:r>
          </a:p>
        </p:txBody>
      </p:sp>
      <p:grpSp>
        <p:nvGrpSpPr>
          <p:cNvPr id="3" name="Group 11"/>
          <p:cNvGrpSpPr>
            <a:grpSpLocks/>
          </p:cNvGrpSpPr>
          <p:nvPr/>
        </p:nvGrpSpPr>
        <p:grpSpPr bwMode="auto">
          <a:xfrm>
            <a:off x="628650" y="159124"/>
            <a:ext cx="8266114" cy="605580"/>
            <a:chOff x="79637" y="4408109"/>
            <a:chExt cx="8986801" cy="615369"/>
          </a:xfrm>
        </p:grpSpPr>
        <p:grpSp>
          <p:nvGrpSpPr>
            <p:cNvPr id="278536" name="Group 10"/>
            <p:cNvGrpSpPr>
              <a:grpSpLocks/>
            </p:cNvGrpSpPr>
            <p:nvPr/>
          </p:nvGrpSpPr>
          <p:grpSpPr bwMode="auto">
            <a:xfrm>
              <a:off x="3169048" y="4561364"/>
              <a:ext cx="288000" cy="288000"/>
              <a:chOff x="2504" y="1848"/>
              <a:chExt cx="256" cy="240"/>
            </a:xfrm>
          </p:grpSpPr>
          <p:sp>
            <p:nvSpPr>
              <p:cNvPr id="278550" name="Line 11"/>
              <p:cNvSpPr>
                <a:spLocks noChangeShapeType="1"/>
              </p:cNvSpPr>
              <p:nvPr/>
            </p:nvSpPr>
            <p:spPr bwMode="auto">
              <a:xfrm>
                <a:off x="2504" y="1976"/>
                <a:ext cx="256" cy="0"/>
              </a:xfrm>
              <a:prstGeom prst="line">
                <a:avLst/>
              </a:prstGeom>
              <a:noFill/>
              <a:ln w="57150">
                <a:solidFill>
                  <a:schemeClr val="tx1"/>
                </a:solidFill>
                <a:round/>
                <a:headEnd/>
                <a:tailEnd/>
              </a:ln>
            </p:spPr>
            <p:txBody>
              <a:bodyPr/>
              <a:lstStyle/>
              <a:p>
                <a:endParaRPr lang="en-US"/>
              </a:p>
            </p:txBody>
          </p:sp>
          <p:sp>
            <p:nvSpPr>
              <p:cNvPr id="278551" name="Line 12"/>
              <p:cNvSpPr>
                <a:spLocks noChangeShapeType="1"/>
              </p:cNvSpPr>
              <p:nvPr/>
            </p:nvSpPr>
            <p:spPr bwMode="auto">
              <a:xfrm flipV="1">
                <a:off x="2632" y="1848"/>
                <a:ext cx="0" cy="240"/>
              </a:xfrm>
              <a:prstGeom prst="line">
                <a:avLst/>
              </a:prstGeom>
              <a:noFill/>
              <a:ln w="57150">
                <a:solidFill>
                  <a:schemeClr val="tx1"/>
                </a:solidFill>
                <a:round/>
                <a:headEnd/>
                <a:tailEnd/>
              </a:ln>
            </p:spPr>
            <p:txBody>
              <a:bodyPr/>
              <a:lstStyle/>
              <a:p>
                <a:endParaRPr lang="en-US"/>
              </a:p>
            </p:txBody>
          </p:sp>
        </p:grpSp>
        <p:sp>
          <p:nvSpPr>
            <p:cNvPr id="278537" name="Line 8"/>
            <p:cNvSpPr>
              <a:spLocks noChangeShapeType="1"/>
            </p:cNvSpPr>
            <p:nvPr/>
          </p:nvSpPr>
          <p:spPr bwMode="auto">
            <a:xfrm>
              <a:off x="1394665" y="4658804"/>
              <a:ext cx="252000" cy="0"/>
            </a:xfrm>
            <a:prstGeom prst="line">
              <a:avLst/>
            </a:prstGeom>
            <a:noFill/>
            <a:ln w="57150">
              <a:solidFill>
                <a:schemeClr val="tx1"/>
              </a:solidFill>
              <a:round/>
              <a:headEnd/>
              <a:tailEnd/>
            </a:ln>
          </p:spPr>
          <p:txBody>
            <a:bodyPr lIns="97320" tIns="48660" rIns="97320" bIns="48660"/>
            <a:lstStyle/>
            <a:p>
              <a:endParaRPr lang="en-US"/>
            </a:p>
          </p:txBody>
        </p:sp>
        <p:sp>
          <p:nvSpPr>
            <p:cNvPr id="278538" name="Line 9"/>
            <p:cNvSpPr>
              <a:spLocks noChangeShapeType="1"/>
            </p:cNvSpPr>
            <p:nvPr/>
          </p:nvSpPr>
          <p:spPr bwMode="auto">
            <a:xfrm>
              <a:off x="1394665" y="4801811"/>
              <a:ext cx="252000" cy="0"/>
            </a:xfrm>
            <a:prstGeom prst="line">
              <a:avLst/>
            </a:prstGeom>
            <a:noFill/>
            <a:ln w="57150">
              <a:solidFill>
                <a:schemeClr val="tx1"/>
              </a:solidFill>
              <a:round/>
              <a:headEnd/>
              <a:tailEnd/>
            </a:ln>
          </p:spPr>
          <p:txBody>
            <a:bodyPr lIns="97320" tIns="48660" rIns="97320" bIns="48660"/>
            <a:lstStyle/>
            <a:p>
              <a:endParaRPr lang="en-US"/>
            </a:p>
          </p:txBody>
        </p:sp>
        <p:sp>
          <p:nvSpPr>
            <p:cNvPr id="278539" name="Rectangle 4"/>
            <p:cNvSpPr>
              <a:spLocks noChangeArrowheads="1"/>
            </p:cNvSpPr>
            <p:nvPr/>
          </p:nvSpPr>
          <p:spPr bwMode="auto">
            <a:xfrm>
              <a:off x="79637" y="4413313"/>
              <a:ext cx="1271270" cy="610165"/>
            </a:xfrm>
            <a:prstGeom prst="rect">
              <a:avLst/>
            </a:prstGeom>
            <a:noFill/>
            <a:ln w="9525">
              <a:noFill/>
              <a:miter lim="800000"/>
              <a:headEnd/>
              <a:tailEnd/>
            </a:ln>
          </p:spPr>
          <p:txBody>
            <a:bodyPr wrap="none" lIns="97320" tIns="48660" rIns="97320" bIns="48660" anchor="ctr"/>
            <a:lstStyle/>
            <a:p>
              <a:pPr algn="ctr" eaLnBrk="0" hangingPunct="0"/>
              <a:r>
                <a:rPr lang="en-US" b="1" dirty="0">
                  <a:solidFill>
                    <a:srgbClr val="000000"/>
                  </a:solidFill>
                </a:rPr>
                <a:t>UV Dose</a:t>
              </a:r>
            </a:p>
            <a:p>
              <a:pPr algn="ctr" eaLnBrk="0" hangingPunct="0"/>
              <a:r>
                <a:rPr lang="en-US" b="1" dirty="0">
                  <a:solidFill>
                    <a:srgbClr val="000000"/>
                  </a:solidFill>
                </a:rPr>
                <a:t>(</a:t>
              </a:r>
              <a:r>
                <a:rPr lang="en-US" b="1" dirty="0" err="1">
                  <a:solidFill>
                    <a:srgbClr val="000000"/>
                  </a:solidFill>
                </a:rPr>
                <a:t>mJ</a:t>
              </a:r>
              <a:r>
                <a:rPr lang="en-US" b="1" dirty="0">
                  <a:solidFill>
                    <a:srgbClr val="000000"/>
                  </a:solidFill>
                </a:rPr>
                <a:t>/cm</a:t>
              </a:r>
              <a:r>
                <a:rPr lang="en-US" b="1" baseline="30000" dirty="0">
                  <a:solidFill>
                    <a:srgbClr val="000000"/>
                  </a:solidFill>
                </a:rPr>
                <a:t>2</a:t>
              </a:r>
              <a:r>
                <a:rPr lang="en-US" b="1" dirty="0">
                  <a:solidFill>
                    <a:srgbClr val="000000"/>
                  </a:solidFill>
                </a:rPr>
                <a:t>)</a:t>
              </a:r>
            </a:p>
          </p:txBody>
        </p:sp>
        <p:grpSp>
          <p:nvGrpSpPr>
            <p:cNvPr id="278540" name="Group 13"/>
            <p:cNvGrpSpPr>
              <a:grpSpLocks/>
            </p:cNvGrpSpPr>
            <p:nvPr/>
          </p:nvGrpSpPr>
          <p:grpSpPr bwMode="auto">
            <a:xfrm>
              <a:off x="4934927" y="4561364"/>
              <a:ext cx="288000" cy="288001"/>
              <a:chOff x="2504" y="1848"/>
              <a:chExt cx="256" cy="240"/>
            </a:xfrm>
          </p:grpSpPr>
          <p:sp>
            <p:nvSpPr>
              <p:cNvPr id="278548" name="Line 14"/>
              <p:cNvSpPr>
                <a:spLocks noChangeShapeType="1"/>
              </p:cNvSpPr>
              <p:nvPr/>
            </p:nvSpPr>
            <p:spPr bwMode="auto">
              <a:xfrm>
                <a:off x="2504" y="1976"/>
                <a:ext cx="256" cy="0"/>
              </a:xfrm>
              <a:prstGeom prst="line">
                <a:avLst/>
              </a:prstGeom>
              <a:noFill/>
              <a:ln w="57150">
                <a:solidFill>
                  <a:schemeClr val="tx1"/>
                </a:solidFill>
                <a:round/>
                <a:headEnd/>
                <a:tailEnd/>
              </a:ln>
            </p:spPr>
            <p:txBody>
              <a:bodyPr/>
              <a:lstStyle/>
              <a:p>
                <a:endParaRPr lang="en-US"/>
              </a:p>
            </p:txBody>
          </p:sp>
          <p:sp>
            <p:nvSpPr>
              <p:cNvPr id="278549" name="Line 15"/>
              <p:cNvSpPr>
                <a:spLocks noChangeShapeType="1"/>
              </p:cNvSpPr>
              <p:nvPr/>
            </p:nvSpPr>
            <p:spPr bwMode="auto">
              <a:xfrm flipV="1">
                <a:off x="2632" y="1848"/>
                <a:ext cx="0" cy="240"/>
              </a:xfrm>
              <a:prstGeom prst="line">
                <a:avLst/>
              </a:prstGeom>
              <a:noFill/>
              <a:ln w="57150">
                <a:solidFill>
                  <a:schemeClr val="tx1"/>
                </a:solidFill>
                <a:round/>
                <a:headEnd/>
                <a:tailEnd/>
              </a:ln>
            </p:spPr>
            <p:txBody>
              <a:bodyPr/>
              <a:lstStyle/>
              <a:p>
                <a:endParaRPr lang="en-US"/>
              </a:p>
            </p:txBody>
          </p:sp>
        </p:grpSp>
        <p:sp>
          <p:nvSpPr>
            <p:cNvPr id="278541" name="Rectangle 17"/>
            <p:cNvSpPr>
              <a:spLocks noChangeArrowheads="1"/>
            </p:cNvSpPr>
            <p:nvPr/>
          </p:nvSpPr>
          <p:spPr bwMode="auto">
            <a:xfrm>
              <a:off x="1811307" y="4532664"/>
              <a:ext cx="1069448" cy="369332"/>
            </a:xfrm>
            <a:prstGeom prst="rect">
              <a:avLst/>
            </a:prstGeom>
            <a:noFill/>
            <a:ln w="9525">
              <a:noFill/>
              <a:miter lim="800000"/>
              <a:headEnd/>
              <a:tailEnd/>
            </a:ln>
          </p:spPr>
          <p:txBody>
            <a:bodyPr wrap="none">
              <a:spAutoFit/>
            </a:bodyPr>
            <a:lstStyle/>
            <a:p>
              <a:pPr algn="ctr"/>
              <a:r>
                <a:rPr lang="en-US" b="1" dirty="0">
                  <a:solidFill>
                    <a:srgbClr val="000000"/>
                  </a:solidFill>
                </a:rPr>
                <a:t>UVT (%)</a:t>
              </a:r>
            </a:p>
          </p:txBody>
        </p:sp>
        <p:sp>
          <p:nvSpPr>
            <p:cNvPr id="278542" name="Rectangle 18"/>
            <p:cNvSpPr>
              <a:spLocks noChangeArrowheads="1"/>
            </p:cNvSpPr>
            <p:nvPr/>
          </p:nvSpPr>
          <p:spPr bwMode="auto">
            <a:xfrm>
              <a:off x="3503426" y="4517822"/>
              <a:ext cx="1402473" cy="369332"/>
            </a:xfrm>
            <a:prstGeom prst="rect">
              <a:avLst/>
            </a:prstGeom>
            <a:noFill/>
            <a:ln w="9525">
              <a:noFill/>
              <a:miter lim="800000"/>
              <a:headEnd/>
              <a:tailEnd/>
            </a:ln>
          </p:spPr>
          <p:txBody>
            <a:bodyPr>
              <a:spAutoFit/>
            </a:bodyPr>
            <a:lstStyle/>
            <a:p>
              <a:r>
                <a:rPr lang="en-US" b="1">
                  <a:solidFill>
                    <a:srgbClr val="000000"/>
                  </a:solidFill>
                </a:rPr>
                <a:t>Flow (gpm)</a:t>
              </a:r>
              <a:endParaRPr lang="en-US"/>
            </a:p>
          </p:txBody>
        </p:sp>
        <p:sp>
          <p:nvSpPr>
            <p:cNvPr id="278543" name="Rectangle 6"/>
            <p:cNvSpPr>
              <a:spLocks noChangeArrowheads="1"/>
            </p:cNvSpPr>
            <p:nvPr/>
          </p:nvSpPr>
          <p:spPr bwMode="auto">
            <a:xfrm>
              <a:off x="7437461" y="4408109"/>
              <a:ext cx="1628977" cy="610165"/>
            </a:xfrm>
            <a:prstGeom prst="rect">
              <a:avLst/>
            </a:prstGeom>
            <a:solidFill>
              <a:schemeClr val="bg1">
                <a:alpha val="47842"/>
              </a:schemeClr>
            </a:solidFill>
            <a:ln w="9525">
              <a:noFill/>
              <a:miter lim="800000"/>
              <a:headEnd/>
              <a:tailEnd/>
            </a:ln>
          </p:spPr>
          <p:txBody>
            <a:bodyPr wrap="none" lIns="97320" tIns="48660" rIns="97320" bIns="48660" anchor="ctr"/>
            <a:lstStyle/>
            <a:p>
              <a:pPr algn="ctr" eaLnBrk="0" hangingPunct="0"/>
              <a:r>
                <a:rPr lang="en-US" b="1">
                  <a:solidFill>
                    <a:srgbClr val="000000"/>
                  </a:solidFill>
                </a:rPr>
                <a:t>UV </a:t>
              </a:r>
            </a:p>
            <a:p>
              <a:pPr algn="ctr" eaLnBrk="0" hangingPunct="0"/>
              <a:r>
                <a:rPr lang="en-US" b="1">
                  <a:solidFill>
                    <a:srgbClr val="000000"/>
                  </a:solidFill>
                </a:rPr>
                <a:t>Apparatus</a:t>
              </a:r>
            </a:p>
          </p:txBody>
        </p:sp>
        <p:sp>
          <p:nvSpPr>
            <p:cNvPr id="278544" name="Rectangle 20"/>
            <p:cNvSpPr>
              <a:spLocks noChangeArrowheads="1"/>
            </p:cNvSpPr>
            <p:nvPr/>
          </p:nvSpPr>
          <p:spPr bwMode="auto">
            <a:xfrm>
              <a:off x="5355039" y="4521158"/>
              <a:ext cx="1579196" cy="369332"/>
            </a:xfrm>
            <a:prstGeom prst="rect">
              <a:avLst/>
            </a:prstGeom>
            <a:noFill/>
            <a:ln w="9525">
              <a:noFill/>
              <a:miter lim="800000"/>
              <a:headEnd/>
              <a:tailEnd/>
            </a:ln>
          </p:spPr>
          <p:txBody>
            <a:bodyPr>
              <a:spAutoFit/>
            </a:bodyPr>
            <a:lstStyle/>
            <a:p>
              <a:r>
                <a:rPr lang="en-US" b="1">
                  <a:solidFill>
                    <a:srgbClr val="000000"/>
                  </a:solidFill>
                </a:rPr>
                <a:t>Lamp Power</a:t>
              </a:r>
              <a:endParaRPr lang="en-US" sz="1400"/>
            </a:p>
          </p:txBody>
        </p:sp>
        <p:grpSp>
          <p:nvGrpSpPr>
            <p:cNvPr id="278545" name="Group 13"/>
            <p:cNvGrpSpPr>
              <a:grpSpLocks/>
            </p:cNvGrpSpPr>
            <p:nvPr/>
          </p:nvGrpSpPr>
          <p:grpSpPr bwMode="auto">
            <a:xfrm>
              <a:off x="7048677" y="4561364"/>
              <a:ext cx="288000" cy="288001"/>
              <a:chOff x="2504" y="1848"/>
              <a:chExt cx="256" cy="240"/>
            </a:xfrm>
          </p:grpSpPr>
          <p:sp>
            <p:nvSpPr>
              <p:cNvPr id="278546" name="Line 14"/>
              <p:cNvSpPr>
                <a:spLocks noChangeShapeType="1"/>
              </p:cNvSpPr>
              <p:nvPr/>
            </p:nvSpPr>
            <p:spPr bwMode="auto">
              <a:xfrm>
                <a:off x="2504" y="1976"/>
                <a:ext cx="256" cy="0"/>
              </a:xfrm>
              <a:prstGeom prst="line">
                <a:avLst/>
              </a:prstGeom>
              <a:noFill/>
              <a:ln w="57150">
                <a:solidFill>
                  <a:schemeClr val="tx1"/>
                </a:solidFill>
                <a:round/>
                <a:headEnd/>
                <a:tailEnd/>
              </a:ln>
            </p:spPr>
            <p:txBody>
              <a:bodyPr/>
              <a:lstStyle/>
              <a:p>
                <a:endParaRPr lang="en-US"/>
              </a:p>
            </p:txBody>
          </p:sp>
          <p:sp>
            <p:nvSpPr>
              <p:cNvPr id="278547" name="Line 15"/>
              <p:cNvSpPr>
                <a:spLocks noChangeShapeType="1"/>
              </p:cNvSpPr>
              <p:nvPr/>
            </p:nvSpPr>
            <p:spPr bwMode="auto">
              <a:xfrm flipV="1">
                <a:off x="2632" y="1848"/>
                <a:ext cx="0" cy="240"/>
              </a:xfrm>
              <a:prstGeom prst="line">
                <a:avLst/>
              </a:prstGeom>
              <a:noFill/>
              <a:ln w="57150">
                <a:solidFill>
                  <a:schemeClr val="tx1"/>
                </a:solidFill>
                <a:round/>
                <a:headEnd/>
                <a:tailEnd/>
              </a:ln>
            </p:spPr>
            <p:txBody>
              <a:bodyPr/>
              <a:lstStyle/>
              <a:p>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Title 8"/>
          <p:cNvSpPr>
            <a:spLocks noGrp="1"/>
          </p:cNvSpPr>
          <p:nvPr>
            <p:ph type="title"/>
          </p:nvPr>
        </p:nvSpPr>
        <p:spPr/>
        <p:txBody>
          <a:bodyPr>
            <a:normAutofit/>
          </a:bodyPr>
          <a:lstStyle/>
          <a:p>
            <a:endParaRPr altLang="en-US" dirty="0"/>
          </a:p>
        </p:txBody>
      </p:sp>
      <p:sp>
        <p:nvSpPr>
          <p:cNvPr id="2" name="TextBox 1">
            <a:extLst>
              <a:ext uri="{FF2B5EF4-FFF2-40B4-BE49-F238E27FC236}">
                <a16:creationId xmlns:a16="http://schemas.microsoft.com/office/drawing/2014/main" id="{6C288D4A-38AE-F65C-202C-DC319C8B2004}"/>
              </a:ext>
            </a:extLst>
          </p:cNvPr>
          <p:cNvSpPr txBox="1"/>
          <p:nvPr/>
        </p:nvSpPr>
        <p:spPr>
          <a:xfrm>
            <a:off x="876164" y="1484784"/>
            <a:ext cx="7848872" cy="5632311"/>
          </a:xfrm>
          <a:prstGeom prst="rect">
            <a:avLst/>
          </a:prstGeom>
          <a:noFill/>
        </p:spPr>
        <p:txBody>
          <a:bodyPr wrap="square" rtlCol="0">
            <a:spAutoFit/>
          </a:bodyPr>
          <a:lstStyle/>
          <a:p>
            <a:r>
              <a:rPr lang="en-US" sz="2400" b="1" dirty="0">
                <a:solidFill>
                  <a:srgbClr val="222222"/>
                </a:solidFill>
                <a:latin typeface="Arial" panose="020B0604020202020204" pitchFamily="34" charset="0"/>
              </a:rPr>
              <a:t>Aspects of HOD UV System not shared by other Medium Pressure systems</a:t>
            </a:r>
          </a:p>
          <a:p>
            <a:endParaRPr lang="en-US" sz="2400" dirty="0">
              <a:solidFill>
                <a:srgbClr val="222222"/>
              </a:solidFill>
              <a:latin typeface="Arial" panose="020B0604020202020204" pitchFamily="34" charset="0"/>
            </a:endParaRPr>
          </a:p>
          <a:p>
            <a:pPr marL="285750" indent="-285750">
              <a:buFontTx/>
              <a:buChar char="-"/>
            </a:pPr>
            <a:r>
              <a:rPr lang="en-CA" sz="2400" dirty="0"/>
              <a:t>Atlantium HOD UV has total internal reflection inside the chamber which allows for energy to bounce around in the chamber and achieve a uniform dose throughout the chamber compared to other types of medium pressure systems without this feature</a:t>
            </a:r>
          </a:p>
          <a:p>
            <a:pPr marL="285750" indent="-285750">
              <a:buFontTx/>
              <a:buChar char="-"/>
            </a:pPr>
            <a:r>
              <a:rPr lang="en-CA" sz="2400" dirty="0"/>
              <a:t>As the lamps age, dose pacing adjusts the lamp output to maintain the correct dose</a:t>
            </a:r>
          </a:p>
          <a:p>
            <a:pPr marL="285750" indent="-285750">
              <a:buFontTx/>
              <a:buChar char="-"/>
            </a:pPr>
            <a:r>
              <a:rPr lang="en-CA" sz="2400" dirty="0"/>
              <a:t>As water quality (UVT- UV transmissibility)  changes over time, two sensors per lamp can adjust the dose to maintain the effective dose</a:t>
            </a:r>
          </a:p>
          <a:p>
            <a:pPr marL="285750" indent="-285750">
              <a:buFontTx/>
              <a:buChar char="-"/>
            </a:pPr>
            <a:endParaRPr lang="en-US" sz="2400" b="0" i="0" dirty="0">
              <a:solidFill>
                <a:srgbClr val="222222"/>
              </a:solidFill>
              <a:effectLst/>
              <a:latin typeface="Arial" panose="020B0604020202020204" pitchFamily="34" charset="0"/>
            </a:endParaRPr>
          </a:p>
          <a:p>
            <a:pPr marL="285750" indent="-285750">
              <a:buFontTx/>
              <a:buChar char="-"/>
            </a:pPr>
            <a:endParaRPr lang="en-US" sz="2400" dirty="0"/>
          </a:p>
        </p:txBody>
      </p:sp>
    </p:spTree>
    <p:extLst>
      <p:ext uri="{BB962C8B-B14F-4D97-AF65-F5344CB8AC3E}">
        <p14:creationId xmlns:p14="http://schemas.microsoft.com/office/powerpoint/2010/main" val="6548954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Arrow Connector 4"/>
          <p:cNvCxnSpPr/>
          <p:nvPr/>
        </p:nvCxnSpPr>
        <p:spPr bwMode="auto">
          <a:xfrm>
            <a:off x="4672013" y="3652838"/>
            <a:ext cx="4291012" cy="37465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84675" name="Group 9"/>
          <p:cNvGrpSpPr>
            <a:grpSpLocks/>
          </p:cNvGrpSpPr>
          <p:nvPr/>
        </p:nvGrpSpPr>
        <p:grpSpPr bwMode="auto">
          <a:xfrm>
            <a:off x="1259632" y="1362075"/>
            <a:ext cx="5791200" cy="2828925"/>
            <a:chOff x="1371600" y="1523999"/>
            <a:chExt cx="6094476" cy="2521029"/>
          </a:xfrm>
        </p:grpSpPr>
        <p:pic>
          <p:nvPicPr>
            <p:cNvPr id="284679" name="Picture 3"/>
            <p:cNvPicPr>
              <a:picLocks noChangeAspect="1"/>
            </p:cNvPicPr>
            <p:nvPr/>
          </p:nvPicPr>
          <p:blipFill>
            <a:blip r:embed="rId2" cstate="print"/>
            <a:srcRect/>
            <a:stretch>
              <a:fillRect/>
            </a:stretch>
          </p:blipFill>
          <p:spPr bwMode="auto">
            <a:xfrm>
              <a:off x="1371600" y="1523999"/>
              <a:ext cx="6094476" cy="2521029"/>
            </a:xfrm>
            <a:prstGeom prst="rect">
              <a:avLst/>
            </a:prstGeom>
            <a:noFill/>
            <a:ln w="9525">
              <a:noFill/>
              <a:miter lim="800000"/>
              <a:headEnd/>
              <a:tailEnd/>
            </a:ln>
          </p:spPr>
        </p:pic>
        <p:sp>
          <p:nvSpPr>
            <p:cNvPr id="284680" name="Oval 8"/>
            <p:cNvSpPr>
              <a:spLocks noChangeArrowheads="1"/>
            </p:cNvSpPr>
            <p:nvPr/>
          </p:nvSpPr>
          <p:spPr bwMode="auto">
            <a:xfrm>
              <a:off x="3962400" y="2632113"/>
              <a:ext cx="304800" cy="304800"/>
            </a:xfrm>
            <a:prstGeom prst="ellipse">
              <a:avLst/>
            </a:prstGeom>
            <a:solidFill>
              <a:srgbClr val="003399"/>
            </a:solidFill>
            <a:ln w="9525">
              <a:noFill/>
              <a:round/>
              <a:headEnd/>
              <a:tailEnd/>
            </a:ln>
          </p:spPr>
          <p:txBody>
            <a:bodyPr tIns="28800" anchor="ctr"/>
            <a:lstStyle/>
            <a:p>
              <a:pPr algn="ctr"/>
              <a:r>
                <a:rPr lang="en-US" altLang="en-US" sz="2400" b="1">
                  <a:solidFill>
                    <a:schemeClr val="bg1"/>
                  </a:solidFill>
                  <a:latin typeface="Times New Roman" pitchFamily="18" charset="0"/>
                </a:rPr>
                <a:t>1</a:t>
              </a:r>
            </a:p>
          </p:txBody>
        </p:sp>
      </p:grpSp>
      <p:sp>
        <p:nvSpPr>
          <p:cNvPr id="284676" name="Title 8"/>
          <p:cNvSpPr>
            <a:spLocks noGrp="1"/>
          </p:cNvSpPr>
          <p:nvPr>
            <p:ph type="title"/>
          </p:nvPr>
        </p:nvSpPr>
        <p:spPr/>
        <p:txBody>
          <a:bodyPr>
            <a:normAutofit fontScale="90000"/>
          </a:bodyPr>
          <a:lstStyle/>
          <a:p>
            <a:r>
              <a:rPr altLang="en-US"/>
              <a:t>Atlantium Technologies HOD UV System</a:t>
            </a:r>
          </a:p>
        </p:txBody>
      </p:sp>
      <p:pic>
        <p:nvPicPr>
          <p:cNvPr id="284677" name="Picture 9"/>
          <p:cNvPicPr>
            <a:picLocks noChangeAspect="1"/>
          </p:cNvPicPr>
          <p:nvPr/>
        </p:nvPicPr>
        <p:blipFill>
          <a:blip r:embed="rId3" cstate="print"/>
          <a:srcRect/>
          <a:stretch>
            <a:fillRect/>
          </a:stretch>
        </p:blipFill>
        <p:spPr bwMode="auto">
          <a:xfrm>
            <a:off x="5334000" y="3124200"/>
            <a:ext cx="3048000" cy="2325688"/>
          </a:xfrm>
          <a:prstGeom prst="rect">
            <a:avLst/>
          </a:prstGeom>
          <a:noFill/>
          <a:ln w="9525">
            <a:solidFill>
              <a:schemeClr val="bg2"/>
            </a:solidFill>
            <a:miter lim="800000"/>
            <a:headEnd/>
            <a:tailEnd/>
          </a:ln>
        </p:spPr>
      </p:pic>
      <p:pic>
        <p:nvPicPr>
          <p:cNvPr id="284678" name="Picture 4" descr="U:\My Documents\Mussels\UV Information\Photo's Dosage Study\IMG_0634.jpg"/>
          <p:cNvPicPr>
            <a:picLocks noChangeAspect="1" noChangeArrowheads="1"/>
          </p:cNvPicPr>
          <p:nvPr/>
        </p:nvPicPr>
        <p:blipFill>
          <a:blip r:embed="rId4" cstate="print"/>
          <a:srcRect/>
          <a:stretch>
            <a:fillRect/>
          </a:stretch>
        </p:blipFill>
        <p:spPr bwMode="auto">
          <a:xfrm>
            <a:off x="838200" y="4191000"/>
            <a:ext cx="3251200" cy="243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par>
                                <p:cTn id="8" presetID="3" presetClass="exit" presetSubtype="10" fill="hold"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6EB2-9266-BC16-2DA4-5C8F5A8F3FC9}"/>
              </a:ext>
            </a:extLst>
          </p:cNvPr>
          <p:cNvSpPr>
            <a:spLocks noGrp="1"/>
          </p:cNvSpPr>
          <p:nvPr>
            <p:ph type="title"/>
          </p:nvPr>
        </p:nvSpPr>
        <p:spPr>
          <a:xfrm>
            <a:off x="762000" y="274638"/>
            <a:ext cx="8077200" cy="4234482"/>
          </a:xfrm>
        </p:spPr>
        <p:txBody>
          <a:bodyPr>
            <a:normAutofit/>
          </a:bodyPr>
          <a:lstStyle/>
          <a:p>
            <a:r>
              <a:rPr lang="en-US" b="1" dirty="0"/>
              <a:t>HOD UV Treatment of Mussels in Low UVT Water</a:t>
            </a:r>
          </a:p>
        </p:txBody>
      </p:sp>
    </p:spTree>
    <p:extLst>
      <p:ext uri="{BB962C8B-B14F-4D97-AF65-F5344CB8AC3E}">
        <p14:creationId xmlns:p14="http://schemas.microsoft.com/office/powerpoint/2010/main" val="256264218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73239" y="2167886"/>
            <a:ext cx="3169990" cy="31899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80015" y="2167886"/>
            <a:ext cx="3326419" cy="31899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699372" y="3570548"/>
            <a:ext cx="3320987"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214313" indent="-214313" defTabSz="914378">
              <a:buFont typeface="Wingdings" panose="05000000000000000000" pitchFamily="2" charset="2"/>
              <a:buChar char="§"/>
            </a:pPr>
            <a:r>
              <a:rPr lang="en-US" sz="1500" b="1" dirty="0">
                <a:solidFill>
                  <a:prstClr val="white"/>
                </a:solidFill>
                <a:latin typeface="Calibri"/>
              </a:rPr>
              <a:t>Number of generating units – 2 </a:t>
            </a:r>
          </a:p>
          <a:p>
            <a:pPr marL="214313" indent="-214313" defTabSz="914378">
              <a:buFont typeface="Wingdings" panose="05000000000000000000" pitchFamily="2" charset="2"/>
              <a:buChar char="§"/>
            </a:pPr>
            <a:r>
              <a:rPr lang="en-US" sz="1500" b="1" dirty="0">
                <a:solidFill>
                  <a:prstClr val="white"/>
                </a:solidFill>
                <a:latin typeface="Calibri"/>
              </a:rPr>
              <a:t>Nameplate capacity total: 140mW</a:t>
            </a:r>
          </a:p>
          <a:p>
            <a:pPr marL="214313" indent="-214313" defTabSz="914378">
              <a:buFont typeface="Wingdings" panose="05000000000000000000" pitchFamily="2" charset="2"/>
              <a:buChar char="§"/>
            </a:pPr>
            <a:r>
              <a:rPr lang="en-US" sz="1500" b="1" dirty="0">
                <a:solidFill>
                  <a:prstClr val="white"/>
                </a:solidFill>
                <a:latin typeface="Calibri"/>
              </a:rPr>
              <a:t>Cooling water flow rate – </a:t>
            </a:r>
          </a:p>
          <a:p>
            <a:pPr marL="257175" indent="-257175" defTabSz="914378">
              <a:buFont typeface="Arial"/>
              <a:buChar char="•"/>
            </a:pPr>
            <a:r>
              <a:rPr lang="en-US" sz="1500" b="1" dirty="0">
                <a:solidFill>
                  <a:prstClr val="white"/>
                </a:solidFill>
                <a:latin typeface="Calibri"/>
              </a:rPr>
              <a:t>     1,895gpm / 430m</a:t>
            </a:r>
            <a:r>
              <a:rPr lang="en-US" sz="1500" b="1" baseline="30000" dirty="0">
                <a:solidFill>
                  <a:prstClr val="white"/>
                </a:solidFill>
                <a:latin typeface="Calibri"/>
              </a:rPr>
              <a:t>3</a:t>
            </a:r>
            <a:r>
              <a:rPr lang="en-US" sz="1500" b="1" dirty="0">
                <a:solidFill>
                  <a:prstClr val="white"/>
                </a:solidFill>
                <a:latin typeface="Calibri"/>
              </a:rPr>
              <a:t>/h</a:t>
            </a:r>
          </a:p>
        </p:txBody>
      </p:sp>
      <p:sp>
        <p:nvSpPr>
          <p:cNvPr id="16" name="Slide Number Placeholder 3"/>
          <p:cNvSpPr>
            <a:spLocks noGrp="1"/>
          </p:cNvSpPr>
          <p:nvPr>
            <p:ph type="sldNum" sz="quarter" idx="12"/>
          </p:nvPr>
        </p:nvSpPr>
        <p:spPr>
          <a:xfrm>
            <a:off x="7542330" y="5103188"/>
            <a:ext cx="319218" cy="189569"/>
          </a:xfrm>
          <a:prstGeom prst="rect">
            <a:avLst/>
          </a:prstGeom>
        </p:spPr>
        <p:txBody>
          <a:bodyPr/>
          <a:lstStyle/>
          <a:p>
            <a:pPr defTabSz="914378"/>
            <a:fld id="{788C79C9-16EA-4E27-BB9F-AEDEC9ADB76A}" type="slidenum">
              <a:rPr lang="en-US">
                <a:solidFill>
                  <a:prstClr val="black">
                    <a:tint val="75000"/>
                  </a:prstClr>
                </a:solidFill>
                <a:latin typeface="Calibri"/>
              </a:rPr>
              <a:pPr defTabSz="914378"/>
              <a:t>19</a:t>
            </a:fld>
            <a:endParaRPr lang="en-US" dirty="0">
              <a:solidFill>
                <a:prstClr val="black">
                  <a:tint val="75000"/>
                </a:prstClr>
              </a:solidFill>
              <a:latin typeface="Calibri"/>
            </a:endParaRPr>
          </a:p>
        </p:txBody>
      </p:sp>
      <p:sp>
        <p:nvSpPr>
          <p:cNvPr id="3" name="Title 2"/>
          <p:cNvSpPr>
            <a:spLocks noGrp="1"/>
          </p:cNvSpPr>
          <p:nvPr>
            <p:ph type="title"/>
          </p:nvPr>
        </p:nvSpPr>
        <p:spPr>
          <a:xfrm>
            <a:off x="228600" y="1428750"/>
            <a:ext cx="8743950" cy="285749"/>
          </a:xfrm>
        </p:spPr>
        <p:txBody>
          <a:bodyPr>
            <a:normAutofit fontScale="90000"/>
          </a:bodyPr>
          <a:lstStyle/>
          <a:p>
            <a:pPr algn="ctr"/>
            <a:r>
              <a:rPr lang="en-US" dirty="0"/>
              <a:t>OPG Decew NF23 Generating Station</a:t>
            </a:r>
            <a:br>
              <a:rPr lang="en-US" dirty="0"/>
            </a:br>
            <a:r>
              <a:rPr lang="en-US" dirty="0"/>
              <a:t>full-scale study low UVT%</a:t>
            </a:r>
          </a:p>
        </p:txBody>
      </p:sp>
      <p:sp>
        <p:nvSpPr>
          <p:cNvPr id="10" name="TextBox 9"/>
          <p:cNvSpPr txBox="1"/>
          <p:nvPr/>
        </p:nvSpPr>
        <p:spPr>
          <a:xfrm rot="16200000">
            <a:off x="66078" y="3650373"/>
            <a:ext cx="2524592" cy="461665"/>
          </a:xfrm>
          <a:prstGeom prst="rect">
            <a:avLst/>
          </a:prstGeom>
          <a:noFill/>
        </p:spPr>
        <p:txBody>
          <a:bodyPr wrap="square" rtlCol="0">
            <a:spAutoFit/>
          </a:bodyPr>
          <a:lstStyle/>
          <a:p>
            <a:pPr defTabSz="914378"/>
            <a:r>
              <a:rPr lang="en-US" sz="2400" b="1" dirty="0">
                <a:solidFill>
                  <a:prstClr val="black"/>
                </a:solidFill>
                <a:latin typeface="Calibri"/>
              </a:rPr>
              <a:t>OPG Study</a:t>
            </a:r>
          </a:p>
        </p:txBody>
      </p:sp>
      <p:pic>
        <p:nvPicPr>
          <p:cNvPr id="8" name="Picture 4" descr="Ontario Power Generation">
            <a:hlinkClick r:id="rId4" tooltip="Ontario Power Generation"/>
            <a:extLst>
              <a:ext uri="{FF2B5EF4-FFF2-40B4-BE49-F238E27FC236}">
                <a16:creationId xmlns:a16="http://schemas.microsoft.com/office/drawing/2014/main" id="{FF619B51-EB56-4FEC-86FF-9CB4C078AD0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46187" y="5458682"/>
            <a:ext cx="1384697" cy="4167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461142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0B5D-8607-FD13-465F-961276F2B97D}"/>
              </a:ext>
            </a:extLst>
          </p:cNvPr>
          <p:cNvSpPr>
            <a:spLocks noGrp="1"/>
          </p:cNvSpPr>
          <p:nvPr>
            <p:ph type="title"/>
          </p:nvPr>
        </p:nvSpPr>
        <p:spPr/>
        <p:txBody>
          <a:bodyPr>
            <a:normAutofit fontScale="90000"/>
          </a:bodyPr>
          <a:lstStyle/>
          <a:p>
            <a:r>
              <a:rPr lang="en-US" dirty="0"/>
              <a:t>Main </a:t>
            </a:r>
            <a:r>
              <a:rPr lang="en-US" dirty="0" err="1"/>
              <a:t>biofoulers</a:t>
            </a:r>
            <a:r>
              <a:rPr lang="en-US" dirty="0"/>
              <a:t> which impact industrial cooling water systems</a:t>
            </a:r>
          </a:p>
        </p:txBody>
      </p:sp>
      <p:sp>
        <p:nvSpPr>
          <p:cNvPr id="3" name="Content Placeholder 2">
            <a:extLst>
              <a:ext uri="{FF2B5EF4-FFF2-40B4-BE49-F238E27FC236}">
                <a16:creationId xmlns:a16="http://schemas.microsoft.com/office/drawing/2014/main" id="{5FC20371-29BD-9B67-F0BB-B648B007D3AE}"/>
              </a:ext>
            </a:extLst>
          </p:cNvPr>
          <p:cNvSpPr>
            <a:spLocks noGrp="1"/>
          </p:cNvSpPr>
          <p:nvPr>
            <p:ph idx="1"/>
          </p:nvPr>
        </p:nvSpPr>
        <p:spPr/>
        <p:txBody>
          <a:bodyPr>
            <a:normAutofit lnSpcReduction="10000"/>
          </a:bodyPr>
          <a:lstStyle/>
          <a:p>
            <a:pPr marL="0" indent="0">
              <a:buNone/>
            </a:pPr>
            <a:r>
              <a:rPr lang="en-US" sz="2800" u="sng" dirty="0"/>
              <a:t>Freshwater</a:t>
            </a:r>
          </a:p>
          <a:p>
            <a:r>
              <a:rPr lang="en-US" sz="2800" dirty="0"/>
              <a:t>   Zebra Mussels</a:t>
            </a:r>
          </a:p>
          <a:p>
            <a:r>
              <a:rPr lang="en-US" sz="2800" dirty="0"/>
              <a:t>   Quagga Mussels</a:t>
            </a:r>
          </a:p>
          <a:p>
            <a:r>
              <a:rPr lang="en-US" sz="2800" dirty="0"/>
              <a:t>   Golden Mussels</a:t>
            </a:r>
          </a:p>
          <a:p>
            <a:r>
              <a:rPr lang="en-US" sz="2800" dirty="0"/>
              <a:t>    Asian Clams</a:t>
            </a:r>
          </a:p>
          <a:p>
            <a:pPr marL="0" indent="0">
              <a:buNone/>
            </a:pPr>
            <a:r>
              <a:rPr lang="en-US" sz="2800" u="sng" dirty="0"/>
              <a:t>Salt Water</a:t>
            </a:r>
          </a:p>
          <a:p>
            <a:r>
              <a:rPr lang="en-US" sz="2800" dirty="0"/>
              <a:t>    Marine Mussels</a:t>
            </a:r>
          </a:p>
          <a:p>
            <a:r>
              <a:rPr lang="en-US" sz="2800" dirty="0"/>
              <a:t>    Tube worms</a:t>
            </a:r>
          </a:p>
          <a:p>
            <a:r>
              <a:rPr lang="en-US" sz="2800" dirty="0"/>
              <a:t>    Barnacles</a:t>
            </a:r>
          </a:p>
        </p:txBody>
      </p:sp>
    </p:spTree>
    <p:extLst>
      <p:ext uri="{BB962C8B-B14F-4D97-AF65-F5344CB8AC3E}">
        <p14:creationId xmlns:p14="http://schemas.microsoft.com/office/powerpoint/2010/main" val="332832734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a:extLst>
              <a:ext uri="{FF2B5EF4-FFF2-40B4-BE49-F238E27FC236}">
                <a16:creationId xmlns:a16="http://schemas.microsoft.com/office/drawing/2014/main" id="{9DF23632-35AB-2847-A63E-C9642EA6AB4F}"/>
              </a:ext>
            </a:extLst>
          </p:cNvPr>
          <p:cNvPicPr/>
          <p:nvPr/>
        </p:nvPicPr>
        <p:blipFill>
          <a:blip r:embed="rId2"/>
          <a:stretch>
            <a:fillRect/>
          </a:stretch>
        </p:blipFill>
        <p:spPr>
          <a:xfrm>
            <a:off x="4716016" y="3717032"/>
            <a:ext cx="3960440" cy="2880320"/>
          </a:xfrm>
          <a:prstGeom prst="rect">
            <a:avLst/>
          </a:prstGeom>
        </p:spPr>
      </p:pic>
      <p:pic>
        <p:nvPicPr>
          <p:cNvPr id="3" name="Picture">
            <a:extLst>
              <a:ext uri="{FF2B5EF4-FFF2-40B4-BE49-F238E27FC236}">
                <a16:creationId xmlns:a16="http://schemas.microsoft.com/office/drawing/2014/main" id="{F6B01C58-31CC-B5EF-3104-04C036F20E42}"/>
              </a:ext>
            </a:extLst>
          </p:cNvPr>
          <p:cNvPicPr/>
          <p:nvPr/>
        </p:nvPicPr>
        <p:blipFill>
          <a:blip r:embed="rId3"/>
          <a:stretch>
            <a:fillRect/>
          </a:stretch>
        </p:blipFill>
        <p:spPr>
          <a:xfrm>
            <a:off x="683568" y="620688"/>
            <a:ext cx="5678805" cy="3224530"/>
          </a:xfrm>
          <a:prstGeom prst="rect">
            <a:avLst/>
          </a:prstGeom>
        </p:spPr>
      </p:pic>
      <p:graphicFrame>
        <p:nvGraphicFramePr>
          <p:cNvPr id="4" name="Table 3">
            <a:extLst>
              <a:ext uri="{FF2B5EF4-FFF2-40B4-BE49-F238E27FC236}">
                <a16:creationId xmlns:a16="http://schemas.microsoft.com/office/drawing/2014/main" id="{3A99BFC7-8362-90D6-A47A-B1C777A57C99}"/>
              </a:ext>
            </a:extLst>
          </p:cNvPr>
          <p:cNvGraphicFramePr>
            <a:graphicFrameLocks noGrp="1"/>
          </p:cNvGraphicFramePr>
          <p:nvPr/>
        </p:nvGraphicFramePr>
        <p:xfrm>
          <a:off x="755576" y="5013176"/>
          <a:ext cx="3960440" cy="936104"/>
        </p:xfrm>
        <a:graphic>
          <a:graphicData uri="http://schemas.openxmlformats.org/drawingml/2006/table">
            <a:tbl>
              <a:tblPr>
                <a:tableStyleId>{5C22544A-7EE6-4342-B048-85BDC9FD1C3A}</a:tableStyleId>
              </a:tblPr>
              <a:tblGrid>
                <a:gridCol w="1980220">
                  <a:extLst>
                    <a:ext uri="{9D8B030D-6E8A-4147-A177-3AD203B41FA5}">
                      <a16:colId xmlns:a16="http://schemas.microsoft.com/office/drawing/2014/main" val="1039843083"/>
                    </a:ext>
                  </a:extLst>
                </a:gridCol>
                <a:gridCol w="1980220">
                  <a:extLst>
                    <a:ext uri="{9D8B030D-6E8A-4147-A177-3AD203B41FA5}">
                      <a16:colId xmlns:a16="http://schemas.microsoft.com/office/drawing/2014/main" val="3351754024"/>
                    </a:ext>
                  </a:extLst>
                </a:gridCol>
              </a:tblGrid>
              <a:tr h="415658">
                <a:tc rowSpan="2">
                  <a:txBody>
                    <a:bodyPr/>
                    <a:lstStyle/>
                    <a:p>
                      <a:pPr marL="0" marR="0" algn="ctr" fontAlgn="base">
                        <a:lnSpc>
                          <a:spcPts val="1345"/>
                        </a:lnSpc>
                        <a:spcBef>
                          <a:spcPts val="155"/>
                        </a:spcBef>
                        <a:spcAft>
                          <a:spcPts val="0"/>
                        </a:spcAft>
                      </a:pPr>
                      <a:r>
                        <a:rPr lang="en-US" sz="1200" dirty="0">
                          <a:effectLst/>
                        </a:rPr>
                        <a:t>%UVT</a:t>
                      </a:r>
                      <a:endParaRPr lang="en-US" sz="1100" dirty="0">
                        <a:effectLst/>
                      </a:endParaRPr>
                    </a:p>
                    <a:p>
                      <a:pPr marL="0" marR="0" algn="ctr" fontAlgn="base">
                        <a:lnSpc>
                          <a:spcPts val="2555"/>
                        </a:lnSpc>
                        <a:spcBef>
                          <a:spcPts val="0"/>
                        </a:spcBef>
                        <a:spcAft>
                          <a:spcPts val="1210"/>
                        </a:spcAft>
                      </a:pPr>
                      <a:r>
                        <a:rPr lang="en-US" sz="1200" dirty="0">
                          <a:effectLst/>
                        </a:rPr>
                        <a:t>Temperature </a:t>
                      </a:r>
                      <a:br>
                        <a:rPr lang="en-US" sz="1200" dirty="0">
                          <a:effectLst/>
                        </a:rPr>
                      </a:br>
                      <a:r>
                        <a:rPr lang="en-US" sz="1200" dirty="0">
                          <a:effectLst/>
                        </a:rPr>
                        <a:t>Flow Rate</a:t>
                      </a:r>
                      <a:endParaRPr lang="en-US" sz="1100" dirty="0">
                        <a:effectLst/>
                        <a:latin typeface="Times New Roman" panose="02020603050405020304" pitchFamily="18" charset="0"/>
                        <a:ea typeface="PMingLiU" panose="020B0604030504040204" pitchFamily="18" charset="-120"/>
                      </a:endParaRPr>
                    </a:p>
                  </a:txBody>
                  <a:tcPr marL="0" marR="0" marT="0" marB="0"/>
                </a:tc>
                <a:tc>
                  <a:txBody>
                    <a:bodyPr/>
                    <a:lstStyle/>
                    <a:p>
                      <a:pPr marL="0" marR="0" algn="ctr" fontAlgn="base">
                        <a:lnSpc>
                          <a:spcPts val="1345"/>
                        </a:lnSpc>
                        <a:spcBef>
                          <a:spcPts val="155"/>
                        </a:spcBef>
                        <a:spcAft>
                          <a:spcPts val="1210"/>
                        </a:spcAft>
                      </a:pPr>
                      <a:r>
                        <a:rPr lang="en-US" sz="1200" dirty="0">
                          <a:effectLst/>
                        </a:rPr>
                        <a:t>49.79 % – 98.99 %</a:t>
                      </a:r>
                      <a:endParaRPr lang="en-US" sz="1100" dirty="0">
                        <a:effectLst/>
                        <a:latin typeface="Times New Roman" panose="02020603050405020304" pitchFamily="18" charset="0"/>
                        <a:ea typeface="PMingLiU" panose="020B0604030504040204" pitchFamily="18" charset="-120"/>
                      </a:endParaRPr>
                    </a:p>
                  </a:txBody>
                  <a:tcPr marL="0" marR="0" marT="0" marB="0"/>
                </a:tc>
                <a:extLst>
                  <a:ext uri="{0D108BD9-81ED-4DB2-BD59-A6C34878D82A}">
                    <a16:rowId xmlns:a16="http://schemas.microsoft.com/office/drawing/2014/main" val="178704708"/>
                  </a:ext>
                </a:extLst>
              </a:tr>
              <a:tr h="520446">
                <a:tc vMerge="1">
                  <a:txBody>
                    <a:bodyPr/>
                    <a:lstStyle/>
                    <a:p>
                      <a:endParaRPr lang="en-US"/>
                    </a:p>
                  </a:txBody>
                  <a:tcPr/>
                </a:tc>
                <a:tc>
                  <a:txBody>
                    <a:bodyPr/>
                    <a:lstStyle/>
                    <a:p>
                      <a:pPr marL="0" marR="0" algn="ctr" fontAlgn="base">
                        <a:lnSpc>
                          <a:spcPts val="1310"/>
                        </a:lnSpc>
                        <a:spcBef>
                          <a:spcPts val="0"/>
                        </a:spcBef>
                        <a:spcAft>
                          <a:spcPts val="1185"/>
                        </a:spcAft>
                      </a:pPr>
                      <a:r>
                        <a:rPr lang="en-US" sz="1200" dirty="0">
                          <a:effectLst/>
                        </a:rPr>
                        <a:t>8 – 30 ºC</a:t>
                      </a:r>
                    </a:p>
                    <a:p>
                      <a:pPr marL="0" marR="0" algn="ctr" fontAlgn="base">
                        <a:lnSpc>
                          <a:spcPts val="1310"/>
                        </a:lnSpc>
                        <a:spcBef>
                          <a:spcPts val="0"/>
                        </a:spcBef>
                        <a:spcAft>
                          <a:spcPts val="1185"/>
                        </a:spcAft>
                      </a:pPr>
                      <a:r>
                        <a:rPr lang="en-US" sz="11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430 m</a:t>
                      </a:r>
                      <a:r>
                        <a:rPr lang="en-US" sz="1100" baseline="300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3</a:t>
                      </a:r>
                      <a:r>
                        <a:rPr lang="en-US" sz="11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/h (1,895 </a:t>
                      </a:r>
                      <a:r>
                        <a:rPr lang="en-US" sz="1100" dirty="0" err="1">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gpm</a:t>
                      </a:r>
                      <a:r>
                        <a:rPr lang="en-US" sz="11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a:t>
                      </a:r>
                      <a:endParaRPr lang="en-US" sz="1100" dirty="0">
                        <a:effectLst/>
                        <a:latin typeface="Times New Roman" panose="02020603050405020304" pitchFamily="18" charset="0"/>
                        <a:ea typeface="PMingLiU" panose="020B0604030504040204" pitchFamily="18" charset="-120"/>
                      </a:endParaRPr>
                    </a:p>
                  </a:txBody>
                  <a:tcPr marL="0" marR="0" marT="0" marB="0"/>
                </a:tc>
                <a:extLst>
                  <a:ext uri="{0D108BD9-81ED-4DB2-BD59-A6C34878D82A}">
                    <a16:rowId xmlns:a16="http://schemas.microsoft.com/office/drawing/2014/main" val="2120898155"/>
                  </a:ext>
                </a:extLst>
              </a:tr>
            </a:tbl>
          </a:graphicData>
        </a:graphic>
      </p:graphicFrame>
    </p:spTree>
    <p:extLst>
      <p:ext uri="{BB962C8B-B14F-4D97-AF65-F5344CB8AC3E}">
        <p14:creationId xmlns:p14="http://schemas.microsoft.com/office/powerpoint/2010/main" val="210179466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a:extLst>
              <a:ext uri="{FF2B5EF4-FFF2-40B4-BE49-F238E27FC236}">
                <a16:creationId xmlns:a16="http://schemas.microsoft.com/office/drawing/2014/main" id="{D0E23863-0921-51B3-D066-3B7C25551574}"/>
              </a:ext>
            </a:extLst>
          </p:cNvPr>
          <p:cNvPicPr/>
          <p:nvPr/>
        </p:nvPicPr>
        <p:blipFill>
          <a:blip r:embed="rId2"/>
          <a:stretch>
            <a:fillRect/>
          </a:stretch>
        </p:blipFill>
        <p:spPr>
          <a:xfrm>
            <a:off x="1712912" y="1340768"/>
            <a:ext cx="6531496" cy="3746217"/>
          </a:xfrm>
          <a:prstGeom prst="rect">
            <a:avLst/>
          </a:prstGeom>
        </p:spPr>
      </p:pic>
    </p:spTree>
    <p:extLst>
      <p:ext uri="{BB962C8B-B14F-4D97-AF65-F5344CB8AC3E}">
        <p14:creationId xmlns:p14="http://schemas.microsoft.com/office/powerpoint/2010/main" val="378476053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2062">
            <a:extLst>
              <a:ext uri="{FF2B5EF4-FFF2-40B4-BE49-F238E27FC236}">
                <a16:creationId xmlns:a16="http://schemas.microsoft.com/office/drawing/2014/main" id="{B7F62ACF-7224-E235-C96B-A6D6E690CEE8}"/>
              </a:ext>
            </a:extLst>
          </p:cNvPr>
          <p:cNvPicPr>
            <a:picLocks noChangeAspect="1"/>
          </p:cNvPicPr>
          <p:nvPr/>
        </p:nvPicPr>
        <p:blipFill>
          <a:blip r:embed="rId2"/>
          <a:stretch>
            <a:fillRect/>
          </a:stretch>
        </p:blipFill>
        <p:spPr>
          <a:xfrm>
            <a:off x="1479042" y="908720"/>
            <a:ext cx="6405326" cy="3995928"/>
          </a:xfrm>
          <a:prstGeom prst="rect">
            <a:avLst/>
          </a:prstGeom>
        </p:spPr>
      </p:pic>
      <p:sp>
        <p:nvSpPr>
          <p:cNvPr id="2065" name="TextBox 2064">
            <a:extLst>
              <a:ext uri="{FF2B5EF4-FFF2-40B4-BE49-F238E27FC236}">
                <a16:creationId xmlns:a16="http://schemas.microsoft.com/office/drawing/2014/main" id="{FC100EA2-2408-BCAF-4B03-19D93136DE59}"/>
              </a:ext>
            </a:extLst>
          </p:cNvPr>
          <p:cNvSpPr txBox="1"/>
          <p:nvPr/>
        </p:nvSpPr>
        <p:spPr>
          <a:xfrm>
            <a:off x="1979712" y="5157192"/>
            <a:ext cx="5472608" cy="1200329"/>
          </a:xfrm>
          <a:prstGeom prst="rect">
            <a:avLst/>
          </a:prstGeom>
          <a:noFill/>
        </p:spPr>
        <p:txBody>
          <a:bodyPr wrap="square">
            <a:spAutoFit/>
          </a:bodyPr>
          <a:lstStyle/>
          <a:p>
            <a:r>
              <a:rPr lang="en-US" sz="1800" spc="-2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rPr>
              <a:t>Some settled pediveligers were detected on the sampling plates in the test </a:t>
            </a:r>
            <a:r>
              <a:rPr lang="en-US" sz="1800" spc="-20" dirty="0" err="1">
                <a:solidFill>
                  <a:srgbClr val="FF0000"/>
                </a:solidFill>
                <a:effectLst/>
                <a:latin typeface="Garamond" panose="02020404030301010803" pitchFamily="18" charset="0"/>
                <a:ea typeface="Garamond" panose="02020404030301010803" pitchFamily="18" charset="0"/>
                <a:cs typeface="Times New Roman" panose="02020603050405020304" pitchFamily="18" charset="0"/>
              </a:rPr>
              <a:t>biobox</a:t>
            </a:r>
            <a:r>
              <a:rPr lang="en-US" sz="1800" spc="-2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rPr>
              <a:t>. These individuals, although attached,  did not grow over time and eventually </a:t>
            </a:r>
            <a:r>
              <a:rPr lang="en-US" sz="1800" spc="-20">
                <a:solidFill>
                  <a:srgbClr val="FF0000"/>
                </a:solidFill>
                <a:effectLst/>
                <a:latin typeface="Garamond" panose="02020404030301010803" pitchFamily="18" charset="0"/>
                <a:ea typeface="Garamond" panose="02020404030301010803" pitchFamily="18" charset="0"/>
                <a:cs typeface="Times New Roman" panose="02020603050405020304" pitchFamily="18" charset="0"/>
              </a:rPr>
              <a:t>sloughed off.  </a:t>
            </a:r>
            <a:endParaRPr lang="en-US" dirty="0">
              <a:solidFill>
                <a:srgbClr val="FF0000"/>
              </a:solidFill>
            </a:endParaRPr>
          </a:p>
        </p:txBody>
      </p:sp>
    </p:spTree>
    <p:extLst>
      <p:ext uri="{BB962C8B-B14F-4D97-AF65-F5344CB8AC3E}">
        <p14:creationId xmlns:p14="http://schemas.microsoft.com/office/powerpoint/2010/main" val="82092257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5798-B14F-F31F-2344-657FC53D2A07}"/>
              </a:ext>
            </a:extLst>
          </p:cNvPr>
          <p:cNvSpPr>
            <a:spLocks noGrp="1"/>
          </p:cNvSpPr>
          <p:nvPr>
            <p:ph type="title"/>
          </p:nvPr>
        </p:nvSpPr>
        <p:spPr/>
        <p:txBody>
          <a:bodyPr/>
          <a:lstStyle/>
          <a:p>
            <a:r>
              <a:rPr lang="en-US" dirty="0"/>
              <a:t>Test with Golden Mussel in Brazil</a:t>
            </a:r>
          </a:p>
        </p:txBody>
      </p:sp>
      <p:sp>
        <p:nvSpPr>
          <p:cNvPr id="3" name="Content Placeholder 2">
            <a:extLst>
              <a:ext uri="{FF2B5EF4-FFF2-40B4-BE49-F238E27FC236}">
                <a16:creationId xmlns:a16="http://schemas.microsoft.com/office/drawing/2014/main" id="{14497554-5957-E911-2B4A-9D654B33C9CD}"/>
              </a:ext>
            </a:extLst>
          </p:cNvPr>
          <p:cNvSpPr>
            <a:spLocks noGrp="1"/>
          </p:cNvSpPr>
          <p:nvPr>
            <p:ph idx="1"/>
          </p:nvPr>
        </p:nvSpPr>
        <p:spPr/>
        <p:txBody>
          <a:bodyPr/>
          <a:lstStyle/>
          <a:p>
            <a:pPr marL="0" indent="0">
              <a:buNone/>
            </a:pPr>
            <a:r>
              <a:rPr lang="en-US" dirty="0"/>
              <a:t>Test done at Sergio </a:t>
            </a:r>
            <a:r>
              <a:rPr lang="en-US" dirty="0" err="1"/>
              <a:t>Mota</a:t>
            </a:r>
            <a:r>
              <a:rPr lang="en-US" dirty="0"/>
              <a:t>-CESP hydropower plant, Parana River, Porto Primavera, 2013</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2430F8A9-CB37-F190-06B9-39C0108C6FB8}"/>
              </a:ext>
            </a:extLst>
          </p:cNvPr>
          <p:cNvPicPr>
            <a:picLocks noChangeAspect="1"/>
          </p:cNvPicPr>
          <p:nvPr/>
        </p:nvPicPr>
        <p:blipFill>
          <a:blip r:embed="rId2"/>
          <a:stretch>
            <a:fillRect/>
          </a:stretch>
        </p:blipFill>
        <p:spPr>
          <a:xfrm>
            <a:off x="1524000" y="3068960"/>
            <a:ext cx="6096000" cy="3362325"/>
          </a:xfrm>
          <a:prstGeom prst="rect">
            <a:avLst/>
          </a:prstGeom>
        </p:spPr>
      </p:pic>
    </p:spTree>
    <p:extLst>
      <p:ext uri="{BB962C8B-B14F-4D97-AF65-F5344CB8AC3E}">
        <p14:creationId xmlns:p14="http://schemas.microsoft.com/office/powerpoint/2010/main" val="75952953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7CC1-EA2C-A485-9B87-E5B1CB31B73B}"/>
              </a:ext>
            </a:extLst>
          </p:cNvPr>
          <p:cNvSpPr>
            <a:spLocks noGrp="1"/>
          </p:cNvSpPr>
          <p:nvPr>
            <p:ph type="title"/>
          </p:nvPr>
        </p:nvSpPr>
        <p:spPr/>
        <p:txBody>
          <a:bodyPr>
            <a:normAutofit fontScale="90000"/>
          </a:bodyPr>
          <a:lstStyle/>
          <a:p>
            <a:r>
              <a:rPr lang="en-US" b="1" dirty="0"/>
              <a:t>Evaluation of Golden Mussel Treatment with HOD UV in Brazil</a:t>
            </a:r>
          </a:p>
        </p:txBody>
      </p:sp>
      <p:sp>
        <p:nvSpPr>
          <p:cNvPr id="3" name="Content Placeholder 2">
            <a:extLst>
              <a:ext uri="{FF2B5EF4-FFF2-40B4-BE49-F238E27FC236}">
                <a16:creationId xmlns:a16="http://schemas.microsoft.com/office/drawing/2014/main" id="{3C82CC50-E00A-E1FF-B138-A140332BD763}"/>
              </a:ext>
            </a:extLst>
          </p:cNvPr>
          <p:cNvSpPr>
            <a:spLocks noGrp="1"/>
          </p:cNvSpPr>
          <p:nvPr>
            <p:ph idx="1"/>
          </p:nvPr>
        </p:nvSpPr>
        <p:spPr/>
        <p:txBody>
          <a:bodyPr/>
          <a:lstStyle/>
          <a:p>
            <a:r>
              <a:rPr lang="en-US" dirty="0"/>
              <a:t>UVT - 82</a:t>
            </a:r>
          </a:p>
          <a:p>
            <a:r>
              <a:rPr lang="en-US" dirty="0"/>
              <a:t>A portion of incoming water was treated with dose of 80</a:t>
            </a:r>
            <a:r>
              <a:rPr lang="en-US" b="0" i="0" dirty="0">
                <a:effectLst/>
                <a:latin typeface="Roboto" panose="02000000000000000000" pitchFamily="2" charset="0"/>
              </a:rPr>
              <a:t>mW/cm2 </a:t>
            </a:r>
            <a:r>
              <a:rPr lang="en-US" dirty="0"/>
              <a:t> </a:t>
            </a:r>
          </a:p>
          <a:p>
            <a:r>
              <a:rPr lang="en-US" dirty="0"/>
              <a:t>After 90 days, mussel accumulation was reduced by 98-100% on settlement plates in the treated stream vs. settlement in the non- treated stream</a:t>
            </a:r>
          </a:p>
        </p:txBody>
      </p:sp>
    </p:spTree>
    <p:extLst>
      <p:ext uri="{BB962C8B-B14F-4D97-AF65-F5344CB8AC3E}">
        <p14:creationId xmlns:p14="http://schemas.microsoft.com/office/powerpoint/2010/main" val="169694231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F74D2-222F-88B5-D994-8E975E1BEC1E}"/>
              </a:ext>
            </a:extLst>
          </p:cNvPr>
          <p:cNvSpPr>
            <a:spLocks noGrp="1"/>
          </p:cNvSpPr>
          <p:nvPr>
            <p:ph type="title"/>
          </p:nvPr>
        </p:nvSpPr>
        <p:spPr>
          <a:xfrm>
            <a:off x="762000" y="269632"/>
            <a:ext cx="8077200" cy="3663424"/>
          </a:xfrm>
        </p:spPr>
        <p:txBody>
          <a:bodyPr>
            <a:normAutofit/>
          </a:bodyPr>
          <a:lstStyle/>
          <a:p>
            <a:r>
              <a:rPr lang="en-US" sz="3600" b="1" dirty="0"/>
              <a:t>Evaluation of HOD UV for Quagga Mussel Treatment in the Missouri River</a:t>
            </a:r>
          </a:p>
        </p:txBody>
      </p:sp>
    </p:spTree>
    <p:extLst>
      <p:ext uri="{BB962C8B-B14F-4D97-AF65-F5344CB8AC3E}">
        <p14:creationId xmlns:p14="http://schemas.microsoft.com/office/powerpoint/2010/main" val="252988227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74638"/>
            <a:ext cx="8077200" cy="983742"/>
          </a:xfrm>
        </p:spPr>
        <p:txBody>
          <a:bodyPr>
            <a:normAutofit fontScale="90000"/>
          </a:bodyPr>
          <a:lstStyle/>
          <a:p>
            <a:r>
              <a:rPr lang="en-US" dirty="0"/>
              <a:t>History of Mussels at Missouri River Hydroelectric Power Plant</a:t>
            </a:r>
          </a:p>
        </p:txBody>
      </p:sp>
      <p:sp>
        <p:nvSpPr>
          <p:cNvPr id="5" name="Content Placeholder 4"/>
          <p:cNvSpPr>
            <a:spLocks noGrp="1"/>
          </p:cNvSpPr>
          <p:nvPr>
            <p:ph sz="quarter" idx="14"/>
          </p:nvPr>
        </p:nvSpPr>
        <p:spPr/>
        <p:txBody>
          <a:bodyPr/>
          <a:lstStyle/>
          <a:p>
            <a:r>
              <a:rPr lang="en-US" dirty="0"/>
              <a:t>Mussels first found in 2014 </a:t>
            </a:r>
          </a:p>
          <a:p>
            <a:r>
              <a:rPr lang="en-US" dirty="0"/>
              <a:t>Found on spillway stop logs and boat ramps</a:t>
            </a:r>
          </a:p>
          <a:p>
            <a:r>
              <a:rPr lang="en-US" dirty="0"/>
              <a:t>Found in many places in 2015</a:t>
            </a:r>
          </a:p>
          <a:p>
            <a:r>
              <a:rPr lang="en-US" dirty="0"/>
              <a:t>Firmly established infestation by 2016</a:t>
            </a:r>
          </a:p>
          <a:p>
            <a:endParaRPr lang="en-US" dirty="0"/>
          </a:p>
          <a:p>
            <a:endParaRPr lang="en-US" dirty="0"/>
          </a:p>
          <a:p>
            <a:endParaRPr lang="en-US" dirty="0"/>
          </a:p>
          <a:p>
            <a:pPr marL="0" indent="0">
              <a:buNone/>
            </a:pPr>
            <a:endParaRPr lang="en-US" dirty="0"/>
          </a:p>
          <a:p>
            <a:pPr marL="0" indent="0">
              <a:buNone/>
            </a:pPr>
            <a:endParaRPr lang="en-US" dirty="0"/>
          </a:p>
        </p:txBody>
      </p:sp>
      <p:pic>
        <p:nvPicPr>
          <p:cNvPr id="7" name="Content Placeholder 6"/>
          <p:cNvPicPr>
            <a:picLocks noGrp="1" noChangeAspect="1"/>
          </p:cNvPicPr>
          <p:nvPr>
            <p:ph sz="quarter" idx="15"/>
          </p:nvPr>
        </p:nvPicPr>
        <p:blipFill rotWithShape="1">
          <a:blip r:embed="rId3" cstate="email">
            <a:extLst>
              <a:ext uri="{28A0092B-C50C-407E-A947-70E740481C1C}">
                <a14:useLocalDpi xmlns:a14="http://schemas.microsoft.com/office/drawing/2010/main" val="0"/>
              </a:ext>
            </a:extLst>
          </a:blip>
          <a:srcRect/>
          <a:stretch/>
        </p:blipFill>
        <p:spPr>
          <a:xfrm rot="5400000">
            <a:off x="4713439" y="1893835"/>
            <a:ext cx="1412424" cy="2057400"/>
          </a:xfr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5744934" y="2686051"/>
            <a:ext cx="3657601" cy="205740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77343" y="3959119"/>
            <a:ext cx="2061557" cy="1331338"/>
          </a:xfrm>
          <a:prstGeom prst="rect">
            <a:avLst/>
          </a:prstGeom>
        </p:spPr>
      </p:pic>
    </p:spTree>
    <p:extLst>
      <p:ext uri="{BB962C8B-B14F-4D97-AF65-F5344CB8AC3E}">
        <p14:creationId xmlns:p14="http://schemas.microsoft.com/office/powerpoint/2010/main" val="1246829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Plant Raw Water System</a:t>
            </a:r>
          </a:p>
        </p:txBody>
      </p:sp>
      <p:sp>
        <p:nvSpPr>
          <p:cNvPr id="6" name="Content Placeholder 5"/>
          <p:cNvSpPr>
            <a:spLocks noGrp="1"/>
          </p:cNvSpPr>
          <p:nvPr>
            <p:ph sz="quarter" idx="14"/>
          </p:nvPr>
        </p:nvSpPr>
        <p:spPr/>
        <p:txBody>
          <a:bodyPr>
            <a:normAutofit/>
          </a:bodyPr>
          <a:lstStyle/>
          <a:p>
            <a:r>
              <a:rPr lang="en-US" dirty="0"/>
              <a:t>The most impacted system</a:t>
            </a:r>
          </a:p>
          <a:p>
            <a:r>
              <a:rPr lang="en-US" dirty="0"/>
              <a:t>Clogged Air Coolers</a:t>
            </a:r>
          </a:p>
          <a:p>
            <a:r>
              <a:rPr lang="en-US" dirty="0"/>
              <a:t>Clogged Thrust Bearing Coolers </a:t>
            </a:r>
          </a:p>
          <a:p>
            <a:r>
              <a:rPr lang="en-US" dirty="0"/>
              <a:t>Clogged Packing Gland Strainers</a:t>
            </a:r>
          </a:p>
          <a:p>
            <a:r>
              <a:rPr lang="en-US" dirty="0"/>
              <a:t>Severely Reduced flows </a:t>
            </a:r>
          </a:p>
          <a:p>
            <a:r>
              <a:rPr lang="en-US" dirty="0"/>
              <a:t>Overheating units</a:t>
            </a:r>
          </a:p>
          <a:p>
            <a:r>
              <a:rPr lang="en-US" dirty="0"/>
              <a:t>Unit outages</a:t>
            </a:r>
          </a:p>
          <a:p>
            <a:endParaRPr lang="en-US" dirty="0"/>
          </a:p>
        </p:txBody>
      </p:sp>
      <p:sp>
        <p:nvSpPr>
          <p:cNvPr id="10" name="Oval 9"/>
          <p:cNvSpPr/>
          <p:nvPr/>
        </p:nvSpPr>
        <p:spPr>
          <a:xfrm>
            <a:off x="4843538" y="4440706"/>
            <a:ext cx="236765" cy="261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p:nvPicPr>
        <p:blipFill>
          <a:blip r:embed="rId3"/>
          <a:stretch>
            <a:fillRect/>
          </a:stretch>
        </p:blipFill>
        <p:spPr>
          <a:xfrm>
            <a:off x="7391280" y="4440705"/>
            <a:ext cx="256055" cy="278916"/>
          </a:xfrm>
          <a:prstGeom prst="rect">
            <a:avLst/>
          </a:prstGeom>
        </p:spPr>
      </p:pic>
      <p:pic>
        <p:nvPicPr>
          <p:cNvPr id="7" name="Content Placeholder 6">
            <a:extLst>
              <a:ext uri="{FF2B5EF4-FFF2-40B4-BE49-F238E27FC236}">
                <a16:creationId xmlns:a16="http://schemas.microsoft.com/office/drawing/2014/main" id="{0BAF18E1-1B8E-645C-D9E5-25AB6C429851}"/>
              </a:ext>
            </a:extLst>
          </p:cNvPr>
          <p:cNvPicPr>
            <a:picLocks noGrp="1" noChangeAspect="1"/>
          </p:cNvPicPr>
          <p:nvPr>
            <p:ph sz="quarter" idx="15"/>
          </p:nvPr>
        </p:nvPicPr>
        <p:blipFill>
          <a:blip r:embed="rId4" cstate="email">
            <a:extLst>
              <a:ext uri="{28A0092B-C50C-407E-A947-70E740481C1C}">
                <a14:useLocalDpi xmlns:a14="http://schemas.microsoft.com/office/drawing/2010/main" val="0"/>
              </a:ext>
            </a:extLst>
          </a:blip>
          <a:stretch>
            <a:fillRect/>
          </a:stretch>
        </p:blipFill>
        <p:spPr>
          <a:xfrm rot="16200000">
            <a:off x="5181600" y="1676400"/>
            <a:ext cx="3200400" cy="4267200"/>
          </a:xfrm>
          <a:prstGeom prst="rect">
            <a:avLst/>
          </a:prstGeom>
        </p:spPr>
      </p:pic>
    </p:spTree>
    <p:extLst>
      <p:ext uri="{BB962C8B-B14F-4D97-AF65-F5344CB8AC3E}">
        <p14:creationId xmlns:p14="http://schemas.microsoft.com/office/powerpoint/2010/main" val="778626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Thrust Bearing coolers</a:t>
            </a:r>
          </a:p>
        </p:txBody>
      </p:sp>
      <p:sp>
        <p:nvSpPr>
          <p:cNvPr id="11" name="Text Placeholder 10"/>
          <p:cNvSpPr>
            <a:spLocks noGrp="1"/>
          </p:cNvSpPr>
          <p:nvPr>
            <p:ph type="body" idx="1"/>
          </p:nvPr>
        </p:nvSpPr>
        <p:spPr/>
        <p:txBody>
          <a:bodyPr/>
          <a:lstStyle/>
          <a:p>
            <a:pPr algn="ctr"/>
            <a:r>
              <a:rPr lang="en-US" dirty="0"/>
              <a:t>Cooler Supply Clogged June 2018</a:t>
            </a:r>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60328" y="2545556"/>
            <a:ext cx="4267547" cy="2072987"/>
          </a:xfrm>
        </p:spPr>
      </p:pic>
      <p:sp>
        <p:nvSpPr>
          <p:cNvPr id="12" name="Text Placeholder 11"/>
          <p:cNvSpPr>
            <a:spLocks noGrp="1"/>
          </p:cNvSpPr>
          <p:nvPr>
            <p:ph type="body" idx="12"/>
          </p:nvPr>
        </p:nvSpPr>
        <p:spPr/>
        <p:txBody>
          <a:bodyPr/>
          <a:lstStyle/>
          <a:p>
            <a:pPr algn="ctr"/>
            <a:r>
              <a:rPr lang="en-US" dirty="0"/>
              <a:t>Cooler Cover June 2018</a:t>
            </a:r>
          </a:p>
        </p:txBody>
      </p:sp>
      <p:pic>
        <p:nvPicPr>
          <p:cNvPr id="10" name="Content Placeholder 9"/>
          <p:cNvPicPr>
            <a:picLocks noGrp="1" noChangeAspect="1"/>
          </p:cNvPicPr>
          <p:nvPr>
            <p:ph sz="half" idx="13"/>
          </p:nvPr>
        </p:nvPicPr>
        <p:blipFill>
          <a:blip r:embed="rId3" cstate="email">
            <a:extLst>
              <a:ext uri="{28A0092B-C50C-407E-A947-70E740481C1C}">
                <a14:useLocalDpi xmlns:a14="http://schemas.microsoft.com/office/drawing/2010/main" val="0"/>
              </a:ext>
            </a:extLst>
          </a:blip>
          <a:stretch>
            <a:fillRect/>
          </a:stretch>
        </p:blipFill>
        <p:spPr>
          <a:xfrm>
            <a:off x="304453" y="2545556"/>
            <a:ext cx="4267547" cy="2072987"/>
          </a:xfrm>
        </p:spPr>
      </p:pic>
    </p:spTree>
    <p:extLst>
      <p:ext uri="{BB962C8B-B14F-4D97-AF65-F5344CB8AC3E}">
        <p14:creationId xmlns:p14="http://schemas.microsoft.com/office/powerpoint/2010/main" val="3102414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HOD UV Lights</a:t>
            </a:r>
          </a:p>
        </p:txBody>
      </p:sp>
      <p:sp>
        <p:nvSpPr>
          <p:cNvPr id="3" name="Slide Number Placeholder 2"/>
          <p:cNvSpPr>
            <a:spLocks noGrp="1"/>
          </p:cNvSpPr>
          <p:nvPr>
            <p:ph type="sldNum" sz="quarter" idx="11"/>
          </p:nvPr>
        </p:nvSpPr>
        <p:spPr/>
        <p:txBody>
          <a:bodyPr/>
          <a:lstStyle/>
          <a:p>
            <a:fld id="{53DD4697-2CFA-4649-AD6E-2F56B6CE693C}" type="slidenum">
              <a:rPr lang="en-US" smtClean="0"/>
              <a:pPr/>
              <a:t>29</a:t>
            </a:fld>
            <a:endParaRPr lang="en-US"/>
          </a:p>
        </p:txBody>
      </p:sp>
      <p:sp>
        <p:nvSpPr>
          <p:cNvPr id="4" name="Content Placeholder 3"/>
          <p:cNvSpPr>
            <a:spLocks noGrp="1"/>
          </p:cNvSpPr>
          <p:nvPr>
            <p:ph sz="quarter" idx="14"/>
          </p:nvPr>
        </p:nvSpPr>
        <p:spPr/>
        <p:txBody>
          <a:bodyPr/>
          <a:lstStyle/>
          <a:p>
            <a:r>
              <a:rPr lang="en-US" dirty="0"/>
              <a:t>Main source of mitigation is the Raw Water Strainers and HOD UV</a:t>
            </a:r>
          </a:p>
          <a:p>
            <a:r>
              <a:rPr lang="en-US" dirty="0"/>
              <a:t>Monitoring/Validation started in October 2018 finished in December 2020</a:t>
            </a:r>
          </a:p>
          <a:p>
            <a:endParaRPr lang="en-US" dirty="0"/>
          </a:p>
        </p:txBody>
      </p:sp>
      <p:sp>
        <p:nvSpPr>
          <p:cNvPr id="5" name="Content Placeholder 4"/>
          <p:cNvSpPr>
            <a:spLocks noGrp="1"/>
          </p:cNvSpPr>
          <p:nvPr>
            <p:ph sz="quarter" idx="15"/>
          </p:nvPr>
        </p:nvSpPr>
        <p:spPr/>
        <p:txBody>
          <a:bodyPr/>
          <a:lstStyle/>
          <a:p>
            <a:r>
              <a:rPr lang="en-US" dirty="0"/>
              <a:t>2 units, North and South</a:t>
            </a:r>
          </a:p>
          <a:p>
            <a:r>
              <a:rPr lang="en-US" dirty="0"/>
              <a:t>Bio box study to validate the effectiveness of the HOD UV</a:t>
            </a:r>
          </a:p>
          <a:p>
            <a:pPr marL="0" indent="0">
              <a:buNone/>
            </a:pPr>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04A2A22C-91C1-A553-F304-6159FF8BA03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5547" y="3212976"/>
            <a:ext cx="2495146" cy="3325936"/>
          </a:xfrm>
          <a:prstGeom prst="rect">
            <a:avLst/>
          </a:prstGeom>
          <a:noFill/>
          <a:ln>
            <a:noFill/>
          </a:ln>
        </p:spPr>
      </p:pic>
    </p:spTree>
    <p:extLst>
      <p:ext uri="{BB962C8B-B14F-4D97-AF65-F5344CB8AC3E}">
        <p14:creationId xmlns:p14="http://schemas.microsoft.com/office/powerpoint/2010/main" val="226795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ience">
            <a:extLst>
              <a:ext uri="{FF2B5EF4-FFF2-40B4-BE49-F238E27FC236}">
                <a16:creationId xmlns:a16="http://schemas.microsoft.com/office/drawing/2014/main" id="{60813C5B-BA68-B109-A2AB-1B66FE54AE5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26269"/>
            <a:ext cx="4388520" cy="4860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bioenergetic approach for a novel aquaculture species, the giant barnacle  Austromegabalanus psittacus (Molina, 1788): Effects of microalgal diets on  larval development and metabolism - ScienceDirect">
            <a:extLst>
              <a:ext uri="{FF2B5EF4-FFF2-40B4-BE49-F238E27FC236}">
                <a16:creationId xmlns:a16="http://schemas.microsoft.com/office/drawing/2014/main" id="{46F32C10-8BED-2557-02F5-9894DDF4BEB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5976" y="2204864"/>
            <a:ext cx="4609140" cy="415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02104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p:cNvSpPr>
            <a:spLocks noGrp="1"/>
          </p:cNvSpPr>
          <p:nvPr>
            <p:ph type="title"/>
          </p:nvPr>
        </p:nvSpPr>
        <p:spPr/>
        <p:txBody>
          <a:bodyPr>
            <a:normAutofit/>
          </a:bodyPr>
          <a:lstStyle/>
          <a:p>
            <a:r>
              <a:rPr dirty="0"/>
              <a:t>               2019 </a:t>
            </a:r>
            <a:r>
              <a:rPr dirty="0" err="1"/>
              <a:t>Biobox</a:t>
            </a:r>
            <a:r>
              <a:rPr dirty="0"/>
              <a:t> Validation</a:t>
            </a:r>
          </a:p>
        </p:txBody>
      </p:sp>
      <p:pic>
        <p:nvPicPr>
          <p:cNvPr id="299011" name="Picture 2" descr="C:\Users\Valkyrie\AppData\Local\Temp\eM Client temporary files\ibca1sad\After Box Mud (2).jpg"/>
          <p:cNvPicPr>
            <a:picLocks noChangeAspect="1" noChangeArrowheads="1"/>
          </p:cNvPicPr>
          <p:nvPr/>
        </p:nvPicPr>
        <p:blipFill>
          <a:blip r:embed="rId2" cstate="print"/>
          <a:srcRect/>
          <a:stretch>
            <a:fillRect/>
          </a:stretch>
        </p:blipFill>
        <p:spPr bwMode="auto">
          <a:xfrm>
            <a:off x="899592" y="1402796"/>
            <a:ext cx="2271712" cy="3027362"/>
          </a:xfrm>
          <a:prstGeom prst="rect">
            <a:avLst/>
          </a:prstGeom>
          <a:noFill/>
          <a:ln w="9525">
            <a:noFill/>
            <a:miter lim="800000"/>
            <a:headEnd/>
            <a:tailEnd/>
          </a:ln>
        </p:spPr>
      </p:pic>
      <p:pic>
        <p:nvPicPr>
          <p:cNvPr id="299012" name="Picture 3"/>
          <p:cNvPicPr>
            <a:picLocks noChangeAspect="1" noChangeArrowheads="1"/>
          </p:cNvPicPr>
          <p:nvPr/>
        </p:nvPicPr>
        <p:blipFill>
          <a:blip r:embed="rId3" cstate="print"/>
          <a:srcRect/>
          <a:stretch>
            <a:fillRect/>
          </a:stretch>
        </p:blipFill>
        <p:spPr bwMode="auto">
          <a:xfrm>
            <a:off x="3532187" y="1447800"/>
            <a:ext cx="5611813" cy="3155950"/>
          </a:xfrm>
          <a:prstGeom prst="rect">
            <a:avLst/>
          </a:prstGeom>
          <a:noFill/>
          <a:ln w="9525">
            <a:noFill/>
            <a:miter lim="800000"/>
            <a:headEnd/>
            <a:tailEnd/>
          </a:ln>
        </p:spPr>
      </p:pic>
      <p:sp>
        <p:nvSpPr>
          <p:cNvPr id="299013" name="Rectangle 5"/>
          <p:cNvSpPr>
            <a:spLocks noChangeArrowheads="1"/>
          </p:cNvSpPr>
          <p:nvPr/>
        </p:nvSpPr>
        <p:spPr bwMode="auto">
          <a:xfrm>
            <a:off x="1066800" y="4724400"/>
            <a:ext cx="5334000" cy="1754326"/>
          </a:xfrm>
          <a:prstGeom prst="rect">
            <a:avLst/>
          </a:prstGeom>
          <a:noFill/>
          <a:ln w="9525">
            <a:noFill/>
            <a:miter lim="800000"/>
            <a:headEnd/>
            <a:tailEnd/>
          </a:ln>
        </p:spPr>
        <p:txBody>
          <a:bodyPr>
            <a:spAutoFit/>
          </a:bodyPr>
          <a:lstStyle/>
          <a:p>
            <a:r>
              <a:rPr lang="en-US" dirty="0"/>
              <a:t>400 mussels settled in the unprotected biobox versus 3 adults found in the biobox protected by HOD UV system  &lt;99% reduction.</a:t>
            </a:r>
          </a:p>
          <a:p>
            <a:endParaRPr lang="en-US" dirty="0"/>
          </a:p>
          <a:p>
            <a:r>
              <a:rPr lang="en-US" sz="1800" dirty="0">
                <a:effectLst/>
                <a:latin typeface="Calibri" panose="020F0502020204030204" pitchFamily="34" charset="0"/>
                <a:ea typeface="Calibri" panose="020F0502020204030204" pitchFamily="34" charset="0"/>
                <a:cs typeface="Arial" panose="020B0604020202020204" pitchFamily="34" charset="0"/>
              </a:rPr>
              <a:t>In 2019 UVT was below 50% transmissibility for 25.7 days out of 120 days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F86C-B3D9-34F0-39AF-022048DC1CE6}"/>
              </a:ext>
            </a:extLst>
          </p:cNvPr>
          <p:cNvSpPr>
            <a:spLocks noGrp="1"/>
          </p:cNvSpPr>
          <p:nvPr>
            <p:ph type="title"/>
          </p:nvPr>
        </p:nvSpPr>
        <p:spPr>
          <a:xfrm>
            <a:off x="762000" y="269632"/>
            <a:ext cx="8077200" cy="567080"/>
          </a:xfrm>
        </p:spPr>
        <p:txBody>
          <a:bodyPr>
            <a:normAutofit fontScale="90000"/>
          </a:bodyPr>
          <a:lstStyle/>
          <a:p>
            <a:r>
              <a:rPr lang="en-US" sz="2000" dirty="0"/>
              <a:t>        </a:t>
            </a:r>
            <a:r>
              <a:rPr lang="en-US" sz="2200" dirty="0"/>
              <a:t>                    </a:t>
            </a:r>
            <a:r>
              <a:rPr lang="en-US" sz="2200" dirty="0">
                <a:solidFill>
                  <a:srgbClr val="FF0000"/>
                </a:solidFill>
              </a:rPr>
              <a:t>2020 </a:t>
            </a:r>
            <a:r>
              <a:rPr lang="en-US" sz="2200" dirty="0" err="1">
                <a:solidFill>
                  <a:srgbClr val="FF0000"/>
                </a:solidFill>
              </a:rPr>
              <a:t>Biobox</a:t>
            </a:r>
            <a:r>
              <a:rPr lang="en-US" sz="2200" dirty="0">
                <a:solidFill>
                  <a:srgbClr val="FF0000"/>
                </a:solidFill>
              </a:rPr>
              <a:t> Validation </a:t>
            </a:r>
            <a:br>
              <a:rPr lang="en-US" sz="2200" dirty="0"/>
            </a:br>
            <a:br>
              <a:rPr lang="en-US" sz="2200" dirty="0"/>
            </a:br>
            <a:r>
              <a:rPr lang="en-US" sz="2200" dirty="0"/>
              <a:t>         </a:t>
            </a:r>
            <a:r>
              <a:rPr lang="en-US" sz="2200" dirty="0">
                <a:solidFill>
                  <a:srgbClr val="FF0000"/>
                </a:solidFill>
              </a:rPr>
              <a:t>UVT below </a:t>
            </a:r>
            <a:r>
              <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50%   transmissibility for 68 days out of 120 days</a:t>
            </a:r>
            <a:endParaRPr lang="en-US" sz="2200" dirty="0">
              <a:solidFill>
                <a:srgbClr val="FF0000"/>
              </a:solidFill>
            </a:endParaRPr>
          </a:p>
        </p:txBody>
      </p:sp>
      <p:graphicFrame>
        <p:nvGraphicFramePr>
          <p:cNvPr id="4" name="Content Placeholder 3">
            <a:extLst>
              <a:ext uri="{FF2B5EF4-FFF2-40B4-BE49-F238E27FC236}">
                <a16:creationId xmlns:a16="http://schemas.microsoft.com/office/drawing/2014/main" id="{15DF7065-3A88-D3C4-B90D-BF14B267A66E}"/>
              </a:ext>
            </a:extLst>
          </p:cNvPr>
          <p:cNvGraphicFramePr>
            <a:graphicFrameLocks noGrp="1"/>
          </p:cNvGraphicFramePr>
          <p:nvPr>
            <p:ph idx="1"/>
            <p:extLst>
              <p:ext uri="{D42A27DB-BD31-4B8C-83A1-F6EECF244321}">
                <p14:modId xmlns:p14="http://schemas.microsoft.com/office/powerpoint/2010/main" val="1563594434"/>
              </p:ext>
            </p:extLst>
          </p:nvPr>
        </p:nvGraphicFramePr>
        <p:xfrm>
          <a:off x="1317330" y="1412632"/>
          <a:ext cx="6509340" cy="1778525"/>
        </p:xfrm>
        <a:graphic>
          <a:graphicData uri="http://schemas.openxmlformats.org/drawingml/2006/table">
            <a:tbl>
              <a:tblPr firstRow="1" firstCol="1" bandRow="1">
                <a:tableStyleId>{5C22544A-7EE6-4342-B048-85BDC9FD1C3A}</a:tableStyleId>
              </a:tblPr>
              <a:tblGrid>
                <a:gridCol w="2169780">
                  <a:extLst>
                    <a:ext uri="{9D8B030D-6E8A-4147-A177-3AD203B41FA5}">
                      <a16:colId xmlns:a16="http://schemas.microsoft.com/office/drawing/2014/main" val="3988643159"/>
                    </a:ext>
                  </a:extLst>
                </a:gridCol>
                <a:gridCol w="2169780">
                  <a:extLst>
                    <a:ext uri="{9D8B030D-6E8A-4147-A177-3AD203B41FA5}">
                      <a16:colId xmlns:a16="http://schemas.microsoft.com/office/drawing/2014/main" val="3156357306"/>
                    </a:ext>
                  </a:extLst>
                </a:gridCol>
                <a:gridCol w="2169780">
                  <a:extLst>
                    <a:ext uri="{9D8B030D-6E8A-4147-A177-3AD203B41FA5}">
                      <a16:colId xmlns:a16="http://schemas.microsoft.com/office/drawing/2014/main" val="719380346"/>
                    </a:ext>
                  </a:extLst>
                </a:gridCol>
              </a:tblGrid>
              <a:tr h="355705">
                <a:tc>
                  <a:txBody>
                    <a:bodyPr/>
                    <a:lstStyle/>
                    <a:p>
                      <a:pPr marL="0" marR="0">
                        <a:lnSpc>
                          <a:spcPct val="115000"/>
                        </a:lnSpc>
                        <a:spcBef>
                          <a:spcPts val="0"/>
                        </a:spcBef>
                        <a:spcAft>
                          <a:spcPts val="0"/>
                        </a:spcAft>
                      </a:pPr>
                      <a:r>
                        <a:rPr lang="en-US" sz="1100">
                          <a:effectLst/>
                        </a:rPr>
                        <a:t>Date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Before Biobox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After Biobox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4700234"/>
                  </a:ext>
                </a:extLst>
              </a:tr>
              <a:tr h="355705">
                <a:tc>
                  <a:txBody>
                    <a:bodyPr/>
                    <a:lstStyle/>
                    <a:p>
                      <a:pPr marL="0" marR="0">
                        <a:lnSpc>
                          <a:spcPct val="115000"/>
                        </a:lnSpc>
                        <a:spcBef>
                          <a:spcPts val="0"/>
                        </a:spcBef>
                        <a:spcAft>
                          <a:spcPts val="0"/>
                        </a:spcAft>
                      </a:pPr>
                      <a:r>
                        <a:rPr lang="en-US" sz="1100">
                          <a:effectLst/>
                        </a:rPr>
                        <a:t>July 20,2020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209249"/>
                  </a:ext>
                </a:extLst>
              </a:tr>
              <a:tr h="355705">
                <a:tc>
                  <a:txBody>
                    <a:bodyPr/>
                    <a:lstStyle/>
                    <a:p>
                      <a:pPr marL="0" marR="0">
                        <a:lnSpc>
                          <a:spcPct val="115000"/>
                        </a:lnSpc>
                        <a:spcBef>
                          <a:spcPts val="0"/>
                        </a:spcBef>
                        <a:spcAft>
                          <a:spcPts val="0"/>
                        </a:spcAft>
                      </a:pPr>
                      <a:r>
                        <a:rPr lang="en-US" sz="1100">
                          <a:effectLst/>
                        </a:rPr>
                        <a:t>September 3,2020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84258973"/>
                  </a:ext>
                </a:extLst>
              </a:tr>
              <a:tr h="355705">
                <a:tc>
                  <a:txBody>
                    <a:bodyPr/>
                    <a:lstStyle/>
                    <a:p>
                      <a:pPr marL="0" marR="0">
                        <a:lnSpc>
                          <a:spcPct val="115000"/>
                        </a:lnSpc>
                        <a:spcBef>
                          <a:spcPts val="0"/>
                        </a:spcBef>
                        <a:spcAft>
                          <a:spcPts val="0"/>
                        </a:spcAft>
                      </a:pPr>
                      <a:r>
                        <a:rPr lang="en-US" sz="1100">
                          <a:effectLst/>
                        </a:rPr>
                        <a:t>November 16,2020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16 +151 + 676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6025033"/>
                  </a:ext>
                </a:extLst>
              </a:tr>
              <a:tr h="355705">
                <a:tc>
                  <a:txBody>
                    <a:bodyPr/>
                    <a:lstStyle/>
                    <a:p>
                      <a:pPr marL="0" marR="0">
                        <a:lnSpc>
                          <a:spcPct val="115000"/>
                        </a:lnSpc>
                        <a:spcBef>
                          <a:spcPts val="0"/>
                        </a:spcBef>
                        <a:spcAft>
                          <a:spcPts val="0"/>
                        </a:spcAft>
                      </a:pPr>
                      <a:r>
                        <a:rPr lang="en-US" sz="1100" dirty="0">
                          <a:effectLst/>
                        </a:rPr>
                        <a:t>Total settlement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880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  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09323152"/>
                  </a:ext>
                </a:extLst>
              </a:tr>
            </a:tbl>
          </a:graphicData>
        </a:graphic>
      </p:graphicFrame>
      <p:sp>
        <p:nvSpPr>
          <p:cNvPr id="5" name="Rectangle 1">
            <a:extLst>
              <a:ext uri="{FF2B5EF4-FFF2-40B4-BE49-F238E27FC236}">
                <a16:creationId xmlns:a16="http://schemas.microsoft.com/office/drawing/2014/main" id="{8BE1ABC2-C444-1B64-8D73-9988DFF98CF5}"/>
              </a:ext>
            </a:extLst>
          </p:cNvPr>
          <p:cNvSpPr>
            <a:spLocks noChangeArrowheads="1"/>
          </p:cNvSpPr>
          <p:nvPr/>
        </p:nvSpPr>
        <p:spPr bwMode="auto">
          <a:xfrm>
            <a:off x="-658791" y="-1447166"/>
            <a:ext cx="9788481" cy="8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Chart 5">
            <a:extLst>
              <a:ext uri="{FF2B5EF4-FFF2-40B4-BE49-F238E27FC236}">
                <a16:creationId xmlns:a16="http://schemas.microsoft.com/office/drawing/2014/main" id="{29020699-4200-4AC5-9CE7-C251025DD784}"/>
              </a:ext>
            </a:extLst>
          </p:cNvPr>
          <p:cNvGraphicFramePr/>
          <p:nvPr>
            <p:extLst>
              <p:ext uri="{D42A27DB-BD31-4B8C-83A1-F6EECF244321}">
                <p14:modId xmlns:p14="http://schemas.microsoft.com/office/powerpoint/2010/main" val="2411892849"/>
              </p:ext>
            </p:extLst>
          </p:nvPr>
        </p:nvGraphicFramePr>
        <p:xfrm>
          <a:off x="1628775" y="3501008"/>
          <a:ext cx="5391498" cy="3240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84108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EA57-3AC9-98FA-A08C-32488C6369F2}"/>
              </a:ext>
            </a:extLst>
          </p:cNvPr>
          <p:cNvSpPr>
            <a:spLocks noGrp="1"/>
          </p:cNvSpPr>
          <p:nvPr>
            <p:ph type="ctrTitle"/>
          </p:nvPr>
        </p:nvSpPr>
        <p:spPr/>
        <p:txBody>
          <a:bodyPr/>
          <a:lstStyle/>
          <a:p>
            <a:pPr algn="ctr"/>
            <a:r>
              <a:rPr lang="en-US" dirty="0"/>
              <a:t>Questions?</a:t>
            </a:r>
          </a:p>
        </p:txBody>
      </p:sp>
      <p:sp>
        <p:nvSpPr>
          <p:cNvPr id="3" name="Subtitle 2">
            <a:extLst>
              <a:ext uri="{FF2B5EF4-FFF2-40B4-BE49-F238E27FC236}">
                <a16:creationId xmlns:a16="http://schemas.microsoft.com/office/drawing/2014/main" id="{58D7672B-FD9A-9F34-D292-773332E7C480}"/>
              </a:ext>
            </a:extLst>
          </p:cNvPr>
          <p:cNvSpPr>
            <a:spLocks noGrp="1"/>
          </p:cNvSpPr>
          <p:nvPr>
            <p:ph type="subTitle" idx="1"/>
          </p:nvPr>
        </p:nvSpPr>
        <p:spPr/>
        <p:txBody>
          <a:bodyPr/>
          <a:lstStyle/>
          <a:p>
            <a:endParaRPr lang="en-US"/>
          </a:p>
        </p:txBody>
      </p:sp>
      <p:sp>
        <p:nvSpPr>
          <p:cNvPr id="4" name="Picture Placeholder 3">
            <a:extLst>
              <a:ext uri="{FF2B5EF4-FFF2-40B4-BE49-F238E27FC236}">
                <a16:creationId xmlns:a16="http://schemas.microsoft.com/office/drawing/2014/main" id="{5DFE388D-AAC9-73E8-F098-5AFD6357DE6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3275897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br>
              <a:rPr lang="en-US" altLang="en-US" sz="1000">
                <a:solidFill>
                  <a:srgbClr val="463C3C"/>
                </a:solidFill>
                <a:latin typeface="TimesNewRomanPSMT"/>
                <a:cs typeface="Arial" pitchFamily="34" charset="0"/>
              </a:rPr>
            </a:br>
            <a:br>
              <a:rPr lang="en-US" altLang="en-US" sz="1000">
                <a:solidFill>
                  <a:srgbClr val="463C3C"/>
                </a:solidFill>
                <a:latin typeface="TimesNewRomanPSMT"/>
                <a:cs typeface="Arial" pitchFamily="34" charset="0"/>
              </a:rPr>
            </a:br>
            <a:endParaRPr lang="en-US" altLang="en-US" sz="600">
              <a:cs typeface="Arial" pitchFamily="34" charset="0"/>
            </a:endParaRPr>
          </a:p>
          <a:p>
            <a:pPr eaLnBrk="0" hangingPunct="0"/>
            <a:r>
              <a:rPr lang="en-US" altLang="en-US" sz="1000">
                <a:solidFill>
                  <a:srgbClr val="463C3C"/>
                </a:solidFill>
                <a:latin typeface="TimesNewRomanPSMT"/>
                <a:cs typeface="Arial" pitchFamily="34" charset="0"/>
              </a:rPr>
              <a:t>Controlling Zebra Mussels: </a:t>
            </a:r>
          </a:p>
          <a:p>
            <a:pPr eaLnBrk="0" hangingPunct="0"/>
            <a:endParaRPr lang="en-US" altLang="en-US">
              <a:cs typeface="Arial" pitchFamily="34" charset="0"/>
            </a:endParaRPr>
          </a:p>
        </p:txBody>
      </p:sp>
      <p:pic>
        <p:nvPicPr>
          <p:cNvPr id="100355" name="Picture 2" descr="http://www.eco-sea.com/Ecosea/Aquaculture_files/shapeimage_10.png"/>
          <p:cNvPicPr>
            <a:picLocks noChangeAspect="1" noChangeArrowheads="1"/>
          </p:cNvPicPr>
          <p:nvPr/>
        </p:nvPicPr>
        <p:blipFill>
          <a:blip r:embed="rId2" cstate="print"/>
          <a:srcRect/>
          <a:stretch>
            <a:fillRect/>
          </a:stretch>
        </p:blipFill>
        <p:spPr bwMode="auto">
          <a:xfrm>
            <a:off x="179512" y="228600"/>
            <a:ext cx="5419725" cy="6019800"/>
          </a:xfrm>
          <a:prstGeom prst="rect">
            <a:avLst/>
          </a:prstGeom>
          <a:noFill/>
          <a:ln w="9525">
            <a:noFill/>
            <a:miter lim="800000"/>
            <a:headEnd/>
            <a:tailEnd/>
          </a:ln>
        </p:spPr>
      </p:pic>
      <p:pic>
        <p:nvPicPr>
          <p:cNvPr id="100356" name="Picture 4" descr="http://www.sligotoday.ie/st-panel/openwysiwyg/uploads/screen%20blockages.jpg"/>
          <p:cNvPicPr>
            <a:picLocks noChangeAspect="1" noChangeArrowheads="1"/>
          </p:cNvPicPr>
          <p:nvPr/>
        </p:nvPicPr>
        <p:blipFill>
          <a:blip r:embed="rId3" cstate="print"/>
          <a:srcRect/>
          <a:stretch>
            <a:fillRect/>
          </a:stretch>
        </p:blipFill>
        <p:spPr bwMode="auto">
          <a:xfrm>
            <a:off x="3759200" y="2819400"/>
            <a:ext cx="5384800" cy="4038600"/>
          </a:xfrm>
          <a:prstGeom prst="rect">
            <a:avLst/>
          </a:prstGeom>
          <a:noFill/>
          <a:ln w="9525">
            <a:noFill/>
            <a:miter lim="800000"/>
            <a:headEnd/>
            <a:tailEnd/>
          </a:ln>
        </p:spPr>
      </p:pic>
      <p:sp>
        <p:nvSpPr>
          <p:cNvPr id="100357" name="Rectangle 5"/>
          <p:cNvSpPr>
            <a:spLocks noChangeArrowheads="1"/>
          </p:cNvSpPr>
          <p:nvPr/>
        </p:nvSpPr>
        <p:spPr bwMode="auto">
          <a:xfrm>
            <a:off x="0" y="0"/>
            <a:ext cx="9144000" cy="457200"/>
          </a:xfrm>
          <a:prstGeom prst="rect">
            <a:avLst/>
          </a:prstGeom>
          <a:solidFill>
            <a:srgbClr val="EBEBEB"/>
          </a:solidFill>
          <a:ln w="9525">
            <a:noFill/>
            <a:miter lim="800000"/>
            <a:headEnd/>
            <a:tailEnd/>
          </a:ln>
        </p:spPr>
        <p:txBody>
          <a:bodyPr wrap="none" lIns="0" tIns="0" rIns="0" bIns="0" anchor="ctr">
            <a:spAutoFit/>
          </a:bodyPr>
          <a:lstStyle/>
          <a:p>
            <a:r>
              <a:rPr lang="en-US" altLang="en-US" sz="900" b="1" dirty="0">
                <a:solidFill>
                  <a:srgbClr val="242424"/>
                </a:solidFill>
                <a:latin typeface="Helvetica Neue"/>
                <a:cs typeface="Arial" pitchFamily="34" charset="0"/>
              </a:rPr>
              <a:t>SUBSCRIBER CONTENT:</a:t>
            </a:r>
            <a:r>
              <a:rPr lang="en-US" altLang="en-US" sz="900" dirty="0">
                <a:solidFill>
                  <a:srgbClr val="242424"/>
                </a:solidFill>
                <a:latin typeface="Helvetica Neue"/>
                <a:cs typeface="Arial" pitchFamily="34" charset="0"/>
              </a:rPr>
              <a:t> Jul 22, 2011, 3:00am PDT</a:t>
            </a:r>
            <a:endParaRPr lang="en-US" altLang="en-US" sz="600" dirty="0">
              <a:cs typeface="Arial" pitchFamily="34" charset="0"/>
            </a:endParaRPr>
          </a:p>
          <a:p>
            <a:pPr eaLnBrk="0" hangingPunct="0"/>
            <a:r>
              <a:rPr lang="en-US" altLang="en-US" sz="1000" dirty="0">
                <a:solidFill>
                  <a:srgbClr val="242424"/>
                </a:solidFill>
                <a:latin typeface="Helvetica Neue"/>
                <a:cs typeface="Arial" pitchFamily="34" charset="0"/>
              </a:rPr>
              <a:t>  </a:t>
            </a:r>
            <a:r>
              <a:rPr lang="en-US" altLang="en-US" sz="1000" dirty="0">
                <a:solidFill>
                  <a:srgbClr val="334E91"/>
                </a:solidFill>
                <a:latin typeface="Helvetica Neue"/>
                <a:cs typeface="Arial" pitchFamily="34" charset="0"/>
                <a:hlinkClick r:id="rId4"/>
              </a:rPr>
              <a:t>« Back to article</a:t>
            </a:r>
            <a:endParaRPr lang="en-US" altLang="en-US" sz="1000" dirty="0">
              <a:solidFill>
                <a:srgbClr val="242424"/>
              </a:solidFill>
              <a:latin typeface="Helvetica Neue"/>
              <a:cs typeface="Arial" pitchFamily="34" charset="0"/>
            </a:endParaRPr>
          </a:p>
          <a:p>
            <a:pPr eaLnBrk="0" hangingPunct="0">
              <a:buFontTx/>
              <a:buChar char="•"/>
            </a:pPr>
            <a:r>
              <a:rPr lang="en-US" altLang="en-US" sz="1000" dirty="0">
                <a:solidFill>
                  <a:srgbClr val="242424"/>
                </a:solidFill>
                <a:latin typeface="Helvetica Neue"/>
                <a:cs typeface="Arial" pitchFamily="34" charset="0"/>
              </a:rPr>
              <a:t>  </a:t>
            </a:r>
          </a:p>
          <a:p>
            <a:pPr eaLnBrk="0" hangingPunct="0"/>
            <a:endParaRPr lang="en-US" altLang="en-US" sz="20800" dirty="0">
              <a:solidFill>
                <a:srgbClr val="242424"/>
              </a:solidFill>
              <a:latin typeface="Helvetica Neue"/>
              <a:cs typeface="Arial" pitchFamily="34" charset="0"/>
            </a:endParaRPr>
          </a:p>
        </p:txBody>
      </p:sp>
      <p:pic>
        <p:nvPicPr>
          <p:cNvPr id="100358" name="Picture 6" descr="It doesn’t take long for mussels to clog a pipe.&#10;"/>
          <p:cNvPicPr>
            <a:picLocks noChangeAspect="1" noChangeArrowheads="1"/>
          </p:cNvPicPr>
          <p:nvPr/>
        </p:nvPicPr>
        <p:blipFill>
          <a:blip r:embed="rId5" cstate="print"/>
          <a:srcRect/>
          <a:stretch>
            <a:fillRect/>
          </a:stretch>
        </p:blipFill>
        <p:spPr bwMode="auto">
          <a:xfrm>
            <a:off x="3963988" y="0"/>
            <a:ext cx="4875212" cy="2819400"/>
          </a:xfrm>
          <a:prstGeom prst="rect">
            <a:avLst/>
          </a:prstGeom>
          <a:noFill/>
          <a:ln w="9525">
            <a:noFill/>
            <a:miter lim="800000"/>
            <a:headEnd/>
            <a:tailEnd/>
          </a:ln>
        </p:spPr>
      </p:pic>
      <p:pic>
        <p:nvPicPr>
          <p:cNvPr id="100359" name="Picture 8" descr="Zebra Mussels"/>
          <p:cNvPicPr>
            <a:picLocks noChangeAspect="1" noChangeArrowheads="1"/>
          </p:cNvPicPr>
          <p:nvPr/>
        </p:nvPicPr>
        <p:blipFill>
          <a:blip r:embed="rId6" cstate="print"/>
          <a:srcRect/>
          <a:stretch>
            <a:fillRect/>
          </a:stretch>
        </p:blipFill>
        <p:spPr bwMode="auto">
          <a:xfrm>
            <a:off x="381000" y="4321175"/>
            <a:ext cx="2949575" cy="25368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8C63-EBEC-5033-B17D-67844056D336}"/>
              </a:ext>
            </a:extLst>
          </p:cNvPr>
          <p:cNvSpPr>
            <a:spLocks noGrp="1"/>
          </p:cNvSpPr>
          <p:nvPr>
            <p:ph type="title"/>
          </p:nvPr>
        </p:nvSpPr>
        <p:spPr/>
        <p:txBody>
          <a:bodyPr/>
          <a:lstStyle/>
          <a:p>
            <a:r>
              <a:rPr lang="en-US" dirty="0"/>
              <a:t>Common Control Strategies</a:t>
            </a:r>
          </a:p>
        </p:txBody>
      </p:sp>
      <p:sp>
        <p:nvSpPr>
          <p:cNvPr id="3" name="Content Placeholder 2">
            <a:extLst>
              <a:ext uri="{FF2B5EF4-FFF2-40B4-BE49-F238E27FC236}">
                <a16:creationId xmlns:a16="http://schemas.microsoft.com/office/drawing/2014/main" id="{1B8332CF-DFED-03BF-2273-2659094D6035}"/>
              </a:ext>
            </a:extLst>
          </p:cNvPr>
          <p:cNvSpPr>
            <a:spLocks noGrp="1"/>
          </p:cNvSpPr>
          <p:nvPr>
            <p:ph idx="1"/>
          </p:nvPr>
        </p:nvSpPr>
        <p:spPr/>
        <p:txBody>
          <a:bodyPr/>
          <a:lstStyle/>
          <a:p>
            <a:pPr marL="0" indent="0">
              <a:buNone/>
            </a:pPr>
            <a:r>
              <a:rPr lang="en-US" u="sng" dirty="0"/>
              <a:t>Chemical</a:t>
            </a:r>
          </a:p>
          <a:p>
            <a:r>
              <a:rPr lang="en-US" dirty="0"/>
              <a:t>Oxidizing Chemicals</a:t>
            </a:r>
          </a:p>
          <a:p>
            <a:r>
              <a:rPr lang="en-US" dirty="0"/>
              <a:t>Non Oxidizing Chemicals</a:t>
            </a:r>
          </a:p>
          <a:p>
            <a:pPr marL="0" indent="0">
              <a:buNone/>
            </a:pPr>
            <a:r>
              <a:rPr lang="en-US" u="sng" dirty="0"/>
              <a:t>Physical</a:t>
            </a:r>
          </a:p>
          <a:p>
            <a:r>
              <a:rPr lang="en-US" dirty="0"/>
              <a:t>Strainers/filters</a:t>
            </a:r>
          </a:p>
          <a:p>
            <a:r>
              <a:rPr lang="en-US" dirty="0"/>
              <a:t>Antifouling Coatings</a:t>
            </a:r>
          </a:p>
          <a:p>
            <a:r>
              <a:rPr lang="en-US" dirty="0"/>
              <a:t>HOD UV</a:t>
            </a:r>
          </a:p>
        </p:txBody>
      </p:sp>
    </p:spTree>
    <p:extLst>
      <p:ext uri="{BB962C8B-B14F-4D97-AF65-F5344CB8AC3E}">
        <p14:creationId xmlns:p14="http://schemas.microsoft.com/office/powerpoint/2010/main" val="345025438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p:txBody>
          <a:bodyPr/>
          <a:lstStyle/>
          <a:p>
            <a:r>
              <a:rPr lang="en-US" dirty="0"/>
              <a:t>UV Based Control</a:t>
            </a:r>
            <a:endParaRPr altLang="en-US" dirty="0"/>
          </a:p>
        </p:txBody>
      </p:sp>
      <p:sp>
        <p:nvSpPr>
          <p:cNvPr id="277507" name="Content Placeholder 2"/>
          <p:cNvSpPr>
            <a:spLocks noGrp="1"/>
          </p:cNvSpPr>
          <p:nvPr>
            <p:ph idx="1"/>
          </p:nvPr>
        </p:nvSpPr>
        <p:spPr/>
        <p:txBody>
          <a:bodyPr/>
          <a:lstStyle/>
          <a:p>
            <a:pPr>
              <a:buFontTx/>
              <a:buNone/>
            </a:pPr>
            <a:r>
              <a:rPr lang="en-US" altLang="en-US" dirty="0"/>
              <a:t>    Experimental studies carried out in the 1990’s with number of different UV sources have shown that a dose of approx. 100 </a:t>
            </a:r>
            <a:r>
              <a:rPr lang="en-US" altLang="en-US" dirty="0" err="1"/>
              <a:t>mW</a:t>
            </a:r>
            <a:r>
              <a:rPr lang="en-US" altLang="en-US" dirty="0"/>
              <a:t>‑s/cm²delivered by medium pressure lamps would prevent downstream settlement of dreissenid larvae</a:t>
            </a:r>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a:xfrm>
            <a:off x="914400" y="228600"/>
            <a:ext cx="8229600" cy="1401762"/>
          </a:xfrm>
        </p:spPr>
        <p:txBody>
          <a:bodyPr>
            <a:normAutofit fontScale="90000"/>
          </a:bodyPr>
          <a:lstStyle/>
          <a:p>
            <a:br>
              <a:rPr altLang="en-US" sz="2800" dirty="0"/>
            </a:br>
            <a:r>
              <a:rPr altLang="en-US" sz="2700" b="1" dirty="0">
                <a:latin typeface="Arial" panose="020B0604020202020204" pitchFamily="34" charset="0"/>
                <a:cs typeface="Arial" panose="020B0604020202020204" pitchFamily="34" charset="0"/>
              </a:rPr>
              <a:t>Quantification of minimum HOD- UV dose required for control of quagga mussel settlement – 2012 study sponsored by Atlantium Technologies</a:t>
            </a:r>
            <a:br>
              <a:rPr altLang="en-US" dirty="0"/>
            </a:br>
            <a:endParaRPr altLang="en-US" dirty="0"/>
          </a:p>
        </p:txBody>
      </p:sp>
      <p:sp>
        <p:nvSpPr>
          <p:cNvPr id="287747" name="Content Placeholder 2"/>
          <p:cNvSpPr>
            <a:spLocks noGrp="1"/>
          </p:cNvSpPr>
          <p:nvPr>
            <p:ph idx="1"/>
          </p:nvPr>
        </p:nvSpPr>
        <p:spPr>
          <a:xfrm>
            <a:off x="457200" y="1752600"/>
            <a:ext cx="8229600" cy="4724400"/>
          </a:xfrm>
        </p:spPr>
        <p:txBody>
          <a:bodyPr/>
          <a:lstStyle/>
          <a:p>
            <a:r>
              <a:rPr lang="en-US" altLang="en-US" sz="2800" dirty="0"/>
              <a:t>Medium pressure lamps</a:t>
            </a:r>
          </a:p>
          <a:p>
            <a:r>
              <a:rPr lang="en-US" altLang="en-US" sz="2800" dirty="0"/>
              <a:t>Raw Colorado River water with high density of live veligers; no in-line filter</a:t>
            </a:r>
          </a:p>
          <a:p>
            <a:r>
              <a:rPr lang="en-US" altLang="en-US" sz="2800" dirty="0"/>
              <a:t>Volume treated -  7m³/</a:t>
            </a:r>
            <a:r>
              <a:rPr lang="en-US" altLang="en-US" sz="2800" dirty="0" err="1"/>
              <a:t>hr</a:t>
            </a:r>
            <a:endParaRPr lang="en-US" altLang="en-US" sz="2800" dirty="0"/>
          </a:p>
          <a:p>
            <a:r>
              <a:rPr lang="en-US" altLang="en-US" sz="2800" dirty="0"/>
              <a:t>Comparison of settlement before and after UV light treatment using different UV dose</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r%2020%202012%20ipad%20020">
            <a:extLst>
              <a:ext uri="{FF2B5EF4-FFF2-40B4-BE49-F238E27FC236}">
                <a16:creationId xmlns:a16="http://schemas.microsoft.com/office/drawing/2014/main" id="{37476F48-E0D6-806E-C1B5-55902F4322A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43836" y="4077071"/>
            <a:ext cx="3476163" cy="249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855147EC-EA95-D120-61CB-04D62EC97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76672"/>
            <a:ext cx="5774087" cy="386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0454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p:nvPr>
        </p:nvSpPr>
        <p:spPr/>
        <p:txBody>
          <a:bodyPr/>
          <a:lstStyle/>
          <a:p>
            <a:endParaRPr altLang="en-US"/>
          </a:p>
        </p:txBody>
      </p:sp>
      <p:pic>
        <p:nvPicPr>
          <p:cNvPr id="289795" name="Picture 3" descr="P:\Benzi2\Power plant\Davis Dam\DSCN2289.JPG"/>
          <p:cNvPicPr>
            <a:picLocks noChangeAspect="1" noChangeArrowheads="1"/>
          </p:cNvPicPr>
          <p:nvPr/>
        </p:nvPicPr>
        <p:blipFill>
          <a:blip r:embed="rId2" cstate="print"/>
          <a:srcRect/>
          <a:stretch>
            <a:fillRect/>
          </a:stretch>
        </p:blipFill>
        <p:spPr bwMode="auto">
          <a:xfrm>
            <a:off x="609600" y="76201"/>
            <a:ext cx="5565883" cy="4432920"/>
          </a:xfrm>
          <a:prstGeom prst="rect">
            <a:avLst/>
          </a:prstGeom>
          <a:noFill/>
          <a:ln w="9525">
            <a:noFill/>
            <a:miter lim="800000"/>
            <a:headEnd/>
            <a:tailEnd/>
          </a:ln>
        </p:spPr>
      </p:pic>
      <p:pic>
        <p:nvPicPr>
          <p:cNvPr id="4" name="Picture 1" descr="2012-04-16 15.39.52.jpg">
            <a:extLst>
              <a:ext uri="{FF2B5EF4-FFF2-40B4-BE49-F238E27FC236}">
                <a16:creationId xmlns:a16="http://schemas.microsoft.com/office/drawing/2014/main" id="{F40FDCB7-766E-8EEC-09A0-98B9DBC6B4B3}"/>
              </a:ext>
            </a:extLst>
          </p:cNvPr>
          <p:cNvPicPr>
            <a:picLocks noChangeAspect="1"/>
          </p:cNvPicPr>
          <p:nvPr/>
        </p:nvPicPr>
        <p:blipFill>
          <a:blip r:embed="rId3" cstate="print"/>
          <a:srcRect/>
          <a:stretch>
            <a:fillRect/>
          </a:stretch>
        </p:blipFill>
        <p:spPr bwMode="auto">
          <a:xfrm>
            <a:off x="5220072" y="2539007"/>
            <a:ext cx="3182094" cy="424279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Training</Template>
  <TotalTime>0</TotalTime>
  <Words>1086</Words>
  <Application>Microsoft Office PowerPoint</Application>
  <PresentationFormat>On-screen Show (4:3)</PresentationFormat>
  <Paragraphs>143</Paragraphs>
  <Slides>32</Slides>
  <Notes>6</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Courier New</vt:lpstr>
      <vt:lpstr>Garamond</vt:lpstr>
      <vt:lpstr>Georgia</vt:lpstr>
      <vt:lpstr>Helvetica Neue</vt:lpstr>
      <vt:lpstr>Roboto</vt:lpstr>
      <vt:lpstr>Times New Roman</vt:lpstr>
      <vt:lpstr>TimesNewRomanPSMT</vt:lpstr>
      <vt:lpstr>Wingdings</vt:lpstr>
      <vt:lpstr>Training</vt:lpstr>
      <vt:lpstr>Evaluation of the Efficacy of HOD UV for Control of Invasive Mussels in Turbid Waters Renata Claudi MSc., T. Prescott P.Eng MSc, Ytzhak Rozenberg </vt:lpstr>
      <vt:lpstr>Main biofoulers which impact industrial cooling water systems</vt:lpstr>
      <vt:lpstr>PowerPoint Presentation</vt:lpstr>
      <vt:lpstr>PowerPoint Presentation</vt:lpstr>
      <vt:lpstr>Common Control Strategies</vt:lpstr>
      <vt:lpstr>UV Based Control</vt:lpstr>
      <vt:lpstr> Quantification of minimum HOD- UV dose required for control of quagga mussel settlement – 2012 study sponsored by Atlantium Technologies </vt:lpstr>
      <vt:lpstr>PowerPoint Presentation</vt:lpstr>
      <vt:lpstr>PowerPoint Presentation</vt:lpstr>
      <vt:lpstr>PowerPoint Presentation</vt:lpstr>
      <vt:lpstr>  Full Sized Atlantium UV Based Power Plant Cooling Water Mussel Control System </vt:lpstr>
      <vt:lpstr>PowerPoint Presentation</vt:lpstr>
      <vt:lpstr>Settlement; Control (blue) vs. Treated under different UV dose levels</vt:lpstr>
      <vt:lpstr>Major finding </vt:lpstr>
      <vt:lpstr>PowerPoint Presentation</vt:lpstr>
      <vt:lpstr>PowerPoint Presentation</vt:lpstr>
      <vt:lpstr>Atlantium Technologies HOD UV System</vt:lpstr>
      <vt:lpstr>HOD UV Treatment of Mussels in Low UVT Water</vt:lpstr>
      <vt:lpstr>OPG Decew NF23 Generating Station full-scale study low UVT%</vt:lpstr>
      <vt:lpstr>PowerPoint Presentation</vt:lpstr>
      <vt:lpstr>PowerPoint Presentation</vt:lpstr>
      <vt:lpstr>PowerPoint Presentation</vt:lpstr>
      <vt:lpstr>Test with Golden Mussel in Brazil</vt:lpstr>
      <vt:lpstr>Evaluation of Golden Mussel Treatment with HOD UV in Brazil</vt:lpstr>
      <vt:lpstr>Evaluation of HOD UV for Quagga Mussel Treatment in the Missouri River</vt:lpstr>
      <vt:lpstr>History of Mussels at Missouri River Hydroelectric Power Plant</vt:lpstr>
      <vt:lpstr>Plant Raw Water System</vt:lpstr>
      <vt:lpstr>Thrust Bearing coolers</vt:lpstr>
      <vt:lpstr>Mitigation- HOD UV Lights</vt:lpstr>
      <vt:lpstr>               2019 Biobox Validation</vt:lpstr>
      <vt:lpstr>                            2020 Biobox Validation            UVT below  50%   transmissibility for 68 days out of 120 days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 Optic Disinfection (HOD) Technology REVOLUTIONARY SCIENCE FOR  AQUACULTURE (RAS) / HATCHERIES  WATER TREATMENT BIOSECURITY</dc:title>
  <dc:creator/>
  <cp:lastModifiedBy/>
  <cp:revision>2</cp:revision>
  <dcterms:created xsi:type="dcterms:W3CDTF">2014-04-03T08:10:31Z</dcterms:created>
  <dcterms:modified xsi:type="dcterms:W3CDTF">2025-06-02T23:59:22Z</dcterms:modified>
</cp:coreProperties>
</file>