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80" r:id="rId2"/>
    <p:sldId id="268" r:id="rId3"/>
    <p:sldId id="286" r:id="rId4"/>
    <p:sldId id="287" r:id="rId5"/>
    <p:sldId id="288" r:id="rId6"/>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1143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2286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3429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4572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5715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6858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8001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914400" algn="ctr"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00"/>
    <a:srgbClr val="000000"/>
    <a:srgbClr val="003B70"/>
    <a:srgbClr val="75BEE9"/>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0"/>
    <p:restoredTop sz="94622"/>
  </p:normalViewPr>
  <p:slideViewPr>
    <p:cSldViewPr snapToGrid="0" snapToObjects="1">
      <p:cViewPr>
        <p:scale>
          <a:sx n="100" d="100"/>
          <a:sy n="100" d="100"/>
        </p:scale>
        <p:origin x="720" y="2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351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ClrTx/>
              <a:buSzTx/>
              <a:buNone/>
              <a:defRPr sz="2700"/>
            </a:lvl1pPr>
            <a:lvl2pPr marL="0" indent="0" algn="ctr">
              <a:spcBef>
                <a:spcPts val="0"/>
              </a:spcBef>
              <a:buClrTx/>
              <a:buSzTx/>
              <a:buNone/>
              <a:defRPr sz="2700"/>
            </a:lvl2pPr>
            <a:lvl3pPr marL="0" indent="0" algn="ctr">
              <a:spcBef>
                <a:spcPts val="0"/>
              </a:spcBef>
              <a:buClrTx/>
              <a:buSzTx/>
              <a:buNone/>
              <a:defRPr sz="2700"/>
            </a:lvl3pPr>
            <a:lvl4pPr marL="0" indent="0" algn="ctr">
              <a:spcBef>
                <a:spcPts val="0"/>
              </a:spcBef>
              <a:buClrTx/>
              <a:buSzTx/>
              <a:buNone/>
              <a:defRPr sz="2700"/>
            </a:lvl4pPr>
            <a:lvl5pPr marL="0" indent="0" algn="ctr">
              <a:spcBef>
                <a:spcPts val="0"/>
              </a:spcBef>
              <a:buClrTx/>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584950" y="476250"/>
            <a:ext cx="4762500" cy="573405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ClrTx/>
              <a:buSzTx/>
              <a:buNone/>
              <a:defRPr sz="2700"/>
            </a:lvl1pPr>
            <a:lvl2pPr marL="0" indent="0" algn="ctr">
              <a:spcBef>
                <a:spcPts val="0"/>
              </a:spcBef>
              <a:buClrTx/>
              <a:buSzTx/>
              <a:buNone/>
              <a:defRPr sz="2700"/>
            </a:lvl2pPr>
            <a:lvl3pPr marL="0" indent="0" algn="ctr">
              <a:spcBef>
                <a:spcPts val="0"/>
              </a:spcBef>
              <a:buClrTx/>
              <a:buSzTx/>
              <a:buNone/>
              <a:defRPr sz="2700"/>
            </a:lvl3pPr>
            <a:lvl4pPr marL="0" indent="0" algn="ctr">
              <a:spcBef>
                <a:spcPts val="0"/>
              </a:spcBef>
              <a:buClrTx/>
              <a:buSzTx/>
              <a:buNone/>
              <a:defRPr sz="2700"/>
            </a:lvl4pPr>
            <a:lvl5pPr marL="0" indent="0" algn="ctr">
              <a:spcBef>
                <a:spcPts val="0"/>
              </a:spcBef>
              <a:buClrTx/>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0"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buClrTx/>
              <a:defRPr sz="1900"/>
            </a:lvl1pPr>
            <a:lvl2pPr marL="558800" indent="-279400">
              <a:spcBef>
                <a:spcPts val="2250"/>
              </a:spcBef>
              <a:buClrTx/>
              <a:defRPr sz="1900"/>
            </a:lvl2pPr>
            <a:lvl3pPr marL="838200" indent="-279400">
              <a:spcBef>
                <a:spcPts val="2250"/>
              </a:spcBef>
              <a:buClrTx/>
              <a:defRPr sz="1900"/>
            </a:lvl3pPr>
            <a:lvl4pPr marL="1117600" indent="-279400">
              <a:spcBef>
                <a:spcPts val="2250"/>
              </a:spcBef>
              <a:buClrTx/>
              <a:defRPr sz="1900"/>
            </a:lvl4pPr>
            <a:lvl5pPr marL="1397000" indent="-279400">
              <a:spcBef>
                <a:spcPts val="2250"/>
              </a:spcBef>
              <a:buClrTx/>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44550" y="889000"/>
            <a:ext cx="10502900" cy="508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880350" y="3435350"/>
            <a:ext cx="3702050" cy="277495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880350" y="476250"/>
            <a:ext cx="3702050" cy="277495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603250" y="476250"/>
            <a:ext cx="7086600"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3800" y="4476750"/>
            <a:ext cx="9810750" cy="348813"/>
          </a:xfrm>
          <a:prstGeom prst="rect">
            <a:avLst/>
          </a:prstGeom>
        </p:spPr>
        <p:txBody>
          <a:bodyPr anchor="t">
            <a:spAutoFit/>
          </a:bodyPr>
          <a:lstStyle>
            <a:lvl1pPr marL="0" indent="0" algn="ctr">
              <a:spcBef>
                <a:spcPts val="0"/>
              </a:spcBef>
              <a:buClrTx/>
              <a:buSzTx/>
              <a:buNone/>
              <a:defRPr sz="1600" i="1"/>
            </a:lvl1pPr>
          </a:lstStyle>
          <a:p>
            <a:r>
              <a:t>–Johnny Appleseed</a:t>
            </a:r>
          </a:p>
        </p:txBody>
      </p:sp>
      <p:sp>
        <p:nvSpPr>
          <p:cNvPr id="94" name="“Type a quote here.”"/>
          <p:cNvSpPr txBox="1">
            <a:spLocks noGrp="1"/>
          </p:cNvSpPr>
          <p:nvPr>
            <p:ph type="body" sz="quarter" idx="14"/>
          </p:nvPr>
        </p:nvSpPr>
        <p:spPr>
          <a:xfrm>
            <a:off x="1193800" y="3008888"/>
            <a:ext cx="9810750" cy="471924"/>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44548" y="6540500"/>
            <a:ext cx="296556"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Neue Medium"/>
        </a:defRPr>
      </a:lvl9pPr>
    </p:titleStyle>
    <p:bodyStyle>
      <a:lvl1pPr marL="3175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1pPr>
      <a:lvl2pPr marL="6350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2pPr>
      <a:lvl3pPr marL="9525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3pPr>
      <a:lvl4pPr marL="12700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4pPr>
      <a:lvl5pPr marL="15875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5pPr>
      <a:lvl6pPr marL="19050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6pPr>
      <a:lvl7pPr marL="22225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7pPr>
      <a:lvl8pPr marL="25400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8pPr>
      <a:lvl9pPr marL="2857500" marR="0" indent="-317500" algn="l" defTabSz="412750" rtl="0" latinLnBrk="0">
        <a:lnSpc>
          <a:spcPct val="100000"/>
        </a:lnSpc>
        <a:spcBef>
          <a:spcPts val="2950"/>
        </a:spcBef>
        <a:spcAft>
          <a:spcPts val="0"/>
        </a:spcAft>
        <a:buClr>
          <a:srgbClr val="FFFFFF"/>
        </a:buClr>
        <a:buSzPct val="125000"/>
        <a:buFontTx/>
        <a:buChar char="•"/>
        <a:tabLst/>
        <a:defRPr sz="24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9878E025-C128-4AA7-97B7-E020DA9FB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4253"/>
            <a:ext cx="12188952" cy="6858000"/>
          </a:xfrm>
          <a:prstGeom prst="rect">
            <a:avLst/>
          </a:prstGeom>
        </p:spPr>
      </p:pic>
      <p:sp>
        <p:nvSpPr>
          <p:cNvPr id="15" name="This is a Headline">
            <a:extLst>
              <a:ext uri="{FF2B5EF4-FFF2-40B4-BE49-F238E27FC236}">
                <a16:creationId xmlns:a16="http://schemas.microsoft.com/office/drawing/2014/main" id="{2FF8EEE0-D54A-6544-AE44-E7D14A79E87D}"/>
              </a:ext>
            </a:extLst>
          </p:cNvPr>
          <p:cNvSpPr txBox="1">
            <a:spLocks/>
          </p:cNvSpPr>
          <p:nvPr/>
        </p:nvSpPr>
        <p:spPr>
          <a:xfrm>
            <a:off x="608856" y="713570"/>
            <a:ext cx="5487145" cy="1261184"/>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algn="l" hangingPunct="1">
              <a:lnSpc>
                <a:spcPts val="4750"/>
              </a:lnSpc>
            </a:pPr>
            <a:r>
              <a:rPr lang="en-US" sz="4000" b="1" i="1" cap="all" dirty="0">
                <a:solidFill>
                  <a:schemeClr val="accent1"/>
                </a:solidFill>
                <a:latin typeface="Acumin Pro ExtraCondensed Black" panose="020B0608020202020204" pitchFamily="34" charset="77"/>
              </a:rPr>
              <a:t>2021 </a:t>
            </a:r>
            <a:r>
              <a:rPr lang="en-US" sz="4000" b="1" i="1" cap="all" dirty="0" err="1">
                <a:solidFill>
                  <a:schemeClr val="accent1"/>
                </a:solidFill>
                <a:latin typeface="Acumin Pro ExtraCondensed Black" panose="020B0608020202020204" pitchFamily="34" charset="77"/>
              </a:rPr>
              <a:t>Dreissinid</a:t>
            </a:r>
            <a:r>
              <a:rPr lang="en-US" sz="4000" b="1" i="1" cap="all" dirty="0">
                <a:solidFill>
                  <a:schemeClr val="accent1"/>
                </a:solidFill>
                <a:latin typeface="Acumin Pro ExtraCondensed Black" panose="020B0608020202020204" pitchFamily="34" charset="77"/>
              </a:rPr>
              <a:t> mussel Monitoring results and 2022 Plans</a:t>
            </a:r>
          </a:p>
        </p:txBody>
      </p:sp>
      <p:sp>
        <p:nvSpPr>
          <p:cNvPr id="19" name="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85382FD1-5A31-E24D-AAA2-E4AAD469C054}"/>
              </a:ext>
            </a:extLst>
          </p:cNvPr>
          <p:cNvSpPr txBox="1"/>
          <p:nvPr/>
        </p:nvSpPr>
        <p:spPr>
          <a:xfrm>
            <a:off x="608855" y="4186141"/>
            <a:ext cx="5391896" cy="65735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spcCol="0" anchor="t" anchorCtr="0">
            <a:spAutoFit/>
          </a:bodyPr>
          <a:lstStyle/>
          <a:p>
            <a:pPr algn="l">
              <a:lnSpc>
                <a:spcPct val="140000"/>
              </a:lnSpc>
              <a:spcAft>
                <a:spcPts val="1200"/>
              </a:spcAft>
              <a:buSzPct val="125000"/>
              <a:defRPr sz="2800">
                <a:latin typeface="Spectral-Bold"/>
                <a:ea typeface="Spectral-Bold"/>
                <a:cs typeface="Spectral-Bold"/>
                <a:sym typeface="Spectral-Bold"/>
              </a:defRPr>
            </a:pPr>
            <a:r>
              <a:rPr lang="en-US" sz="1600" b="0" dirty="0">
                <a:solidFill>
                  <a:schemeClr val="bg2"/>
                </a:solidFill>
                <a:latin typeface="Acumin Pro Semibold"/>
              </a:rPr>
              <a:t>Columbia River Basin </a:t>
            </a:r>
            <a:r>
              <a:rPr lang="en-US" sz="1600" b="0" dirty="0" err="1">
                <a:solidFill>
                  <a:schemeClr val="bg2"/>
                </a:solidFill>
                <a:latin typeface="Acumin Pro Semibold"/>
              </a:rPr>
              <a:t>Dreissinid</a:t>
            </a:r>
            <a:r>
              <a:rPr lang="en-US" sz="1600" b="0" dirty="0">
                <a:solidFill>
                  <a:schemeClr val="bg2"/>
                </a:solidFill>
                <a:latin typeface="Acumin Pro Semibold"/>
              </a:rPr>
              <a:t> Mussel Monitoring Forum January 11, 2022</a:t>
            </a:r>
          </a:p>
        </p:txBody>
      </p:sp>
      <p:sp>
        <p:nvSpPr>
          <p:cNvPr id="11" name="Rectangle 10">
            <a:extLst>
              <a:ext uri="{FF2B5EF4-FFF2-40B4-BE49-F238E27FC236}">
                <a16:creationId xmlns:a16="http://schemas.microsoft.com/office/drawing/2014/main" id="{185D39F1-EE88-E448-87AD-3392D4A0B9FE}"/>
              </a:ext>
            </a:extLst>
          </p:cNvPr>
          <p:cNvSpPr/>
          <p:nvPr/>
        </p:nvSpPr>
        <p:spPr>
          <a:xfrm>
            <a:off x="0" y="6576335"/>
            <a:ext cx="12192000" cy="29751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1600" b="0" dirty="0">
              <a:latin typeface="+mn-lt"/>
              <a:ea typeface="+mn-ea"/>
              <a:cs typeface="+mn-cs"/>
              <a:sym typeface="Helvetica Neue Medium"/>
            </a:endParaRPr>
          </a:p>
        </p:txBody>
      </p:sp>
      <p:sp>
        <p:nvSpPr>
          <p:cNvPr id="12" name="Slide Number Placeholder 4">
            <a:extLst>
              <a:ext uri="{FF2B5EF4-FFF2-40B4-BE49-F238E27FC236}">
                <a16:creationId xmlns:a16="http://schemas.microsoft.com/office/drawing/2014/main" id="{3F1F162D-1957-0742-8624-65A74FAB9D16}"/>
              </a:ext>
            </a:extLst>
          </p:cNvPr>
          <p:cNvSpPr>
            <a:spLocks noGrp="1"/>
          </p:cNvSpPr>
          <p:nvPr>
            <p:ph type="sldNum" sz="quarter" idx="2"/>
          </p:nvPr>
        </p:nvSpPr>
        <p:spPr>
          <a:xfrm>
            <a:off x="11917680" y="6587933"/>
            <a:ext cx="274320" cy="274320"/>
          </a:xfrm>
          <a:solidFill>
            <a:schemeClr val="accent2"/>
          </a:solidFill>
        </p:spPr>
        <p:txBody>
          <a:bodyPr wrap="none" lIns="45720" tIns="45720" rIns="45720" bIns="45720" anchor="ctr" anchorCtr="0">
            <a:noAutofit/>
          </a:bodyPr>
          <a:lstStyle/>
          <a:p>
            <a:fld id="{86CB4B4D-7CA3-9044-876B-883B54F8677D}" type="slidenum">
              <a:rPr lang="en-US" sz="1000" b="1">
                <a:solidFill>
                  <a:schemeClr val="accent1"/>
                </a:solidFill>
                <a:latin typeface="Acumin Pro" panose="020B0504020202020204" pitchFamily="34" charset="77"/>
              </a:rPr>
              <a:pPr/>
              <a:t>1</a:t>
            </a:fld>
            <a:endParaRPr lang="en-US" sz="1000" b="1" dirty="0">
              <a:solidFill>
                <a:schemeClr val="accent1"/>
              </a:solidFill>
              <a:latin typeface="Acumin Pro" panose="020B0504020202020204" pitchFamily="34" charset="77"/>
            </a:endParaRPr>
          </a:p>
        </p:txBody>
      </p:sp>
      <p:sp>
        <p:nvSpPr>
          <p:cNvPr id="20" name="This is a Headline">
            <a:extLst>
              <a:ext uri="{FF2B5EF4-FFF2-40B4-BE49-F238E27FC236}">
                <a16:creationId xmlns:a16="http://schemas.microsoft.com/office/drawing/2014/main" id="{B3FD788A-865D-6141-8043-27000A03848A}"/>
              </a:ext>
            </a:extLst>
          </p:cNvPr>
          <p:cNvSpPr txBox="1"/>
          <p:nvPr/>
        </p:nvSpPr>
        <p:spPr>
          <a:xfrm>
            <a:off x="608856" y="2696708"/>
            <a:ext cx="5280574" cy="41395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nchorCtr="0">
            <a:spAutoFit/>
          </a:bodyPr>
          <a:lstStyle>
            <a:lvl1pPr>
              <a:defRPr sz="7500">
                <a:latin typeface="Spectral-Bold"/>
                <a:ea typeface="Spectral-Bold"/>
                <a:cs typeface="Spectral-Bold"/>
                <a:sym typeface="Spectral-Bold"/>
              </a:defRPr>
            </a:lvl1pPr>
          </a:lstStyle>
          <a:p>
            <a:pPr algn="l" hangingPunct="1">
              <a:lnSpc>
                <a:spcPct val="150000"/>
              </a:lnSpc>
              <a:spcAft>
                <a:spcPts val="900"/>
              </a:spcAft>
            </a:pPr>
            <a:r>
              <a:rPr lang="en-US" sz="2000" b="0" dirty="0">
                <a:solidFill>
                  <a:schemeClr val="bg2"/>
                </a:solidFill>
                <a:latin typeface="Acumin Pro Condensed Ultra Blac" panose="020B0A06020202020204" pitchFamily="34" charset="77"/>
              </a:rPr>
              <a:t>Rich Miller, Catherine de Rivera, and Mark Sytsma</a:t>
            </a:r>
          </a:p>
        </p:txBody>
      </p:sp>
      <p:pic>
        <p:nvPicPr>
          <p:cNvPr id="3" name="Picture 2" descr="Text&#10;&#10;Description automatically generated">
            <a:extLst>
              <a:ext uri="{FF2B5EF4-FFF2-40B4-BE49-F238E27FC236}">
                <a16:creationId xmlns:a16="http://schemas.microsoft.com/office/drawing/2014/main" id="{F6759A87-D55F-4F4A-9B5C-29D225568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95" y="3253377"/>
            <a:ext cx="2472434" cy="786234"/>
          </a:xfrm>
          <a:prstGeom prst="rect">
            <a:avLst/>
          </a:prstGeom>
        </p:spPr>
      </p:pic>
      <p:pic>
        <p:nvPicPr>
          <p:cNvPr id="4" name="Picture 3">
            <a:extLst>
              <a:ext uri="{FF2B5EF4-FFF2-40B4-BE49-F238E27FC236}">
                <a16:creationId xmlns:a16="http://schemas.microsoft.com/office/drawing/2014/main" id="{F5BCE47A-0B2B-4A7E-B661-F89E4E6C2A5B}"/>
              </a:ext>
            </a:extLst>
          </p:cNvPr>
          <p:cNvPicPr>
            <a:picLocks noChangeAspect="1"/>
          </p:cNvPicPr>
          <p:nvPr/>
        </p:nvPicPr>
        <p:blipFill>
          <a:blip r:embed="rId5"/>
          <a:stretch>
            <a:fillRect/>
          </a:stretch>
        </p:blipFill>
        <p:spPr>
          <a:xfrm>
            <a:off x="4546278" y="5449153"/>
            <a:ext cx="719469" cy="859936"/>
          </a:xfrm>
          <a:prstGeom prst="rect">
            <a:avLst/>
          </a:prstGeom>
        </p:spPr>
      </p:pic>
      <p:pic>
        <p:nvPicPr>
          <p:cNvPr id="5" name="Picture 4">
            <a:extLst>
              <a:ext uri="{FF2B5EF4-FFF2-40B4-BE49-F238E27FC236}">
                <a16:creationId xmlns:a16="http://schemas.microsoft.com/office/drawing/2014/main" id="{10AB2410-37C0-45C9-A2BA-4B7308D39187}"/>
              </a:ext>
            </a:extLst>
          </p:cNvPr>
          <p:cNvPicPr>
            <a:picLocks noChangeAspect="1"/>
          </p:cNvPicPr>
          <p:nvPr/>
        </p:nvPicPr>
        <p:blipFill>
          <a:blip r:embed="rId6"/>
          <a:stretch>
            <a:fillRect/>
          </a:stretch>
        </p:blipFill>
        <p:spPr>
          <a:xfrm>
            <a:off x="2353680" y="5531896"/>
            <a:ext cx="858711" cy="775041"/>
          </a:xfrm>
          <a:prstGeom prst="rect">
            <a:avLst/>
          </a:prstGeom>
        </p:spPr>
      </p:pic>
      <p:pic>
        <p:nvPicPr>
          <p:cNvPr id="9" name="Picture 8">
            <a:extLst>
              <a:ext uri="{FF2B5EF4-FFF2-40B4-BE49-F238E27FC236}">
                <a16:creationId xmlns:a16="http://schemas.microsoft.com/office/drawing/2014/main" id="{2B0EEE44-6B34-4723-9FD8-F5BFE2797F72}"/>
              </a:ext>
            </a:extLst>
          </p:cNvPr>
          <p:cNvPicPr>
            <a:picLocks noChangeAspect="1"/>
          </p:cNvPicPr>
          <p:nvPr/>
        </p:nvPicPr>
        <p:blipFill>
          <a:blip r:embed="rId7"/>
          <a:stretch>
            <a:fillRect/>
          </a:stretch>
        </p:blipFill>
        <p:spPr>
          <a:xfrm>
            <a:off x="3446714" y="5565199"/>
            <a:ext cx="970016" cy="743890"/>
          </a:xfrm>
          <a:prstGeom prst="rect">
            <a:avLst/>
          </a:prstGeom>
        </p:spPr>
      </p:pic>
      <p:pic>
        <p:nvPicPr>
          <p:cNvPr id="13" name="Picture 12">
            <a:extLst>
              <a:ext uri="{FF2B5EF4-FFF2-40B4-BE49-F238E27FC236}">
                <a16:creationId xmlns:a16="http://schemas.microsoft.com/office/drawing/2014/main" id="{C542702C-B6FC-47AC-9D62-DDD06C21143B}"/>
              </a:ext>
            </a:extLst>
          </p:cNvPr>
          <p:cNvPicPr>
            <a:picLocks noChangeAspect="1"/>
          </p:cNvPicPr>
          <p:nvPr/>
        </p:nvPicPr>
        <p:blipFill>
          <a:blip r:embed="rId8"/>
          <a:stretch>
            <a:fillRect/>
          </a:stretch>
        </p:blipFill>
        <p:spPr>
          <a:xfrm>
            <a:off x="5412334" y="5458285"/>
            <a:ext cx="894124" cy="850804"/>
          </a:xfrm>
          <a:prstGeom prst="rect">
            <a:avLst/>
          </a:prstGeom>
        </p:spPr>
      </p:pic>
      <p:pic>
        <p:nvPicPr>
          <p:cNvPr id="6" name="Picture 5">
            <a:extLst>
              <a:ext uri="{FF2B5EF4-FFF2-40B4-BE49-F238E27FC236}">
                <a16:creationId xmlns:a16="http://schemas.microsoft.com/office/drawing/2014/main" id="{4D190251-A687-4158-BE1C-F5B97036E223}"/>
              </a:ext>
            </a:extLst>
          </p:cNvPr>
          <p:cNvPicPr>
            <a:picLocks noChangeAspect="1"/>
          </p:cNvPicPr>
          <p:nvPr/>
        </p:nvPicPr>
        <p:blipFill>
          <a:blip r:embed="rId9"/>
          <a:stretch>
            <a:fillRect/>
          </a:stretch>
        </p:blipFill>
        <p:spPr>
          <a:xfrm>
            <a:off x="686569" y="6044556"/>
            <a:ext cx="1602337" cy="256374"/>
          </a:xfrm>
          <a:prstGeom prst="rect">
            <a:avLst/>
          </a:prstGeom>
        </p:spPr>
      </p:pic>
      <p:pic>
        <p:nvPicPr>
          <p:cNvPr id="10" name="Picture 9">
            <a:extLst>
              <a:ext uri="{FF2B5EF4-FFF2-40B4-BE49-F238E27FC236}">
                <a16:creationId xmlns:a16="http://schemas.microsoft.com/office/drawing/2014/main" id="{9DB51A41-2A09-4BB7-9D75-DEB31C54EDA9}"/>
              </a:ext>
            </a:extLst>
          </p:cNvPr>
          <p:cNvPicPr>
            <a:picLocks noChangeAspect="1"/>
          </p:cNvPicPr>
          <p:nvPr/>
        </p:nvPicPr>
        <p:blipFill>
          <a:blip r:embed="rId10"/>
          <a:stretch>
            <a:fillRect/>
          </a:stretch>
        </p:blipFill>
        <p:spPr>
          <a:xfrm>
            <a:off x="686569" y="5449153"/>
            <a:ext cx="1411725" cy="449235"/>
          </a:xfrm>
          <a:prstGeom prst="rect">
            <a:avLst/>
          </a:prstGeom>
        </p:spPr>
      </p:pic>
    </p:spTree>
    <p:extLst>
      <p:ext uri="{BB962C8B-B14F-4D97-AF65-F5344CB8AC3E}">
        <p14:creationId xmlns:p14="http://schemas.microsoft.com/office/powerpoint/2010/main" val="29121680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FF9A8ADE-FFCC-4B09-B27A-4D54C95AC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 y="0"/>
            <a:ext cx="12188952" cy="6858000"/>
          </a:xfrm>
          <a:prstGeom prst="rect">
            <a:avLst/>
          </a:prstGeom>
        </p:spPr>
      </p:pic>
      <p:sp>
        <p:nvSpPr>
          <p:cNvPr id="2" name="Slide Number Placeholder 1">
            <a:extLst>
              <a:ext uri="{FF2B5EF4-FFF2-40B4-BE49-F238E27FC236}">
                <a16:creationId xmlns:a16="http://schemas.microsoft.com/office/drawing/2014/main" id="{534A2816-EC39-1849-AB10-CA741E109817}"/>
              </a:ext>
            </a:extLst>
          </p:cNvPr>
          <p:cNvSpPr>
            <a:spLocks noGrp="1"/>
          </p:cNvSpPr>
          <p:nvPr>
            <p:ph type="sldNum" sz="quarter" idx="2"/>
          </p:nvPr>
        </p:nvSpPr>
        <p:spPr>
          <a:xfrm>
            <a:off x="5999050" y="6540500"/>
            <a:ext cx="187552" cy="287258"/>
          </a:xfrm>
        </p:spPr>
        <p:txBody>
          <a:bodyPr/>
          <a:lstStyle/>
          <a:p>
            <a:fld id="{86CB4B4D-7CA3-9044-876B-883B54F8677D}" type="slidenum">
              <a:rPr lang="en-US" smtClean="0"/>
              <a:t>2</a:t>
            </a:fld>
            <a:endParaRPr lang="en-US"/>
          </a:p>
        </p:txBody>
      </p:sp>
      <p:sp>
        <p:nvSpPr>
          <p:cNvPr id="23" name="This is a Headline">
            <a:extLst>
              <a:ext uri="{FF2B5EF4-FFF2-40B4-BE49-F238E27FC236}">
                <a16:creationId xmlns:a16="http://schemas.microsoft.com/office/drawing/2014/main" id="{5B15F232-1370-724D-A169-D9DF10207ABD}"/>
              </a:ext>
            </a:extLst>
          </p:cNvPr>
          <p:cNvSpPr txBox="1"/>
          <p:nvPr/>
        </p:nvSpPr>
        <p:spPr>
          <a:xfrm>
            <a:off x="612106" y="274622"/>
            <a:ext cx="4041677" cy="200055"/>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defRPr sz="7500">
                <a:latin typeface="Spectral-Bold"/>
                <a:ea typeface="Spectral-Bold"/>
                <a:cs typeface="Spectral-Bold"/>
                <a:sym typeface="Spectral-Bold"/>
              </a:defRPr>
            </a:lvl1pPr>
          </a:lstStyle>
          <a:p>
            <a:pPr algn="l"/>
            <a:r>
              <a:rPr lang="en-US" sz="1300" dirty="0">
                <a:solidFill>
                  <a:schemeClr val="bg2"/>
                </a:solidFill>
                <a:latin typeface="Acumin Pro Semibold"/>
              </a:rPr>
              <a:t>PSU 2021 Monitoring Results</a:t>
            </a:r>
            <a:endParaRPr sz="1300" dirty="0">
              <a:solidFill>
                <a:schemeClr val="bg2"/>
              </a:solidFill>
              <a:latin typeface="Acumin Pro Condensed Semibold"/>
            </a:endParaRPr>
          </a:p>
        </p:txBody>
      </p:sp>
      <p:sp>
        <p:nvSpPr>
          <p:cNvPr id="25" name="Rectangle 24">
            <a:extLst>
              <a:ext uri="{FF2B5EF4-FFF2-40B4-BE49-F238E27FC236}">
                <a16:creationId xmlns:a16="http://schemas.microsoft.com/office/drawing/2014/main" id="{CF669169-64A1-2746-BFAE-B93B681168D8}"/>
              </a:ext>
            </a:extLst>
          </p:cNvPr>
          <p:cNvSpPr/>
          <p:nvPr/>
        </p:nvSpPr>
        <p:spPr>
          <a:xfrm>
            <a:off x="0" y="6576335"/>
            <a:ext cx="12192000" cy="29751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1600" b="0" dirty="0">
              <a:latin typeface="+mn-lt"/>
              <a:ea typeface="+mn-ea"/>
              <a:cs typeface="+mn-cs"/>
              <a:sym typeface="Helvetica Neue Medium"/>
            </a:endParaRPr>
          </a:p>
        </p:txBody>
      </p:sp>
      <p:sp>
        <p:nvSpPr>
          <p:cNvPr id="26" name="Slide Number Placeholder 4">
            <a:extLst>
              <a:ext uri="{FF2B5EF4-FFF2-40B4-BE49-F238E27FC236}">
                <a16:creationId xmlns:a16="http://schemas.microsoft.com/office/drawing/2014/main" id="{052B9047-F3A2-A64E-9F87-EA78E6B4A470}"/>
              </a:ext>
            </a:extLst>
          </p:cNvPr>
          <p:cNvSpPr txBox="1">
            <a:spLocks/>
          </p:cNvSpPr>
          <p:nvPr/>
        </p:nvSpPr>
        <p:spPr>
          <a:xfrm>
            <a:off x="11917680" y="6587933"/>
            <a:ext cx="274320" cy="274320"/>
          </a:xfrm>
          <a:prstGeom prst="rect">
            <a:avLst/>
          </a:prstGeom>
          <a:solidFill>
            <a:schemeClr val="accent2"/>
          </a:solidFill>
          <a:ln w="12700">
            <a:miter lim="400000"/>
          </a:ln>
        </p:spPr>
        <p:txBody>
          <a:bodyPr wrap="none" lIns="45720" tIns="45720" rIns="45720" bIns="4572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fld id="{86CB4B4D-7CA3-9044-876B-883B54F8677D}" type="slidenum">
              <a:rPr lang="en-US" sz="1000" b="1">
                <a:solidFill>
                  <a:schemeClr val="accent1"/>
                </a:solidFill>
                <a:latin typeface="Acumin Pro" panose="020B0504020202020204" pitchFamily="34" charset="77"/>
              </a:rPr>
              <a:pPr/>
              <a:t>2</a:t>
            </a:fld>
            <a:endParaRPr lang="en-US" sz="1000" b="1" dirty="0">
              <a:solidFill>
                <a:schemeClr val="accent1"/>
              </a:solidFill>
              <a:latin typeface="Acumin Pro" panose="020B0504020202020204" pitchFamily="34" charset="77"/>
            </a:endParaRPr>
          </a:p>
        </p:txBody>
      </p:sp>
      <p:pic>
        <p:nvPicPr>
          <p:cNvPr id="27" name="Picture 26">
            <a:extLst>
              <a:ext uri="{FF2B5EF4-FFF2-40B4-BE49-F238E27FC236}">
                <a16:creationId xmlns:a16="http://schemas.microsoft.com/office/drawing/2014/main" id="{17D9F353-EA88-5A4C-AE62-59DE39BDA8BB}"/>
              </a:ext>
            </a:extLst>
          </p:cNvPr>
          <p:cNvPicPr>
            <a:picLocks noChangeAspect="1"/>
          </p:cNvPicPr>
          <p:nvPr/>
        </p:nvPicPr>
        <p:blipFill rotWithShape="1">
          <a:blip r:embed="rId3">
            <a:extLst>
              <a:ext uri="{28A0092B-C50C-407E-A947-70E740481C1C}">
                <a14:useLocalDpi xmlns:a14="http://schemas.microsoft.com/office/drawing/2010/main" val="0"/>
              </a:ext>
            </a:extLst>
          </a:blip>
          <a:srcRect r="77636" b="-6024"/>
          <a:stretch/>
        </p:blipFill>
        <p:spPr>
          <a:xfrm>
            <a:off x="171216" y="249958"/>
            <a:ext cx="273873" cy="270827"/>
          </a:xfrm>
          <a:prstGeom prst="rect">
            <a:avLst/>
          </a:prstGeom>
        </p:spPr>
      </p:pic>
      <p:sp>
        <p:nvSpPr>
          <p:cNvPr id="28" name="This is a Headline">
            <a:extLst>
              <a:ext uri="{FF2B5EF4-FFF2-40B4-BE49-F238E27FC236}">
                <a16:creationId xmlns:a16="http://schemas.microsoft.com/office/drawing/2014/main" id="{737A5034-9615-5A4F-911E-1AFC96F2837A}"/>
              </a:ext>
            </a:extLst>
          </p:cNvPr>
          <p:cNvSpPr txBox="1">
            <a:spLocks/>
          </p:cNvSpPr>
          <p:nvPr/>
        </p:nvSpPr>
        <p:spPr>
          <a:xfrm>
            <a:off x="608855" y="964584"/>
            <a:ext cx="6195358" cy="1261184"/>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algn="l" hangingPunct="1">
              <a:lnSpc>
                <a:spcPts val="4750"/>
              </a:lnSpc>
            </a:pPr>
            <a:r>
              <a:rPr lang="en-US" sz="5000" b="1" i="1" dirty="0">
                <a:solidFill>
                  <a:schemeClr val="accent1"/>
                </a:solidFill>
                <a:latin typeface="Acumin Pro ExtraCondensed Black" panose="020B0608020202020204" pitchFamily="34" charset="77"/>
              </a:rPr>
              <a:t>Veliger Surveys</a:t>
            </a:r>
          </a:p>
        </p:txBody>
      </p:sp>
      <p:sp>
        <p:nvSpPr>
          <p:cNvPr id="6" name="Oval 5">
            <a:extLst>
              <a:ext uri="{FF2B5EF4-FFF2-40B4-BE49-F238E27FC236}">
                <a16:creationId xmlns:a16="http://schemas.microsoft.com/office/drawing/2014/main" id="{120D3751-7481-42D0-8E30-0DAD5A24123B}"/>
              </a:ext>
            </a:extLst>
          </p:cNvPr>
          <p:cNvSpPr/>
          <p:nvPr/>
        </p:nvSpPr>
        <p:spPr>
          <a:xfrm>
            <a:off x="4250223" y="6093678"/>
            <a:ext cx="147345" cy="149397"/>
          </a:xfrm>
          <a:prstGeom prst="ellipse">
            <a:avLst/>
          </a:prstGeom>
          <a:solidFill>
            <a:srgbClr val="00FF00"/>
          </a:solidFill>
          <a:ln w="9525"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a:extLst>
              <a:ext uri="{FF2B5EF4-FFF2-40B4-BE49-F238E27FC236}">
                <a16:creationId xmlns:a16="http://schemas.microsoft.com/office/drawing/2014/main" id="{F52D2D90-F975-4ABA-8E84-6A44DB629F9D}"/>
              </a:ext>
            </a:extLst>
          </p:cNvPr>
          <p:cNvSpPr/>
          <p:nvPr/>
        </p:nvSpPr>
        <p:spPr>
          <a:xfrm>
            <a:off x="4277443" y="6370691"/>
            <a:ext cx="80963" cy="78027"/>
          </a:xfrm>
          <a:prstGeom prst="ellipse">
            <a:avLst/>
          </a:prstGeom>
          <a:solidFill>
            <a:srgbClr val="FF3300"/>
          </a:solidFill>
          <a:ln w="63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TextBox 15">
            <a:extLst>
              <a:ext uri="{FF2B5EF4-FFF2-40B4-BE49-F238E27FC236}">
                <a16:creationId xmlns:a16="http://schemas.microsoft.com/office/drawing/2014/main" id="{B088AAF3-6D3C-4145-A1E2-F572C3E0A2B0}"/>
              </a:ext>
            </a:extLst>
          </p:cNvPr>
          <p:cNvSpPr txBox="1"/>
          <p:nvPr/>
        </p:nvSpPr>
        <p:spPr>
          <a:xfrm>
            <a:off x="4466804" y="6026786"/>
            <a:ext cx="2921224"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kumimoji="0" lang="en-US" sz="1400" b="0" i="0" u="none" strike="noStrike" cap="none" spc="0" normalizeH="0" baseline="0" dirty="0">
                <a:ln>
                  <a:noFill/>
                </a:ln>
                <a:solidFill>
                  <a:schemeClr val="accent1"/>
                </a:solidFill>
                <a:effectLst/>
                <a:uFillTx/>
                <a:latin typeface="Acumin Pro" panose="020B0504020202020204"/>
                <a:sym typeface="Helvetica Neue"/>
              </a:rPr>
              <a:t>PSU Monitoring Sites</a:t>
            </a:r>
          </a:p>
          <a:p>
            <a:pPr algn="l"/>
            <a:r>
              <a:rPr kumimoji="0" lang="en-US" sz="1400" b="0" i="0" u="none" strike="noStrike" cap="none" spc="0" normalizeH="0" baseline="0" dirty="0">
                <a:ln>
                  <a:noFill/>
                </a:ln>
                <a:solidFill>
                  <a:schemeClr val="accent1"/>
                </a:solidFill>
                <a:effectLst/>
                <a:uFillTx/>
                <a:latin typeface="Acumin Pro" panose="020B0504020202020204"/>
                <a:sym typeface="Helvetica Neue"/>
              </a:rPr>
              <a:t>USACE Monitoring Sites</a:t>
            </a:r>
          </a:p>
        </p:txBody>
      </p:sp>
      <p:sp>
        <p:nvSpPr>
          <p:cNvPr id="18" name="TextBox 17">
            <a:extLst>
              <a:ext uri="{FF2B5EF4-FFF2-40B4-BE49-F238E27FC236}">
                <a16:creationId xmlns:a16="http://schemas.microsoft.com/office/drawing/2014/main" id="{D278F102-091C-4F83-A6F4-9122229475FB}"/>
              </a:ext>
            </a:extLst>
          </p:cNvPr>
          <p:cNvSpPr txBox="1"/>
          <p:nvPr/>
        </p:nvSpPr>
        <p:spPr>
          <a:xfrm>
            <a:off x="604157" y="1654155"/>
            <a:ext cx="5201798"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400" b="0" dirty="0">
                <a:solidFill>
                  <a:schemeClr val="accent1"/>
                </a:solidFill>
                <a:latin typeface="Acumin Pro" panose="020B0504020202020204"/>
              </a:rPr>
              <a:t>Mostly high- to medium-risk waterbodies (Wells et al. 2011)</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400" b="0" dirty="0">
                <a:solidFill>
                  <a:schemeClr val="accent1"/>
                </a:solidFill>
                <a:latin typeface="Acumin Pro" panose="020B0504020202020204"/>
              </a:rPr>
              <a:t>Two high-risk waterbodies not sampled due to low water (Malheur Reservoir, Warm Springs Reservoir)</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400" b="0" dirty="0">
                <a:solidFill>
                  <a:schemeClr val="accent1"/>
                </a:solidFill>
                <a:latin typeface="Acumin Pro" panose="020B0504020202020204"/>
              </a:rPr>
              <a:t>Three medium-risk waterbodies not sampled due to low water or access issues (Buckeye Lake, Hart Lake, Mann Lake)</a:t>
            </a:r>
          </a:p>
          <a:p>
            <a:pPr marL="457200" indent="-457200" algn="l" defTabSz="825500">
              <a:buFont typeface="Arial" panose="020B0604020202020204" pitchFamily="34" charset="0"/>
              <a:buChar char="•"/>
            </a:pPr>
            <a:r>
              <a:rPr lang="en-US" sz="1400" b="0" dirty="0">
                <a:solidFill>
                  <a:schemeClr val="accent1"/>
                </a:solidFill>
                <a:latin typeface="Acumin Pro" panose="020B0504020202020204"/>
              </a:rPr>
              <a:t>S</a:t>
            </a:r>
            <a:r>
              <a:rPr kumimoji="0" lang="en-US" sz="1400" b="0" i="0" u="none" strike="noStrike" cap="none" spc="0" normalizeH="0" baseline="0" dirty="0">
                <a:ln>
                  <a:noFill/>
                </a:ln>
                <a:solidFill>
                  <a:schemeClr val="accent1"/>
                </a:solidFill>
                <a:effectLst/>
                <a:uFillTx/>
                <a:latin typeface="Acumin Pro" panose="020B0504020202020204"/>
                <a:sym typeface="Helvetica Neue"/>
              </a:rPr>
              <a:t>amples collected from 50 waterbodies using 64 </a:t>
            </a:r>
            <a:r>
              <a:rPr kumimoji="0" lang="en-US" sz="1400" b="0" i="0" u="none" strike="noStrike" cap="none" spc="0" normalizeH="0" baseline="0" dirty="0">
                <a:ln>
                  <a:noFill/>
                </a:ln>
                <a:solidFill>
                  <a:schemeClr val="accent1"/>
                </a:solidFill>
                <a:effectLst/>
                <a:uFillTx/>
                <a:latin typeface="Calibri" panose="020F0502020204030204" pitchFamily="34" charset="0"/>
                <a:cs typeface="Calibri" panose="020F0502020204030204" pitchFamily="34" charset="0"/>
                <a:sym typeface="Helvetica Neue"/>
              </a:rPr>
              <a:t>µ</a:t>
            </a:r>
            <a:r>
              <a:rPr kumimoji="0" lang="en-US" sz="1400" b="0" i="0" u="none" strike="noStrike" cap="none" spc="0" normalizeH="0" baseline="0" dirty="0">
                <a:ln>
                  <a:noFill/>
                </a:ln>
                <a:solidFill>
                  <a:schemeClr val="accent1"/>
                </a:solidFill>
                <a:effectLst/>
                <a:uFillTx/>
                <a:latin typeface="Acumin Pro" panose="020B0504020202020204"/>
                <a:sym typeface="Helvetica Neue"/>
              </a:rPr>
              <a:t>M mesh, 30 cm diameter nets using h</a:t>
            </a:r>
            <a:r>
              <a:rPr lang="en-US" sz="1400" b="0" dirty="0">
                <a:solidFill>
                  <a:schemeClr val="accent1"/>
                </a:solidFill>
                <a:latin typeface="Acumin Pro" panose="020B0504020202020204"/>
              </a:rPr>
              <a:t>orizontal, vertical, and stationary collection methods</a:t>
            </a:r>
          </a:p>
          <a:p>
            <a:pPr marL="457200" indent="-457200" algn="l" defTabSz="825500">
              <a:buFont typeface="Arial" panose="020B0604020202020204" pitchFamily="34" charset="0"/>
              <a:buChar char="•"/>
            </a:pPr>
            <a:r>
              <a:rPr kumimoji="0" lang="en-US" sz="1400" b="0" i="0" u="none" strike="noStrike" cap="none" spc="0" normalizeH="0" baseline="0" dirty="0">
                <a:ln>
                  <a:noFill/>
                </a:ln>
                <a:solidFill>
                  <a:schemeClr val="accent1"/>
                </a:solidFill>
                <a:effectLst/>
                <a:uFillTx/>
                <a:latin typeface="Acumin Pro" panose="020B0504020202020204"/>
                <a:sym typeface="Helvetica Neue"/>
              </a:rPr>
              <a:t>Up to four sampling events </a:t>
            </a:r>
            <a:r>
              <a:rPr lang="en-US" sz="1400" b="0" dirty="0">
                <a:solidFill>
                  <a:schemeClr val="accent1"/>
                </a:solidFill>
                <a:latin typeface="Acumin Pro" panose="020B0504020202020204"/>
              </a:rPr>
              <a:t>per waterbody per year</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accent1"/>
                </a:solidFill>
                <a:effectLst/>
                <a:uFillTx/>
                <a:latin typeface="Acumin Pro" panose="020B0504020202020204"/>
                <a:sym typeface="Helvetica Neue"/>
              </a:rPr>
              <a:t>248 total </a:t>
            </a:r>
            <a:r>
              <a:rPr lang="en-US" sz="1400" b="0" dirty="0">
                <a:solidFill>
                  <a:schemeClr val="accent1"/>
                </a:solidFill>
                <a:latin typeface="Acumin Pro" panose="020B0504020202020204"/>
              </a:rPr>
              <a:t>veliger samples collected</a:t>
            </a:r>
            <a:endParaRPr kumimoji="0" lang="en-US" sz="1400" b="0" i="0" u="none" strike="noStrike" cap="none" spc="0" normalizeH="0" baseline="0" dirty="0">
              <a:ln>
                <a:noFill/>
              </a:ln>
              <a:solidFill>
                <a:schemeClr val="accent1"/>
              </a:solidFill>
              <a:effectLst/>
              <a:uFillTx/>
              <a:latin typeface="Acumin Pro" panose="020B0504020202020204"/>
              <a:sym typeface="Helvetica Neue"/>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accent1"/>
                </a:solidFill>
                <a:effectLst/>
                <a:uFillTx/>
                <a:latin typeface="Acumin Pro" panose="020B0504020202020204"/>
                <a:sym typeface="Helvetica Neue"/>
              </a:rPr>
              <a:t>4,003 m</a:t>
            </a:r>
            <a:r>
              <a:rPr kumimoji="0" lang="en-US" sz="1400" b="0" i="0" u="none" strike="noStrike" cap="none" spc="0" normalizeH="0" baseline="30000" dirty="0">
                <a:ln>
                  <a:noFill/>
                </a:ln>
                <a:solidFill>
                  <a:schemeClr val="accent1"/>
                </a:solidFill>
                <a:effectLst/>
                <a:uFillTx/>
                <a:latin typeface="Acumin Pro" panose="020B0504020202020204"/>
                <a:sym typeface="Helvetica Neue"/>
              </a:rPr>
              <a:t>3</a:t>
            </a:r>
            <a:r>
              <a:rPr kumimoji="0" lang="en-US" sz="1400" b="0" i="0" u="none" strike="noStrike" cap="none" spc="0" normalizeH="0" baseline="0" dirty="0">
                <a:ln>
                  <a:noFill/>
                </a:ln>
                <a:solidFill>
                  <a:schemeClr val="accent1"/>
                </a:solidFill>
                <a:effectLst/>
                <a:uFillTx/>
                <a:latin typeface="Acumin Pro" panose="020B0504020202020204"/>
                <a:sym typeface="Helvetica Neue"/>
              </a:rPr>
              <a:t> total tow volume collected</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400" dirty="0">
                <a:solidFill>
                  <a:schemeClr val="accent1"/>
                </a:solidFill>
                <a:latin typeface="Acumin Pro" panose="020B0504020202020204"/>
              </a:rPr>
              <a:t>No </a:t>
            </a:r>
            <a:r>
              <a:rPr lang="en-US" sz="1400" dirty="0" err="1">
                <a:solidFill>
                  <a:schemeClr val="accent1"/>
                </a:solidFill>
                <a:latin typeface="Acumin Pro" panose="020B0504020202020204"/>
              </a:rPr>
              <a:t>Dreissinid</a:t>
            </a:r>
            <a:r>
              <a:rPr lang="en-US" sz="1400" dirty="0">
                <a:solidFill>
                  <a:schemeClr val="accent1"/>
                </a:solidFill>
                <a:latin typeface="Acumin Pro" panose="020B0504020202020204"/>
              </a:rPr>
              <a:t> veliger detections using cross-polarized light microscopy (Aquaticus LLC)</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400" b="0" dirty="0">
                <a:solidFill>
                  <a:schemeClr val="accent1"/>
                </a:solidFill>
                <a:latin typeface="Acumin Pro" panose="020B0504020202020204"/>
              </a:rPr>
              <a:t>Juvenile </a:t>
            </a:r>
            <a:r>
              <a:rPr lang="en-US" sz="1400" b="0" i="1" dirty="0">
                <a:solidFill>
                  <a:schemeClr val="accent1"/>
                </a:solidFill>
                <a:latin typeface="Acumin Pro" panose="020B0504020202020204"/>
              </a:rPr>
              <a:t>Corbicula </a:t>
            </a:r>
            <a:r>
              <a:rPr lang="en-US" sz="1400" b="0" i="1" dirty="0" err="1">
                <a:solidFill>
                  <a:schemeClr val="accent1"/>
                </a:solidFill>
                <a:latin typeface="Acumin Pro" panose="020B0504020202020204"/>
              </a:rPr>
              <a:t>fluminea</a:t>
            </a:r>
            <a:r>
              <a:rPr lang="en-US" sz="1400" b="0" i="1" dirty="0">
                <a:solidFill>
                  <a:schemeClr val="accent1"/>
                </a:solidFill>
                <a:latin typeface="Acumin Pro" panose="020B0504020202020204"/>
              </a:rPr>
              <a:t> </a:t>
            </a:r>
            <a:r>
              <a:rPr lang="en-US" sz="1400" b="0" dirty="0">
                <a:solidFill>
                  <a:schemeClr val="accent1"/>
                </a:solidFill>
                <a:latin typeface="Acumin Pro" panose="020B0504020202020204"/>
              </a:rPr>
              <a:t>in Boundary Reservoir, Columbia River and reservoirs, Snake River Reservoirs, and Willamette River and reservoirs. </a:t>
            </a:r>
            <a:endParaRPr kumimoji="0" lang="en-US" sz="1400" b="0" i="0" u="none" strike="noStrike" cap="none" spc="0" normalizeH="0" baseline="0" dirty="0">
              <a:ln>
                <a:noFill/>
              </a:ln>
              <a:solidFill>
                <a:schemeClr val="accent1"/>
              </a:solidFill>
              <a:effectLst/>
              <a:uFillTx/>
              <a:latin typeface="Acumin Pro" panose="020B0504020202020204"/>
              <a:sym typeface="Helvetica Neue"/>
            </a:endParaRPr>
          </a:p>
        </p:txBody>
      </p:sp>
    </p:spTree>
    <p:extLst>
      <p:ext uri="{BB962C8B-B14F-4D97-AF65-F5344CB8AC3E}">
        <p14:creationId xmlns:p14="http://schemas.microsoft.com/office/powerpoint/2010/main" val="18551564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618B0E31-1F2E-4705-9A27-244794D8E4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 y="4253"/>
            <a:ext cx="12188952" cy="6858000"/>
          </a:xfrm>
          <a:prstGeom prst="rect">
            <a:avLst/>
          </a:prstGeom>
        </p:spPr>
      </p:pic>
      <p:sp>
        <p:nvSpPr>
          <p:cNvPr id="2" name="Slide Number Placeholder 1">
            <a:extLst>
              <a:ext uri="{FF2B5EF4-FFF2-40B4-BE49-F238E27FC236}">
                <a16:creationId xmlns:a16="http://schemas.microsoft.com/office/drawing/2014/main" id="{534A2816-EC39-1849-AB10-CA741E109817}"/>
              </a:ext>
            </a:extLst>
          </p:cNvPr>
          <p:cNvSpPr>
            <a:spLocks noGrp="1"/>
          </p:cNvSpPr>
          <p:nvPr>
            <p:ph type="sldNum" sz="quarter" idx="2"/>
          </p:nvPr>
        </p:nvSpPr>
        <p:spPr>
          <a:xfrm>
            <a:off x="5999050" y="6540500"/>
            <a:ext cx="187552" cy="287258"/>
          </a:xfrm>
        </p:spPr>
        <p:txBody>
          <a:bodyPr/>
          <a:lstStyle/>
          <a:p>
            <a:fld id="{86CB4B4D-7CA3-9044-876B-883B54F8677D}" type="slidenum">
              <a:rPr lang="en-US" smtClean="0"/>
              <a:t>3</a:t>
            </a:fld>
            <a:endParaRPr lang="en-US"/>
          </a:p>
        </p:txBody>
      </p:sp>
      <p:sp>
        <p:nvSpPr>
          <p:cNvPr id="23" name="This is a Headline">
            <a:extLst>
              <a:ext uri="{FF2B5EF4-FFF2-40B4-BE49-F238E27FC236}">
                <a16:creationId xmlns:a16="http://schemas.microsoft.com/office/drawing/2014/main" id="{5B15F232-1370-724D-A169-D9DF10207ABD}"/>
              </a:ext>
            </a:extLst>
          </p:cNvPr>
          <p:cNvSpPr txBox="1"/>
          <p:nvPr/>
        </p:nvSpPr>
        <p:spPr>
          <a:xfrm>
            <a:off x="612106" y="274622"/>
            <a:ext cx="4041677" cy="200055"/>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defRPr sz="7500">
                <a:latin typeface="Spectral-Bold"/>
                <a:ea typeface="Spectral-Bold"/>
                <a:cs typeface="Spectral-Bold"/>
                <a:sym typeface="Spectral-Bold"/>
              </a:defRPr>
            </a:lvl1pPr>
          </a:lstStyle>
          <a:p>
            <a:pPr algn="l"/>
            <a:r>
              <a:rPr lang="en-US" sz="1300" dirty="0">
                <a:solidFill>
                  <a:schemeClr val="bg2"/>
                </a:solidFill>
                <a:latin typeface="Acumin Pro Semibold"/>
              </a:rPr>
              <a:t>PSU 2021 Monitoring Results</a:t>
            </a:r>
            <a:endParaRPr sz="1300" dirty="0">
              <a:solidFill>
                <a:schemeClr val="bg2"/>
              </a:solidFill>
              <a:latin typeface="Acumin Pro Condensed Semibold"/>
            </a:endParaRPr>
          </a:p>
        </p:txBody>
      </p:sp>
      <p:sp>
        <p:nvSpPr>
          <p:cNvPr id="25" name="Rectangle 24">
            <a:extLst>
              <a:ext uri="{FF2B5EF4-FFF2-40B4-BE49-F238E27FC236}">
                <a16:creationId xmlns:a16="http://schemas.microsoft.com/office/drawing/2014/main" id="{CF669169-64A1-2746-BFAE-B93B681168D8}"/>
              </a:ext>
            </a:extLst>
          </p:cNvPr>
          <p:cNvSpPr/>
          <p:nvPr/>
        </p:nvSpPr>
        <p:spPr>
          <a:xfrm>
            <a:off x="0" y="6576335"/>
            <a:ext cx="12192000" cy="29751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1600" b="0" dirty="0">
              <a:latin typeface="+mn-lt"/>
              <a:ea typeface="+mn-ea"/>
              <a:cs typeface="+mn-cs"/>
              <a:sym typeface="Helvetica Neue Medium"/>
            </a:endParaRPr>
          </a:p>
        </p:txBody>
      </p:sp>
      <p:sp>
        <p:nvSpPr>
          <p:cNvPr id="26" name="Slide Number Placeholder 4">
            <a:extLst>
              <a:ext uri="{FF2B5EF4-FFF2-40B4-BE49-F238E27FC236}">
                <a16:creationId xmlns:a16="http://schemas.microsoft.com/office/drawing/2014/main" id="{052B9047-F3A2-A64E-9F87-EA78E6B4A470}"/>
              </a:ext>
            </a:extLst>
          </p:cNvPr>
          <p:cNvSpPr txBox="1">
            <a:spLocks/>
          </p:cNvSpPr>
          <p:nvPr/>
        </p:nvSpPr>
        <p:spPr>
          <a:xfrm>
            <a:off x="11917680" y="6587933"/>
            <a:ext cx="274320" cy="274320"/>
          </a:xfrm>
          <a:prstGeom prst="rect">
            <a:avLst/>
          </a:prstGeom>
          <a:solidFill>
            <a:schemeClr val="accent2"/>
          </a:solidFill>
          <a:ln w="12700">
            <a:miter lim="400000"/>
          </a:ln>
        </p:spPr>
        <p:txBody>
          <a:bodyPr wrap="none" lIns="45720" tIns="45720" rIns="45720" bIns="4572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fld id="{86CB4B4D-7CA3-9044-876B-883B54F8677D}" type="slidenum">
              <a:rPr lang="en-US" sz="1000" b="1">
                <a:solidFill>
                  <a:schemeClr val="accent1"/>
                </a:solidFill>
                <a:latin typeface="Acumin Pro" panose="020B0504020202020204" pitchFamily="34" charset="77"/>
              </a:rPr>
              <a:pPr/>
              <a:t>3</a:t>
            </a:fld>
            <a:endParaRPr lang="en-US" sz="1000" b="1" dirty="0">
              <a:solidFill>
                <a:schemeClr val="accent1"/>
              </a:solidFill>
              <a:latin typeface="Acumin Pro" panose="020B0504020202020204" pitchFamily="34" charset="77"/>
            </a:endParaRPr>
          </a:p>
        </p:txBody>
      </p:sp>
      <p:pic>
        <p:nvPicPr>
          <p:cNvPr id="27" name="Picture 26">
            <a:extLst>
              <a:ext uri="{FF2B5EF4-FFF2-40B4-BE49-F238E27FC236}">
                <a16:creationId xmlns:a16="http://schemas.microsoft.com/office/drawing/2014/main" id="{17D9F353-EA88-5A4C-AE62-59DE39BDA8BB}"/>
              </a:ext>
            </a:extLst>
          </p:cNvPr>
          <p:cNvPicPr>
            <a:picLocks noChangeAspect="1"/>
          </p:cNvPicPr>
          <p:nvPr/>
        </p:nvPicPr>
        <p:blipFill rotWithShape="1">
          <a:blip r:embed="rId3">
            <a:extLst>
              <a:ext uri="{28A0092B-C50C-407E-A947-70E740481C1C}">
                <a14:useLocalDpi xmlns:a14="http://schemas.microsoft.com/office/drawing/2010/main" val="0"/>
              </a:ext>
            </a:extLst>
          </a:blip>
          <a:srcRect r="77636" b="-6024"/>
          <a:stretch/>
        </p:blipFill>
        <p:spPr>
          <a:xfrm>
            <a:off x="171216" y="249958"/>
            <a:ext cx="273873" cy="270827"/>
          </a:xfrm>
          <a:prstGeom prst="rect">
            <a:avLst/>
          </a:prstGeom>
        </p:spPr>
      </p:pic>
      <p:sp>
        <p:nvSpPr>
          <p:cNvPr id="28" name="This is a Headline">
            <a:extLst>
              <a:ext uri="{FF2B5EF4-FFF2-40B4-BE49-F238E27FC236}">
                <a16:creationId xmlns:a16="http://schemas.microsoft.com/office/drawing/2014/main" id="{737A5034-9615-5A4F-911E-1AFC96F2837A}"/>
              </a:ext>
            </a:extLst>
          </p:cNvPr>
          <p:cNvSpPr txBox="1">
            <a:spLocks/>
          </p:cNvSpPr>
          <p:nvPr/>
        </p:nvSpPr>
        <p:spPr>
          <a:xfrm>
            <a:off x="608855" y="964584"/>
            <a:ext cx="6195358" cy="1261184"/>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algn="l" hangingPunct="1">
              <a:lnSpc>
                <a:spcPts val="4750"/>
              </a:lnSpc>
            </a:pPr>
            <a:r>
              <a:rPr lang="en-US" sz="5000" b="1" i="1" dirty="0">
                <a:solidFill>
                  <a:schemeClr val="accent1"/>
                </a:solidFill>
                <a:latin typeface="Acumin Pro ExtraCondensed Black" panose="020B0608020202020204" pitchFamily="34" charset="77"/>
              </a:rPr>
              <a:t>Adult Surveys</a:t>
            </a:r>
          </a:p>
        </p:txBody>
      </p:sp>
      <p:sp>
        <p:nvSpPr>
          <p:cNvPr id="5" name="TextBox 4">
            <a:extLst>
              <a:ext uri="{FF2B5EF4-FFF2-40B4-BE49-F238E27FC236}">
                <a16:creationId xmlns:a16="http://schemas.microsoft.com/office/drawing/2014/main" id="{E81C3397-0C0D-48FA-8DBF-C2ED01343779}"/>
              </a:ext>
            </a:extLst>
          </p:cNvPr>
          <p:cNvSpPr txBox="1"/>
          <p:nvPr/>
        </p:nvSpPr>
        <p:spPr>
          <a:xfrm>
            <a:off x="612106" y="2054075"/>
            <a:ext cx="5201798"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accent1"/>
                </a:solidFill>
                <a:effectLst/>
                <a:uFillTx/>
                <a:latin typeface="Acumin Pro" panose="020B0504020202020204"/>
                <a:sym typeface="Helvetica Neue"/>
              </a:rPr>
              <a:t>57 waterbodies surveyed</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400" b="0" dirty="0">
                <a:solidFill>
                  <a:schemeClr val="accent1"/>
                </a:solidFill>
                <a:latin typeface="Acumin Pro" panose="020B0504020202020204"/>
              </a:rPr>
              <a:t>139 sampling areas</a:t>
            </a:r>
            <a:endParaRPr kumimoji="0" lang="en-US" sz="1400" b="0" i="0" u="none" strike="noStrike" cap="none" spc="0" normalizeH="0" baseline="0" dirty="0">
              <a:ln>
                <a:noFill/>
              </a:ln>
              <a:solidFill>
                <a:schemeClr val="accent1"/>
              </a:solidFill>
              <a:effectLst/>
              <a:uFillTx/>
              <a:latin typeface="Acumin Pro" panose="020B0504020202020204"/>
              <a:sym typeface="Helvetica Neue"/>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accent1"/>
                </a:solidFill>
                <a:effectLst/>
                <a:uFillTx/>
                <a:latin typeface="Acumin Pro" panose="020B0504020202020204"/>
                <a:sym typeface="Helvetica Neue"/>
              </a:rPr>
              <a:t>193 dock pat-downs (6048 m total)</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400" b="0" dirty="0">
                <a:solidFill>
                  <a:schemeClr val="accent1"/>
                </a:solidFill>
                <a:latin typeface="Acumin Pro" panose="020B0504020202020204"/>
              </a:rPr>
              <a:t>188 shoreline surveys (5382 m total)</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400" b="0" dirty="0">
                <a:solidFill>
                  <a:schemeClr val="accent1"/>
                </a:solidFill>
                <a:latin typeface="Acumin Pro" panose="020B0504020202020204"/>
              </a:rPr>
              <a:t>172 rakes grab/bucket rinse samples</a:t>
            </a:r>
          </a:p>
          <a:p>
            <a:pPr marL="457200" indent="-457200" algn="l" defTabSz="825500">
              <a:buFont typeface="Arial" panose="020B0604020202020204" pitchFamily="34" charset="0"/>
              <a:buChar char="•"/>
            </a:pPr>
            <a:r>
              <a:rPr kumimoji="0" lang="en-US" sz="1400" b="0" i="0" u="none" strike="noStrike" cap="none" spc="0" normalizeH="0" baseline="0" dirty="0">
                <a:ln>
                  <a:noFill/>
                </a:ln>
                <a:solidFill>
                  <a:schemeClr val="accent1"/>
                </a:solidFill>
                <a:effectLst/>
                <a:uFillTx/>
                <a:latin typeface="Acumin Pro" panose="020B0504020202020204"/>
                <a:sym typeface="Helvetica Neue"/>
              </a:rPr>
              <a:t>48 </a:t>
            </a:r>
            <a:r>
              <a:rPr kumimoji="0" lang="en-US" sz="1400" b="0" i="0" u="none" strike="noStrike" cap="none" spc="0" normalizeH="0" baseline="0" dirty="0" err="1">
                <a:ln>
                  <a:noFill/>
                </a:ln>
                <a:solidFill>
                  <a:schemeClr val="accent1"/>
                </a:solidFill>
                <a:effectLst/>
                <a:uFillTx/>
                <a:latin typeface="Acumin Pro" panose="020B0504020202020204"/>
                <a:sym typeface="Helvetica Neue"/>
              </a:rPr>
              <a:t>ponar</a:t>
            </a:r>
            <a:r>
              <a:rPr kumimoji="0" lang="en-US" sz="1400" b="0" i="0" u="none" strike="noStrike" cap="none" spc="0" normalizeH="0" baseline="0" dirty="0">
                <a:ln>
                  <a:noFill/>
                </a:ln>
                <a:solidFill>
                  <a:schemeClr val="accent1"/>
                </a:solidFill>
                <a:effectLst/>
                <a:uFillTx/>
                <a:latin typeface="Acumin Pro" panose="020B0504020202020204"/>
                <a:sym typeface="Helvetica Neue"/>
              </a:rPr>
              <a:t> grab samples </a:t>
            </a:r>
          </a:p>
          <a:p>
            <a:pPr marL="457200" indent="-457200" algn="l" defTabSz="825500">
              <a:buFont typeface="Arial" panose="020B0604020202020204" pitchFamily="34" charset="0"/>
              <a:buChar char="•"/>
            </a:pPr>
            <a:r>
              <a:rPr lang="en-US" sz="1400" dirty="0">
                <a:solidFill>
                  <a:schemeClr val="accent1"/>
                </a:solidFill>
                <a:latin typeface="Acumin Pro" panose="020B0504020202020204"/>
              </a:rPr>
              <a:t>No adult </a:t>
            </a:r>
            <a:r>
              <a:rPr lang="en-US" sz="1400" dirty="0" err="1">
                <a:solidFill>
                  <a:schemeClr val="accent1"/>
                </a:solidFill>
                <a:latin typeface="Acumin Pro" panose="020B0504020202020204"/>
              </a:rPr>
              <a:t>Dreissinid</a:t>
            </a:r>
            <a:r>
              <a:rPr lang="en-US" sz="1400" dirty="0">
                <a:solidFill>
                  <a:schemeClr val="accent1"/>
                </a:solidFill>
                <a:latin typeface="Acumin Pro" panose="020B0504020202020204"/>
              </a:rPr>
              <a:t> mussels found</a:t>
            </a:r>
          </a:p>
          <a:p>
            <a:pPr marL="457200" indent="-457200" algn="l" defTabSz="825500">
              <a:buFont typeface="Arial" panose="020B0604020202020204" pitchFamily="34" charset="0"/>
              <a:buChar char="•"/>
            </a:pPr>
            <a:r>
              <a:rPr kumimoji="0" lang="en-US" sz="1400" b="0" i="0" u="none" strike="noStrike" cap="none" spc="0" normalizeH="0" baseline="0" dirty="0">
                <a:ln>
                  <a:noFill/>
                </a:ln>
                <a:solidFill>
                  <a:schemeClr val="accent1"/>
                </a:solidFill>
                <a:effectLst/>
                <a:uFillTx/>
                <a:latin typeface="Acumin Pro" panose="020B0504020202020204"/>
                <a:sym typeface="Helvetica Neue"/>
              </a:rPr>
              <a:t>New Zealand </a:t>
            </a:r>
            <a:r>
              <a:rPr kumimoji="0" lang="en-US" sz="1400" b="0" i="0" u="none" strike="noStrike" cap="none" spc="0" normalizeH="0" baseline="0" dirty="0" err="1">
                <a:ln>
                  <a:noFill/>
                </a:ln>
                <a:solidFill>
                  <a:schemeClr val="accent1"/>
                </a:solidFill>
                <a:effectLst/>
                <a:uFillTx/>
                <a:latin typeface="Acumin Pro" panose="020B0504020202020204"/>
                <a:sym typeface="Helvetica Neue"/>
              </a:rPr>
              <a:t>mudsnails</a:t>
            </a:r>
            <a:r>
              <a:rPr kumimoji="0" lang="en-US" sz="1400" b="0" i="0" u="none" strike="noStrike" cap="none" spc="0" normalizeH="0" baseline="0" dirty="0">
                <a:ln>
                  <a:noFill/>
                </a:ln>
                <a:solidFill>
                  <a:schemeClr val="accent1"/>
                </a:solidFill>
                <a:effectLst/>
                <a:uFillTx/>
                <a:latin typeface="Acumin Pro" panose="020B0504020202020204"/>
                <a:sym typeface="Helvetica Neue"/>
              </a:rPr>
              <a:t> found in Lake </a:t>
            </a:r>
            <a:r>
              <a:rPr kumimoji="0" lang="en-US" sz="1400" b="0" i="0" u="none" strike="noStrike" cap="none" spc="0" normalizeH="0" baseline="0" dirty="0" err="1">
                <a:ln>
                  <a:noFill/>
                </a:ln>
                <a:solidFill>
                  <a:schemeClr val="accent1"/>
                </a:solidFill>
                <a:effectLst/>
                <a:uFillTx/>
                <a:latin typeface="Acumin Pro" panose="020B0504020202020204"/>
                <a:sym typeface="Helvetica Neue"/>
              </a:rPr>
              <a:t>Wallula</a:t>
            </a:r>
            <a:r>
              <a:rPr kumimoji="0" lang="en-US" sz="1400" b="0" i="0" u="none" strike="noStrike" cap="none" spc="0" normalizeH="0" baseline="0" dirty="0">
                <a:ln>
                  <a:noFill/>
                </a:ln>
                <a:solidFill>
                  <a:schemeClr val="accent1"/>
                </a:solidFill>
                <a:effectLst/>
                <a:uFillTx/>
                <a:latin typeface="Acumin Pro" panose="020B0504020202020204"/>
                <a:sym typeface="Helvetica Neue"/>
              </a:rPr>
              <a:t> and Lake Umatilla </a:t>
            </a:r>
          </a:p>
        </p:txBody>
      </p:sp>
      <p:sp>
        <p:nvSpPr>
          <p:cNvPr id="13" name="Oval 12">
            <a:extLst>
              <a:ext uri="{FF2B5EF4-FFF2-40B4-BE49-F238E27FC236}">
                <a16:creationId xmlns:a16="http://schemas.microsoft.com/office/drawing/2014/main" id="{FAF9AC9A-5022-4516-8FE7-223DAB1258F4}"/>
              </a:ext>
            </a:extLst>
          </p:cNvPr>
          <p:cNvSpPr/>
          <p:nvPr/>
        </p:nvSpPr>
        <p:spPr>
          <a:xfrm>
            <a:off x="4250223" y="6284178"/>
            <a:ext cx="147345" cy="149397"/>
          </a:xfrm>
          <a:prstGeom prst="ellipse">
            <a:avLst/>
          </a:prstGeom>
          <a:solidFill>
            <a:srgbClr val="00FF00"/>
          </a:solidFill>
          <a:ln w="9525"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id="{BEA79F26-9EA6-414E-A47C-A31AB63F8578}"/>
              </a:ext>
            </a:extLst>
          </p:cNvPr>
          <p:cNvSpPr txBox="1"/>
          <p:nvPr/>
        </p:nvSpPr>
        <p:spPr>
          <a:xfrm>
            <a:off x="4466804" y="6217286"/>
            <a:ext cx="29212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kumimoji="0" lang="en-US" sz="1400" b="0" i="0" u="none" strike="noStrike" cap="none" spc="0" normalizeH="0" baseline="0" dirty="0">
                <a:ln>
                  <a:noFill/>
                </a:ln>
                <a:solidFill>
                  <a:schemeClr val="accent1"/>
                </a:solidFill>
                <a:effectLst/>
                <a:uFillTx/>
                <a:latin typeface="Acumin Pro" panose="020B0504020202020204"/>
                <a:sym typeface="Helvetica Neue"/>
              </a:rPr>
              <a:t>PSU Monitoring Sites</a:t>
            </a:r>
          </a:p>
        </p:txBody>
      </p:sp>
    </p:spTree>
    <p:extLst>
      <p:ext uri="{BB962C8B-B14F-4D97-AF65-F5344CB8AC3E}">
        <p14:creationId xmlns:p14="http://schemas.microsoft.com/office/powerpoint/2010/main" val="14098368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6598CB29-90AE-41A9-925B-F50019A50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 y="4253"/>
            <a:ext cx="12188952" cy="6858000"/>
          </a:xfrm>
          <a:prstGeom prst="rect">
            <a:avLst/>
          </a:prstGeom>
        </p:spPr>
      </p:pic>
      <p:sp>
        <p:nvSpPr>
          <p:cNvPr id="2" name="Slide Number Placeholder 1">
            <a:extLst>
              <a:ext uri="{FF2B5EF4-FFF2-40B4-BE49-F238E27FC236}">
                <a16:creationId xmlns:a16="http://schemas.microsoft.com/office/drawing/2014/main" id="{534A2816-EC39-1849-AB10-CA741E109817}"/>
              </a:ext>
            </a:extLst>
          </p:cNvPr>
          <p:cNvSpPr>
            <a:spLocks noGrp="1"/>
          </p:cNvSpPr>
          <p:nvPr>
            <p:ph type="sldNum" sz="quarter" idx="2"/>
          </p:nvPr>
        </p:nvSpPr>
        <p:spPr>
          <a:xfrm>
            <a:off x="5999050" y="6540500"/>
            <a:ext cx="187552" cy="287258"/>
          </a:xfrm>
        </p:spPr>
        <p:txBody>
          <a:bodyPr/>
          <a:lstStyle/>
          <a:p>
            <a:fld id="{86CB4B4D-7CA3-9044-876B-883B54F8677D}" type="slidenum">
              <a:rPr lang="en-US" smtClean="0"/>
              <a:t>4</a:t>
            </a:fld>
            <a:endParaRPr lang="en-US"/>
          </a:p>
        </p:txBody>
      </p:sp>
      <p:sp>
        <p:nvSpPr>
          <p:cNvPr id="23" name="This is a Headline">
            <a:extLst>
              <a:ext uri="{FF2B5EF4-FFF2-40B4-BE49-F238E27FC236}">
                <a16:creationId xmlns:a16="http://schemas.microsoft.com/office/drawing/2014/main" id="{5B15F232-1370-724D-A169-D9DF10207ABD}"/>
              </a:ext>
            </a:extLst>
          </p:cNvPr>
          <p:cNvSpPr txBox="1"/>
          <p:nvPr/>
        </p:nvSpPr>
        <p:spPr>
          <a:xfrm>
            <a:off x="612106" y="274622"/>
            <a:ext cx="4041677" cy="200055"/>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defRPr sz="7500">
                <a:latin typeface="Spectral-Bold"/>
                <a:ea typeface="Spectral-Bold"/>
                <a:cs typeface="Spectral-Bold"/>
                <a:sym typeface="Spectral-Bold"/>
              </a:defRPr>
            </a:lvl1pPr>
          </a:lstStyle>
          <a:p>
            <a:pPr algn="l"/>
            <a:r>
              <a:rPr lang="en-US" sz="1300" dirty="0">
                <a:solidFill>
                  <a:schemeClr val="bg2"/>
                </a:solidFill>
                <a:latin typeface="Acumin Pro Semibold"/>
              </a:rPr>
              <a:t>PSU </a:t>
            </a:r>
            <a:r>
              <a:rPr lang="en-US" sz="1300" dirty="0" err="1">
                <a:solidFill>
                  <a:schemeClr val="bg2"/>
                </a:solidFill>
                <a:latin typeface="Acumin Pro Semibold"/>
              </a:rPr>
              <a:t>Dreissinid</a:t>
            </a:r>
            <a:r>
              <a:rPr lang="en-US" sz="1300" dirty="0">
                <a:solidFill>
                  <a:schemeClr val="bg2"/>
                </a:solidFill>
                <a:latin typeface="Acumin Pro Semibold"/>
              </a:rPr>
              <a:t> Monitoring</a:t>
            </a:r>
            <a:endParaRPr sz="1300" dirty="0">
              <a:solidFill>
                <a:schemeClr val="bg2"/>
              </a:solidFill>
              <a:latin typeface="Acumin Pro Condensed Semibold"/>
            </a:endParaRPr>
          </a:p>
        </p:txBody>
      </p:sp>
      <p:sp>
        <p:nvSpPr>
          <p:cNvPr id="25" name="Rectangle 24">
            <a:extLst>
              <a:ext uri="{FF2B5EF4-FFF2-40B4-BE49-F238E27FC236}">
                <a16:creationId xmlns:a16="http://schemas.microsoft.com/office/drawing/2014/main" id="{CF669169-64A1-2746-BFAE-B93B681168D8}"/>
              </a:ext>
            </a:extLst>
          </p:cNvPr>
          <p:cNvSpPr/>
          <p:nvPr/>
        </p:nvSpPr>
        <p:spPr>
          <a:xfrm>
            <a:off x="0" y="6576335"/>
            <a:ext cx="12192000" cy="29751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1600" b="0" dirty="0">
              <a:latin typeface="+mn-lt"/>
              <a:ea typeface="+mn-ea"/>
              <a:cs typeface="+mn-cs"/>
              <a:sym typeface="Helvetica Neue Medium"/>
            </a:endParaRPr>
          </a:p>
        </p:txBody>
      </p:sp>
      <p:sp>
        <p:nvSpPr>
          <p:cNvPr id="26" name="Slide Number Placeholder 4">
            <a:extLst>
              <a:ext uri="{FF2B5EF4-FFF2-40B4-BE49-F238E27FC236}">
                <a16:creationId xmlns:a16="http://schemas.microsoft.com/office/drawing/2014/main" id="{052B9047-F3A2-A64E-9F87-EA78E6B4A470}"/>
              </a:ext>
            </a:extLst>
          </p:cNvPr>
          <p:cNvSpPr txBox="1">
            <a:spLocks/>
          </p:cNvSpPr>
          <p:nvPr/>
        </p:nvSpPr>
        <p:spPr>
          <a:xfrm>
            <a:off x="11917680" y="6587933"/>
            <a:ext cx="274320" cy="274320"/>
          </a:xfrm>
          <a:prstGeom prst="rect">
            <a:avLst/>
          </a:prstGeom>
          <a:solidFill>
            <a:schemeClr val="accent2"/>
          </a:solidFill>
          <a:ln w="12700">
            <a:miter lim="400000"/>
          </a:ln>
        </p:spPr>
        <p:txBody>
          <a:bodyPr wrap="none" lIns="45720" tIns="45720" rIns="45720" bIns="4572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fld id="{86CB4B4D-7CA3-9044-876B-883B54F8677D}" type="slidenum">
              <a:rPr lang="en-US" sz="1000" b="1">
                <a:solidFill>
                  <a:schemeClr val="accent1"/>
                </a:solidFill>
                <a:latin typeface="Acumin Pro" panose="020B0504020202020204" pitchFamily="34" charset="77"/>
              </a:rPr>
              <a:pPr/>
              <a:t>4</a:t>
            </a:fld>
            <a:endParaRPr lang="en-US" sz="1000" b="1" dirty="0">
              <a:solidFill>
                <a:schemeClr val="accent1"/>
              </a:solidFill>
              <a:latin typeface="Acumin Pro" panose="020B0504020202020204" pitchFamily="34" charset="77"/>
            </a:endParaRPr>
          </a:p>
        </p:txBody>
      </p:sp>
      <p:pic>
        <p:nvPicPr>
          <p:cNvPr id="27" name="Picture 26">
            <a:extLst>
              <a:ext uri="{FF2B5EF4-FFF2-40B4-BE49-F238E27FC236}">
                <a16:creationId xmlns:a16="http://schemas.microsoft.com/office/drawing/2014/main" id="{17D9F353-EA88-5A4C-AE62-59DE39BDA8BB}"/>
              </a:ext>
            </a:extLst>
          </p:cNvPr>
          <p:cNvPicPr>
            <a:picLocks noChangeAspect="1"/>
          </p:cNvPicPr>
          <p:nvPr/>
        </p:nvPicPr>
        <p:blipFill rotWithShape="1">
          <a:blip r:embed="rId3">
            <a:extLst>
              <a:ext uri="{28A0092B-C50C-407E-A947-70E740481C1C}">
                <a14:useLocalDpi xmlns:a14="http://schemas.microsoft.com/office/drawing/2010/main" val="0"/>
              </a:ext>
            </a:extLst>
          </a:blip>
          <a:srcRect r="77636" b="-6024"/>
          <a:stretch/>
        </p:blipFill>
        <p:spPr>
          <a:xfrm>
            <a:off x="171216" y="249958"/>
            <a:ext cx="273873" cy="270827"/>
          </a:xfrm>
          <a:prstGeom prst="rect">
            <a:avLst/>
          </a:prstGeom>
        </p:spPr>
      </p:pic>
      <p:sp>
        <p:nvSpPr>
          <p:cNvPr id="28" name="This is a Headline">
            <a:extLst>
              <a:ext uri="{FF2B5EF4-FFF2-40B4-BE49-F238E27FC236}">
                <a16:creationId xmlns:a16="http://schemas.microsoft.com/office/drawing/2014/main" id="{737A5034-9615-5A4F-911E-1AFC96F2837A}"/>
              </a:ext>
            </a:extLst>
          </p:cNvPr>
          <p:cNvSpPr txBox="1">
            <a:spLocks/>
          </p:cNvSpPr>
          <p:nvPr/>
        </p:nvSpPr>
        <p:spPr>
          <a:xfrm>
            <a:off x="608855" y="964584"/>
            <a:ext cx="6195358" cy="62990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algn="l" hangingPunct="1">
              <a:lnSpc>
                <a:spcPts val="4750"/>
              </a:lnSpc>
            </a:pPr>
            <a:r>
              <a:rPr lang="en-US" sz="5000" b="1" i="1" dirty="0">
                <a:solidFill>
                  <a:schemeClr val="accent1"/>
                </a:solidFill>
                <a:latin typeface="Acumin Pro ExtraCondensed Black" panose="020B0608020202020204" pitchFamily="34" charset="77"/>
              </a:rPr>
              <a:t>Plans for 2022</a:t>
            </a:r>
          </a:p>
        </p:txBody>
      </p:sp>
      <p:sp>
        <p:nvSpPr>
          <p:cNvPr id="5" name="TextBox 4">
            <a:extLst>
              <a:ext uri="{FF2B5EF4-FFF2-40B4-BE49-F238E27FC236}">
                <a16:creationId xmlns:a16="http://schemas.microsoft.com/office/drawing/2014/main" id="{E81C3397-0C0D-48FA-8DBF-C2ED01343779}"/>
              </a:ext>
            </a:extLst>
          </p:cNvPr>
          <p:cNvSpPr txBox="1"/>
          <p:nvPr/>
        </p:nvSpPr>
        <p:spPr>
          <a:xfrm>
            <a:off x="612106" y="1765392"/>
            <a:ext cx="5836319"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1600" b="0" dirty="0">
                <a:solidFill>
                  <a:schemeClr val="accent1"/>
                </a:solidFill>
                <a:latin typeface="Acumin Pro" panose="020B0504020202020204"/>
              </a:rPr>
              <a:t>Continue veliger and adult </a:t>
            </a:r>
            <a:r>
              <a:rPr lang="en-US" sz="1600" b="0" dirty="0" err="1">
                <a:solidFill>
                  <a:schemeClr val="accent1"/>
                </a:solidFill>
                <a:latin typeface="Acumin Pro" panose="020B0504020202020204"/>
              </a:rPr>
              <a:t>Dreissinid</a:t>
            </a:r>
            <a:r>
              <a:rPr lang="en-US" sz="1600" b="0" dirty="0">
                <a:solidFill>
                  <a:schemeClr val="accent1"/>
                </a:solidFill>
                <a:latin typeface="Acumin Pro" panose="020B0504020202020204"/>
              </a:rPr>
              <a:t> mussel monitoring:</a:t>
            </a:r>
          </a:p>
          <a:p>
            <a:pPr marR="0" algn="l" defTabSz="825500" rtl="0" fontAlgn="auto" latinLnBrk="0" hangingPunct="0">
              <a:lnSpc>
                <a:spcPct val="100000"/>
              </a:lnSpc>
              <a:spcBef>
                <a:spcPts val="0"/>
              </a:spcBef>
              <a:spcAft>
                <a:spcPts val="0"/>
              </a:spcAft>
              <a:buClrTx/>
              <a:buSzTx/>
              <a:tabLst/>
            </a:pPr>
            <a:endParaRPr lang="en-US" sz="1600" b="0" dirty="0">
              <a:solidFill>
                <a:schemeClr val="accent1"/>
              </a:solidFill>
              <a:latin typeface="Acumin Pro" panose="020B0504020202020204"/>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a:solidFill>
                  <a:schemeClr val="accent1"/>
                </a:solidFill>
                <a:latin typeface="Acumin Pro" panose="020B0504020202020204"/>
              </a:rPr>
              <a:t>Seattle City Light </a:t>
            </a:r>
            <a:r>
              <a:rPr lang="en-US" sz="1600" b="0" dirty="0">
                <a:solidFill>
                  <a:schemeClr val="accent1"/>
                </a:solidFill>
                <a:latin typeface="Acumin Pro" panose="020B0504020202020204"/>
              </a:rPr>
              <a:t>– funded. Continue with similar effort as 2021</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a:solidFill>
                  <a:schemeClr val="accent1"/>
                </a:solidFill>
                <a:latin typeface="Acumin Pro" panose="020B0504020202020204"/>
              </a:rPr>
              <a:t>USBR</a:t>
            </a:r>
            <a:r>
              <a:rPr lang="en-US" sz="1600" b="0" dirty="0">
                <a:solidFill>
                  <a:schemeClr val="accent1"/>
                </a:solidFill>
                <a:latin typeface="Acumin Pro" panose="020B0504020202020204"/>
              </a:rPr>
              <a:t> – funded though 2023. Monitoring start in June, and hope for more water in USBR reservoirs</a:t>
            </a:r>
          </a:p>
          <a:p>
            <a:pPr marL="457200" indent="-457200" algn="l" defTabSz="825500">
              <a:buFont typeface="Arial" panose="020B0604020202020204" pitchFamily="34" charset="0"/>
              <a:buChar char="•"/>
            </a:pPr>
            <a:r>
              <a:rPr lang="en-US" sz="1600" dirty="0">
                <a:solidFill>
                  <a:schemeClr val="accent1"/>
                </a:solidFill>
                <a:latin typeface="Acumin Pro" panose="020B0504020202020204"/>
              </a:rPr>
              <a:t>USFWS</a:t>
            </a:r>
            <a:r>
              <a:rPr lang="en-US" sz="1600" b="0" dirty="0">
                <a:solidFill>
                  <a:schemeClr val="accent1"/>
                </a:solidFill>
                <a:latin typeface="Acumin Pro" panose="020B0504020202020204"/>
              </a:rPr>
              <a:t> – funded. Oregon State Plan will be used to fill in monitoring funding gaps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a:solidFill>
                  <a:schemeClr val="accent1"/>
                </a:solidFill>
                <a:latin typeface="Acumin Pro" panose="020B0504020202020204"/>
              </a:rPr>
              <a:t>WRDA</a:t>
            </a:r>
            <a:r>
              <a:rPr lang="en-US" sz="1600" b="0" dirty="0">
                <a:solidFill>
                  <a:schemeClr val="accent1"/>
                </a:solidFill>
                <a:latin typeface="Acumin Pro" panose="020B0504020202020204"/>
              </a:rPr>
              <a:t> – submitted proposal. Lower funding request due to limited match availability.</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a:solidFill>
                  <a:schemeClr val="accent1"/>
                </a:solidFill>
                <a:latin typeface="Acumin Pro" panose="020B0504020202020204"/>
              </a:rPr>
              <a:t>BPA</a:t>
            </a:r>
            <a:r>
              <a:rPr lang="en-US" sz="1600" b="0" dirty="0">
                <a:solidFill>
                  <a:schemeClr val="accent1"/>
                </a:solidFill>
                <a:latin typeface="Acumin Pro" panose="020B0504020202020204"/>
              </a:rPr>
              <a:t> – will submit proposal and hope to continue work with USACE partners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b="0" dirty="0">
                <a:solidFill>
                  <a:schemeClr val="accent1"/>
                </a:solidFill>
                <a:latin typeface="Acumin Pro" panose="020B0504020202020204"/>
              </a:rPr>
              <a:t>Continued emphasis on high- and medium-risk waterbodies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b="0" dirty="0">
                <a:solidFill>
                  <a:schemeClr val="accent1"/>
                </a:solidFill>
                <a:latin typeface="Acumin Pro" panose="020B0504020202020204"/>
              </a:rPr>
              <a:t>Coordination to compliment efforts of others in Oregon (e.g., Oregon Dept. of Fish and Wildlife)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b="0" dirty="0">
                <a:solidFill>
                  <a:schemeClr val="accent1"/>
                </a:solidFill>
                <a:latin typeface="Acumin Pro" panose="020B0504020202020204"/>
              </a:rPr>
              <a:t>No plans for eDNA sampling</a:t>
            </a:r>
            <a:endParaRPr kumimoji="0" lang="en-US" sz="1400" b="0" i="0" u="none" strike="noStrike" cap="none" spc="0" normalizeH="0" baseline="0" dirty="0">
              <a:ln>
                <a:noFill/>
              </a:ln>
              <a:solidFill>
                <a:schemeClr val="accent1"/>
              </a:solidFill>
              <a:effectLst/>
              <a:uFillTx/>
              <a:latin typeface="Acumin Pro" panose="020B0504020202020204"/>
              <a:sym typeface="Helvetica Neue"/>
            </a:endParaRPr>
          </a:p>
        </p:txBody>
      </p:sp>
    </p:spTree>
    <p:extLst>
      <p:ext uri="{BB962C8B-B14F-4D97-AF65-F5344CB8AC3E}">
        <p14:creationId xmlns:p14="http://schemas.microsoft.com/office/powerpoint/2010/main" val="9335447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6598CB29-90AE-41A9-925B-F50019A50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Slide Number Placeholder 1">
            <a:extLst>
              <a:ext uri="{FF2B5EF4-FFF2-40B4-BE49-F238E27FC236}">
                <a16:creationId xmlns:a16="http://schemas.microsoft.com/office/drawing/2014/main" id="{534A2816-EC39-1849-AB10-CA741E109817}"/>
              </a:ext>
            </a:extLst>
          </p:cNvPr>
          <p:cNvSpPr>
            <a:spLocks noGrp="1"/>
          </p:cNvSpPr>
          <p:nvPr>
            <p:ph type="sldNum" sz="quarter" idx="2"/>
          </p:nvPr>
        </p:nvSpPr>
        <p:spPr>
          <a:xfrm>
            <a:off x="5999050" y="6540500"/>
            <a:ext cx="187552" cy="287258"/>
          </a:xfrm>
        </p:spPr>
        <p:txBody>
          <a:bodyPr/>
          <a:lstStyle/>
          <a:p>
            <a:fld id="{86CB4B4D-7CA3-9044-876B-883B54F8677D}" type="slidenum">
              <a:rPr lang="en-US" smtClean="0"/>
              <a:t>5</a:t>
            </a:fld>
            <a:endParaRPr lang="en-US"/>
          </a:p>
        </p:txBody>
      </p:sp>
      <p:sp>
        <p:nvSpPr>
          <p:cNvPr id="23" name="This is a Headline">
            <a:extLst>
              <a:ext uri="{FF2B5EF4-FFF2-40B4-BE49-F238E27FC236}">
                <a16:creationId xmlns:a16="http://schemas.microsoft.com/office/drawing/2014/main" id="{5B15F232-1370-724D-A169-D9DF10207ABD}"/>
              </a:ext>
            </a:extLst>
          </p:cNvPr>
          <p:cNvSpPr txBox="1"/>
          <p:nvPr/>
        </p:nvSpPr>
        <p:spPr>
          <a:xfrm>
            <a:off x="612106" y="274622"/>
            <a:ext cx="4041677" cy="200055"/>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7500">
                <a:latin typeface="Spectral-Bold"/>
                <a:ea typeface="Spectral-Bold"/>
                <a:cs typeface="Spectral-Bold"/>
                <a:sym typeface="Spectral-Bold"/>
              </a:defRPr>
            </a:lvl1pPr>
          </a:lstStyle>
          <a:p>
            <a:pPr algn="l"/>
            <a:r>
              <a:rPr lang="en-US" sz="1300" dirty="0">
                <a:solidFill>
                  <a:schemeClr val="bg2"/>
                </a:solidFill>
                <a:latin typeface="Acumin Pro Semibold"/>
              </a:rPr>
              <a:t>PSU </a:t>
            </a:r>
            <a:r>
              <a:rPr lang="en-US" sz="1300" dirty="0" err="1">
                <a:solidFill>
                  <a:schemeClr val="bg2"/>
                </a:solidFill>
                <a:latin typeface="Acumin Pro Semibold"/>
              </a:rPr>
              <a:t>Dreissinid</a:t>
            </a:r>
            <a:r>
              <a:rPr lang="en-US" sz="1300" dirty="0">
                <a:solidFill>
                  <a:schemeClr val="bg2"/>
                </a:solidFill>
                <a:latin typeface="Acumin Pro Semibold"/>
              </a:rPr>
              <a:t> Monitoring</a:t>
            </a:r>
            <a:endParaRPr sz="1300" dirty="0">
              <a:solidFill>
                <a:schemeClr val="bg2"/>
              </a:solidFill>
              <a:latin typeface="Acumin Pro Condensed Semibold"/>
            </a:endParaRPr>
          </a:p>
        </p:txBody>
      </p:sp>
      <p:sp>
        <p:nvSpPr>
          <p:cNvPr id="25" name="Rectangle 24">
            <a:extLst>
              <a:ext uri="{FF2B5EF4-FFF2-40B4-BE49-F238E27FC236}">
                <a16:creationId xmlns:a16="http://schemas.microsoft.com/office/drawing/2014/main" id="{CF669169-64A1-2746-BFAE-B93B681168D8}"/>
              </a:ext>
            </a:extLst>
          </p:cNvPr>
          <p:cNvSpPr/>
          <p:nvPr/>
        </p:nvSpPr>
        <p:spPr>
          <a:xfrm>
            <a:off x="0" y="6576335"/>
            <a:ext cx="12192000" cy="29751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1600" b="0" dirty="0">
              <a:latin typeface="+mn-lt"/>
              <a:ea typeface="+mn-ea"/>
              <a:cs typeface="+mn-cs"/>
              <a:sym typeface="Helvetica Neue Medium"/>
            </a:endParaRPr>
          </a:p>
        </p:txBody>
      </p:sp>
      <p:sp>
        <p:nvSpPr>
          <p:cNvPr id="26" name="Slide Number Placeholder 4">
            <a:extLst>
              <a:ext uri="{FF2B5EF4-FFF2-40B4-BE49-F238E27FC236}">
                <a16:creationId xmlns:a16="http://schemas.microsoft.com/office/drawing/2014/main" id="{052B9047-F3A2-A64E-9F87-EA78E6B4A470}"/>
              </a:ext>
            </a:extLst>
          </p:cNvPr>
          <p:cNvSpPr txBox="1">
            <a:spLocks/>
          </p:cNvSpPr>
          <p:nvPr/>
        </p:nvSpPr>
        <p:spPr>
          <a:xfrm>
            <a:off x="11917680" y="6587933"/>
            <a:ext cx="274320" cy="274320"/>
          </a:xfrm>
          <a:prstGeom prst="rect">
            <a:avLst/>
          </a:prstGeom>
          <a:solidFill>
            <a:schemeClr val="accent2"/>
          </a:solidFill>
          <a:ln w="12700">
            <a:miter lim="400000"/>
          </a:ln>
        </p:spPr>
        <p:txBody>
          <a:bodyPr wrap="none" lIns="45720" tIns="45720" rIns="45720" bIns="4572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fld id="{86CB4B4D-7CA3-9044-876B-883B54F8677D}" type="slidenum">
              <a:rPr lang="en-US" sz="1000" b="1">
                <a:solidFill>
                  <a:schemeClr val="accent1"/>
                </a:solidFill>
                <a:latin typeface="Acumin Pro" panose="020B0504020202020204" pitchFamily="34" charset="77"/>
              </a:rPr>
              <a:pPr/>
              <a:t>5</a:t>
            </a:fld>
            <a:endParaRPr lang="en-US" sz="1000" b="1" dirty="0">
              <a:solidFill>
                <a:schemeClr val="accent1"/>
              </a:solidFill>
              <a:latin typeface="Acumin Pro" panose="020B0504020202020204" pitchFamily="34" charset="77"/>
            </a:endParaRPr>
          </a:p>
        </p:txBody>
      </p:sp>
      <p:pic>
        <p:nvPicPr>
          <p:cNvPr id="27" name="Picture 26">
            <a:extLst>
              <a:ext uri="{FF2B5EF4-FFF2-40B4-BE49-F238E27FC236}">
                <a16:creationId xmlns:a16="http://schemas.microsoft.com/office/drawing/2014/main" id="{17D9F353-EA88-5A4C-AE62-59DE39BDA8BB}"/>
              </a:ext>
            </a:extLst>
          </p:cNvPr>
          <p:cNvPicPr>
            <a:picLocks noChangeAspect="1"/>
          </p:cNvPicPr>
          <p:nvPr/>
        </p:nvPicPr>
        <p:blipFill rotWithShape="1">
          <a:blip r:embed="rId3">
            <a:extLst>
              <a:ext uri="{28A0092B-C50C-407E-A947-70E740481C1C}">
                <a14:useLocalDpi xmlns:a14="http://schemas.microsoft.com/office/drawing/2010/main" val="0"/>
              </a:ext>
            </a:extLst>
          </a:blip>
          <a:srcRect r="77636" b="-6024"/>
          <a:stretch/>
        </p:blipFill>
        <p:spPr>
          <a:xfrm>
            <a:off x="171216" y="249958"/>
            <a:ext cx="273873" cy="270827"/>
          </a:xfrm>
          <a:prstGeom prst="rect">
            <a:avLst/>
          </a:prstGeom>
        </p:spPr>
      </p:pic>
      <p:sp>
        <p:nvSpPr>
          <p:cNvPr id="28" name="This is a Headline">
            <a:extLst>
              <a:ext uri="{FF2B5EF4-FFF2-40B4-BE49-F238E27FC236}">
                <a16:creationId xmlns:a16="http://schemas.microsoft.com/office/drawing/2014/main" id="{737A5034-9615-5A4F-911E-1AFC96F2837A}"/>
              </a:ext>
            </a:extLst>
          </p:cNvPr>
          <p:cNvSpPr txBox="1">
            <a:spLocks/>
          </p:cNvSpPr>
          <p:nvPr/>
        </p:nvSpPr>
        <p:spPr>
          <a:xfrm>
            <a:off x="612106" y="1553663"/>
            <a:ext cx="6195358" cy="62990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ctr" defTabSz="817244" rtl="0" latinLnBrk="0">
              <a:lnSpc>
                <a:spcPct val="100000"/>
              </a:lnSpc>
              <a:spcBef>
                <a:spcPts val="0"/>
              </a:spcBef>
              <a:spcAft>
                <a:spcPts val="0"/>
              </a:spcAft>
              <a:buClrTx/>
              <a:buSzTx/>
              <a:buFontTx/>
              <a:buNone/>
              <a:tabLst/>
              <a:defRPr sz="29700" b="0" i="0" u="none" strike="noStrike" cap="none" spc="0" baseline="0">
                <a:ln>
                  <a:noFill/>
                </a:ln>
                <a:solidFill>
                  <a:srgbClr val="FFFFFF"/>
                </a:solidFill>
                <a:uFillTx/>
                <a:latin typeface="StrangerTimes-Regular"/>
                <a:ea typeface="StrangerTimes-Regular"/>
                <a:cs typeface="StrangerTimes-Regular"/>
                <a:sym typeface="StrangerTimes-Regular"/>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a:lstStyle>
          <a:p>
            <a:pPr algn="l" hangingPunct="1">
              <a:lnSpc>
                <a:spcPts val="4750"/>
              </a:lnSpc>
            </a:pPr>
            <a:r>
              <a:rPr lang="en-US" sz="5000" b="1" i="1" dirty="0">
                <a:solidFill>
                  <a:schemeClr val="accent1"/>
                </a:solidFill>
                <a:latin typeface="Acumin Pro ExtraCondensed Black" panose="020B0608020202020204" pitchFamily="34" charset="77"/>
              </a:rPr>
              <a:t>Questions</a:t>
            </a:r>
          </a:p>
        </p:txBody>
      </p:sp>
      <p:sp>
        <p:nvSpPr>
          <p:cNvPr id="5" name="TextBox 4">
            <a:extLst>
              <a:ext uri="{FF2B5EF4-FFF2-40B4-BE49-F238E27FC236}">
                <a16:creationId xmlns:a16="http://schemas.microsoft.com/office/drawing/2014/main" id="{E81C3397-0C0D-48FA-8DBF-C2ED01343779}"/>
              </a:ext>
            </a:extLst>
          </p:cNvPr>
          <p:cNvSpPr txBox="1"/>
          <p:nvPr/>
        </p:nvSpPr>
        <p:spPr>
          <a:xfrm>
            <a:off x="612106" y="2803723"/>
            <a:ext cx="5836319"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1800" b="0" dirty="0">
                <a:solidFill>
                  <a:schemeClr val="accent1"/>
                </a:solidFill>
                <a:latin typeface="Acumin Pro" panose="020B0504020202020204"/>
              </a:rPr>
              <a:t>Rich Miller |  richm@pdx.edu  |  971-506-7594</a:t>
            </a:r>
          </a:p>
          <a:p>
            <a:pPr marR="0" algn="l" defTabSz="825500" rtl="0" fontAlgn="auto" latinLnBrk="0" hangingPunct="0">
              <a:lnSpc>
                <a:spcPct val="100000"/>
              </a:lnSpc>
              <a:spcBef>
                <a:spcPts val="0"/>
              </a:spcBef>
              <a:spcAft>
                <a:spcPts val="0"/>
              </a:spcAft>
              <a:buClrTx/>
              <a:buSzTx/>
              <a:tabLst/>
            </a:pPr>
            <a:r>
              <a:rPr lang="en-US" sz="1800" b="0" dirty="0">
                <a:solidFill>
                  <a:schemeClr val="accent1"/>
                </a:solidFill>
                <a:latin typeface="Acumin Pro" panose="020B0504020202020204"/>
              </a:rPr>
              <a:t>Catherine de Rivera |  derivera@pdx.edu  </a:t>
            </a:r>
          </a:p>
          <a:p>
            <a:pPr marR="0" algn="l" defTabSz="825500" rtl="0" fontAlgn="auto" latinLnBrk="0" hangingPunct="0">
              <a:lnSpc>
                <a:spcPct val="100000"/>
              </a:lnSpc>
              <a:spcBef>
                <a:spcPts val="0"/>
              </a:spcBef>
              <a:spcAft>
                <a:spcPts val="0"/>
              </a:spcAft>
              <a:buClrTx/>
              <a:buSzTx/>
              <a:tabLst/>
            </a:pPr>
            <a:endParaRPr lang="en-US" sz="1600" b="0" dirty="0">
              <a:solidFill>
                <a:schemeClr val="accent1"/>
              </a:solidFill>
              <a:latin typeface="Acumin Pro" panose="020B0504020202020204"/>
            </a:endParaRPr>
          </a:p>
        </p:txBody>
      </p:sp>
    </p:spTree>
    <p:extLst>
      <p:ext uri="{BB962C8B-B14F-4D97-AF65-F5344CB8AC3E}">
        <p14:creationId xmlns:p14="http://schemas.microsoft.com/office/powerpoint/2010/main" val="2954039563"/>
      </p:ext>
    </p:extLst>
  </p:cSld>
  <p:clrMapOvr>
    <a:masterClrMapping/>
  </p:clrMapOvr>
  <p:transition spd="med"/>
</p:sld>
</file>

<file path=ppt/theme/theme1.xml><?xml version="1.0" encoding="utf-8"?>
<a:theme xmlns:a="http://schemas.openxmlformats.org/drawingml/2006/main" name="Black">
  <a:themeElements>
    <a:clrScheme name="Custom 1">
      <a:dk1>
        <a:srgbClr val="000000"/>
      </a:dk1>
      <a:lt1>
        <a:srgbClr val="FFFFFF"/>
      </a:lt1>
      <a:dk2>
        <a:srgbClr val="434343"/>
      </a:dk2>
      <a:lt2>
        <a:srgbClr val="A9A9A9"/>
      </a:lt2>
      <a:accent1>
        <a:srgbClr val="6D8D24"/>
      </a:accent1>
      <a:accent2>
        <a:srgbClr val="C6D300"/>
      </a:accent2>
      <a:accent3>
        <a:srgbClr val="203920"/>
      </a:accent3>
      <a:accent4>
        <a:srgbClr val="008AC1"/>
      </a:accent4>
      <a:accent5>
        <a:srgbClr val="E54827"/>
      </a:accent5>
      <a:accent6>
        <a:srgbClr val="8A8A66"/>
      </a:accent6>
      <a:hlink>
        <a:srgbClr val="A4DEF8"/>
      </a:hlink>
      <a:folHlink>
        <a:srgbClr val="F68A1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5111</TotalTime>
  <Words>379</Words>
  <Application>Microsoft Office PowerPoint</Application>
  <PresentationFormat>Widescreen</PresentationFormat>
  <Paragraphs>52</Paragraphs>
  <Slides>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Acumin Pro</vt:lpstr>
      <vt:lpstr>Acumin Pro Condensed Semibold</vt:lpstr>
      <vt:lpstr>Acumin Pro Condensed Ultra Blac</vt:lpstr>
      <vt:lpstr>Acumin Pro ExtraCondensed Black</vt:lpstr>
      <vt:lpstr>Acumin Pro Semibold</vt:lpstr>
      <vt:lpstr>Arial</vt:lpstr>
      <vt:lpstr>Calibri</vt:lpstr>
      <vt:lpstr>Helvetica Neue</vt:lpstr>
      <vt:lpstr>Helvetica Neue Light</vt:lpstr>
      <vt:lpstr>Helvetica Neue Medium</vt:lpstr>
      <vt:lpstr>Black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Headline</dc:title>
  <dc:creator>Rich</dc:creator>
  <cp:lastModifiedBy>Rich Miller</cp:lastModifiedBy>
  <cp:revision>61</cp:revision>
  <cp:lastPrinted>2019-10-31T22:17:55Z</cp:lastPrinted>
  <dcterms:modified xsi:type="dcterms:W3CDTF">2022-01-11T15:20:39Z</dcterms:modified>
</cp:coreProperties>
</file>